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embeddedFontLst>
    <p:embeddedFont>
      <p:font typeface="Economica"/>
      <p:regular r:id="rId29"/>
      <p:bold r:id="rId30"/>
      <p:italic r:id="rId31"/>
      <p:boldItalic r:id="rId32"/>
    </p:embeddedFont>
    <p:embeddedFont>
      <p:font typeface="Robot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font" Target="fonts/Economica-boldItalic.fntdata"/><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9fc90636c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89fc90636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9fc90636c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89fc90636c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fc90636c_0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89fc90636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9fc90636c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89fc90636c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a053d1edc_3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8a053d1edc_3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a053d1edc_1_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8a053d1edc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9fc90636c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89fc90636c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9fc90636c_0_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89fc90636c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fc90636c_0_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89fc90636c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9fc90636c_0_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89fc90636c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a053d1edc_1_1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8a053d1edc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a053d1ed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8a053d1e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a053d1edc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8a053d1ed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a053d1edc_1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8a053d1edc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92a3d6da6_0_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92a3d6d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a053d1edc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a053d1e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a053d1edc_1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8a053d1edc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92a3d6da6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892a3d6da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a053d1edc_1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8a053d1edc_1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9fc90636c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89fc90636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www.youtube.com/watch?v=y_SdBb2_Hiw" TargetMode="Externa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docs.google.com/presentation/d/1laaCx6cPS011ARjeY2OemtuyFtX37UlhKIIm_ciqWvg/edit?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towardsdatascience.com/data-science-modeling-process-fa6e8e45bf02" TargetMode="Externa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Week#5_Day#1</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 name="Google Shape;14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6" name="Google Shape;146;p22"/>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Now how do you actually separate the input and target variables?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Since there’s only one target variable in the DataFrame, we can simply drop it and choose the rest of the variables. We do this using the drop( ) function by simply providing column name inside it.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47" name="Google Shape;147;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Separating input and target variable</a:t>
            </a:r>
            <a:endParaRPr sz="4600">
              <a:solidFill>
                <a:srgbClr val="434343"/>
              </a:solidFill>
              <a:latin typeface="Economica"/>
              <a:ea typeface="Economica"/>
              <a:cs typeface="Economica"/>
              <a:sym typeface="Economica"/>
            </a:endParaRPr>
          </a:p>
        </p:txBody>
      </p:sp>
      <p:pic>
        <p:nvPicPr>
          <p:cNvPr id="148" name="Google Shape;148;p22"/>
          <p:cNvPicPr preferRelativeResize="0"/>
          <p:nvPr/>
        </p:nvPicPr>
        <p:blipFill>
          <a:blip r:embed="rId3">
            <a:alphaModFix/>
          </a:blip>
          <a:stretch>
            <a:fillRect/>
          </a:stretch>
        </p:blipFill>
        <p:spPr>
          <a:xfrm>
            <a:off x="360500" y="2998250"/>
            <a:ext cx="8498299" cy="228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4" name="Google Shape;154;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5" name="Google Shape;155;p23"/>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Another data splitting that we need to do is dividing the data into Train and Test Sets.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Imagine drawing a horizontal line between the table, let’s say, after the 8th entry. That’s what Train Test Split looks like. </a:t>
            </a:r>
            <a:r>
              <a:rPr lang="en" sz="1800">
                <a:solidFill>
                  <a:schemeClr val="dk1"/>
                </a:solidFill>
                <a:latin typeface="Open Sans"/>
                <a:ea typeface="Open Sans"/>
                <a:cs typeface="Open Sans"/>
                <a:sym typeface="Open Sans"/>
              </a:rPr>
              <a:t>The whole table is now divided into 4 parts.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highlight>
                  <a:srgbClr val="FFFF00"/>
                </a:highlight>
                <a:latin typeface="Open Sans"/>
                <a:ea typeface="Open Sans"/>
                <a:cs typeface="Open Sans"/>
                <a:sym typeface="Open Sans"/>
              </a:rPr>
              <a:t>PLEASE NOTE: The dataset should always be shuffled before splitting.</a:t>
            </a:r>
            <a:r>
              <a:rPr lang="en" sz="1800">
                <a:solidFill>
                  <a:schemeClr val="dk1"/>
                </a:solidFill>
                <a:latin typeface="Open Sans"/>
                <a:ea typeface="Open Sans"/>
                <a:cs typeface="Open Sans"/>
                <a:sym typeface="Open Sans"/>
              </a:rPr>
              <a:t>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latin typeface="Open Sans"/>
                <a:ea typeface="Open Sans"/>
                <a:cs typeface="Open Sans"/>
                <a:sym typeface="Open Sans"/>
              </a:rPr>
              <a:t>We’ve used an unshuffled version here just for the explanation purpose.</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56" name="Google Shape;156;p2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 and Test Data</a:t>
            </a:r>
            <a:endParaRPr sz="4600">
              <a:solidFill>
                <a:srgbClr val="434343"/>
              </a:solidFill>
              <a:latin typeface="Economica"/>
              <a:ea typeface="Economica"/>
              <a:cs typeface="Economica"/>
              <a:sym typeface="Economica"/>
            </a:endParaRPr>
          </a:p>
        </p:txBody>
      </p:sp>
      <p:pic>
        <p:nvPicPr>
          <p:cNvPr id="157" name="Google Shape;157;p23"/>
          <p:cNvPicPr preferRelativeResize="0"/>
          <p:nvPr/>
        </p:nvPicPr>
        <p:blipFill rotWithShape="1">
          <a:blip r:embed="rId3">
            <a:alphaModFix/>
          </a:blip>
          <a:srcRect b="0" l="1312" r="0" t="2028"/>
          <a:stretch/>
        </p:blipFill>
        <p:spPr>
          <a:xfrm>
            <a:off x="1982174" y="3572525"/>
            <a:ext cx="5179650" cy="319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3" name="Google Shape;163;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4" name="Google Shape;164;p24"/>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The upper part of the table becomes the Train Set which consists of X_train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input variables) and y_train (The output variable).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65" name="Google Shape;165;p2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 and Test Data</a:t>
            </a:r>
            <a:endParaRPr sz="4600">
              <a:solidFill>
                <a:srgbClr val="434343"/>
              </a:solidFill>
              <a:latin typeface="Economica"/>
              <a:ea typeface="Economica"/>
              <a:cs typeface="Economica"/>
              <a:sym typeface="Economica"/>
            </a:endParaRPr>
          </a:p>
        </p:txBody>
      </p:sp>
      <p:pic>
        <p:nvPicPr>
          <p:cNvPr id="166" name="Google Shape;166;p24"/>
          <p:cNvPicPr preferRelativeResize="0"/>
          <p:nvPr/>
        </p:nvPicPr>
        <p:blipFill>
          <a:blip r:embed="rId3">
            <a:alphaModFix/>
          </a:blip>
          <a:stretch>
            <a:fillRect/>
          </a:stretch>
        </p:blipFill>
        <p:spPr>
          <a:xfrm>
            <a:off x="1479774" y="2181524"/>
            <a:ext cx="6338600" cy="383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3" name="Google Shape;173;p25"/>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The lower part of the table becomes the Test Set which consists of X_test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a:t>
            </a:r>
            <a:r>
              <a:rPr lang="en" sz="1800">
                <a:latin typeface="Open Sans"/>
                <a:ea typeface="Open Sans"/>
                <a:cs typeface="Open Sans"/>
                <a:sym typeface="Open Sans"/>
              </a:rPr>
              <a:t> inp</a:t>
            </a:r>
            <a:r>
              <a:rPr lang="en" sz="1800">
                <a:latin typeface="Open Sans"/>
                <a:ea typeface="Open Sans"/>
                <a:cs typeface="Open Sans"/>
                <a:sym typeface="Open Sans"/>
              </a:rPr>
              <a:t>ut variables) and y_test (The output variable).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74" name="Google Shape;174;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 and Test Data</a:t>
            </a:r>
            <a:endParaRPr sz="4600">
              <a:solidFill>
                <a:srgbClr val="434343"/>
              </a:solidFill>
              <a:latin typeface="Economica"/>
              <a:ea typeface="Economica"/>
              <a:cs typeface="Economica"/>
              <a:sym typeface="Economica"/>
            </a:endParaRPr>
          </a:p>
        </p:txBody>
      </p:sp>
      <p:pic>
        <p:nvPicPr>
          <p:cNvPr id="175" name="Google Shape;175;p25"/>
          <p:cNvPicPr preferRelativeResize="0"/>
          <p:nvPr/>
        </p:nvPicPr>
        <p:blipFill rotWithShape="1">
          <a:blip r:embed="rId3">
            <a:alphaModFix/>
          </a:blip>
          <a:srcRect b="0" l="0" r="0" t="5123"/>
          <a:stretch/>
        </p:blipFill>
        <p:spPr>
          <a:xfrm>
            <a:off x="1540363" y="2818750"/>
            <a:ext cx="6217425" cy="186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 name="Google Shape;181;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2" name="Google Shape;182;p26"/>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The sklearn’s function used for splitting the dataset is known as train_test_split</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The 4 variables that we learned about in the previous slides are assigned values using the above piece of code. Let’s understand what the values inside the brackets mean:</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X </a:t>
            </a:r>
            <a:r>
              <a:rPr lang="en" sz="1700">
                <a:latin typeface="Open Sans"/>
                <a:ea typeface="Open Sans"/>
                <a:cs typeface="Open Sans"/>
                <a:sym typeface="Open Sans"/>
              </a:rPr>
              <a:t>= Input variables</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y</a:t>
            </a:r>
            <a:r>
              <a:rPr lang="en" sz="1700">
                <a:latin typeface="Open Sans"/>
                <a:ea typeface="Open Sans"/>
                <a:cs typeface="Open Sans"/>
                <a:sym typeface="Open Sans"/>
              </a:rPr>
              <a:t> = Target variable</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test_size</a:t>
            </a:r>
            <a:r>
              <a:rPr lang="en" sz="1700">
                <a:latin typeface="Open Sans"/>
                <a:ea typeface="Open Sans"/>
                <a:cs typeface="Open Sans"/>
                <a:sym typeface="Open Sans"/>
              </a:rPr>
              <a:t> = The ratio of the dataset that’ll be used in test set. If there are 100 rows, 70 rows will be used in train set and 30 in test set.</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random_state</a:t>
            </a:r>
            <a:r>
              <a:rPr lang="en" sz="1700">
                <a:latin typeface="Open Sans"/>
                <a:ea typeface="Open Sans"/>
                <a:cs typeface="Open Sans"/>
                <a:sym typeface="Open Sans"/>
              </a:rPr>
              <a:t> = It is provided just for the sake of obtaining the same result every time we run the code. It ensures that the rows in train and test set remain same each time.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83" name="Google Shape;183;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Train_Test_Split</a:t>
            </a:r>
            <a:endParaRPr sz="4600">
              <a:solidFill>
                <a:srgbClr val="434343"/>
              </a:solidFill>
              <a:latin typeface="Economica"/>
              <a:ea typeface="Economica"/>
              <a:cs typeface="Economica"/>
              <a:sym typeface="Economica"/>
            </a:endParaRPr>
          </a:p>
        </p:txBody>
      </p:sp>
      <p:pic>
        <p:nvPicPr>
          <p:cNvPr id="184" name="Google Shape;184;p26"/>
          <p:cNvPicPr preferRelativeResize="0"/>
          <p:nvPr/>
        </p:nvPicPr>
        <p:blipFill>
          <a:blip r:embed="rId3">
            <a:alphaModFix/>
          </a:blip>
          <a:stretch>
            <a:fillRect/>
          </a:stretch>
        </p:blipFill>
        <p:spPr>
          <a:xfrm>
            <a:off x="238775" y="1676900"/>
            <a:ext cx="8820600" cy="10670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0" name="Google Shape;190;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1" name="Google Shape;191;p27"/>
          <p:cNvSpPr txBox="1"/>
          <p:nvPr/>
        </p:nvSpPr>
        <p:spPr>
          <a:xfrm>
            <a:off x="331625" y="1431775"/>
            <a:ext cx="8598000" cy="52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For understanding the type of problem, we need to see the target variable we are dealing with.</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What kind of variable is Salary?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Does it have classes? No, right?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Salary is numerical and different salaries are not divided into classes but are rather continuous values.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technique used for determining relationship between the input and target variables where the target variable is numerical (or continuous) is known as </a:t>
            </a:r>
            <a:r>
              <a:rPr b="1" lang="en" sz="2000">
                <a:latin typeface="Open Sans"/>
                <a:ea typeface="Open Sans"/>
                <a:cs typeface="Open Sans"/>
                <a:sym typeface="Open Sans"/>
              </a:rPr>
              <a:t>Regression.</a:t>
            </a:r>
            <a:endParaRPr b="1" sz="2000">
              <a:latin typeface="Open Sans"/>
              <a:ea typeface="Open Sans"/>
              <a:cs typeface="Open Sans"/>
              <a:sym typeface="Open Sans"/>
            </a:endParaRPr>
          </a:p>
        </p:txBody>
      </p:sp>
      <p:sp>
        <p:nvSpPr>
          <p:cNvPr id="192" name="Google Shape;192;p2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Understanding the type of problem</a:t>
            </a:r>
            <a:endParaRPr sz="4600">
              <a:solidFill>
                <a:srgbClr val="434343"/>
              </a:solidFill>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8" name="Google Shape;198;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9" name="Google Shape;199;p28"/>
          <p:cNvSpPr txBox="1"/>
          <p:nvPr/>
        </p:nvSpPr>
        <p:spPr>
          <a:xfrm>
            <a:off x="331625" y="1266650"/>
            <a:ext cx="8598000" cy="54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 Let’s build the simplest of all regression models using Linear Regression now.</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Import the model from sklearn</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Initialise and store the model in a variable (linear_regressor in this case)</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Train the model on Train Data(X_train and y_train) using the fit method.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00" name="Google Shape;200;p2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Model Building</a:t>
            </a:r>
            <a:endParaRPr sz="4600">
              <a:solidFill>
                <a:srgbClr val="434343"/>
              </a:solidFill>
              <a:latin typeface="Economica"/>
              <a:ea typeface="Economica"/>
              <a:cs typeface="Economica"/>
              <a:sym typeface="Economica"/>
            </a:endParaRPr>
          </a:p>
        </p:txBody>
      </p:sp>
      <p:pic>
        <p:nvPicPr>
          <p:cNvPr id="201" name="Google Shape;201;p28"/>
          <p:cNvPicPr preferRelativeResize="0"/>
          <p:nvPr/>
        </p:nvPicPr>
        <p:blipFill>
          <a:blip r:embed="rId3">
            <a:alphaModFix/>
          </a:blip>
          <a:stretch>
            <a:fillRect/>
          </a:stretch>
        </p:blipFill>
        <p:spPr>
          <a:xfrm>
            <a:off x="366263" y="3257200"/>
            <a:ext cx="8486775" cy="175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7" name="Google Shape;207;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8" name="Google Shape;208;p29"/>
          <p:cNvSpPr txBox="1"/>
          <p:nvPr/>
        </p:nvSpPr>
        <p:spPr>
          <a:xfrm>
            <a:off x="331625" y="1035475"/>
            <a:ext cx="8598000" cy="56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Open Sans"/>
                <a:ea typeface="Open Sans"/>
                <a:cs typeface="Open Sans"/>
                <a:sym typeface="Open Sans"/>
              </a:rPr>
              <a:t>Our model has been created! But how do we know if it works well? By testing it on the Test Data we created. </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rPr lang="en" sz="1700">
                <a:solidFill>
                  <a:schemeClr val="dk1"/>
                </a:solidFill>
                <a:latin typeface="Open Sans"/>
                <a:ea typeface="Open Sans"/>
                <a:cs typeface="Open Sans"/>
                <a:sym typeface="Open Sans"/>
              </a:rPr>
              <a:t>Remember the test data is also split into 2 parts - X_test and y_test?</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rPr lang="en" sz="1700">
                <a:solidFill>
                  <a:schemeClr val="dk1"/>
                </a:solidFill>
                <a:latin typeface="Open Sans"/>
                <a:ea typeface="Open Sans"/>
                <a:cs typeface="Open Sans"/>
                <a:sym typeface="Open Sans"/>
              </a:rPr>
              <a:t>We’ll </a:t>
            </a:r>
            <a:r>
              <a:rPr lang="en" sz="1700">
                <a:solidFill>
                  <a:schemeClr val="dk1"/>
                </a:solidFill>
                <a:latin typeface="Open Sans"/>
                <a:ea typeface="Open Sans"/>
                <a:cs typeface="Open Sans"/>
                <a:sym typeface="Open Sans"/>
              </a:rPr>
              <a:t> first put the X_test(input variables) in our model and see what Salary predicts for those input values. The actual values of the salaries(y_test) are not shown to the model.</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Let’s say our model predicts the following salaries: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This prediction is done using the predict function of sklearn. Inside the predict function, we’ll provide X_test to the model.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209" name="Google Shape;209;p2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Model Evaluation</a:t>
            </a:r>
            <a:endParaRPr sz="4600">
              <a:solidFill>
                <a:srgbClr val="434343"/>
              </a:solidFill>
              <a:latin typeface="Economica"/>
              <a:ea typeface="Economica"/>
              <a:cs typeface="Economica"/>
              <a:sym typeface="Economica"/>
            </a:endParaRPr>
          </a:p>
        </p:txBody>
      </p:sp>
      <p:pic>
        <p:nvPicPr>
          <p:cNvPr id="210" name="Google Shape;210;p29"/>
          <p:cNvPicPr preferRelativeResize="0"/>
          <p:nvPr/>
        </p:nvPicPr>
        <p:blipFill>
          <a:blip r:embed="rId3">
            <a:alphaModFix/>
          </a:blip>
          <a:stretch>
            <a:fillRect/>
          </a:stretch>
        </p:blipFill>
        <p:spPr>
          <a:xfrm>
            <a:off x="4101000" y="4761250"/>
            <a:ext cx="1096150" cy="946675"/>
          </a:xfrm>
          <a:prstGeom prst="rect">
            <a:avLst/>
          </a:prstGeom>
          <a:noFill/>
          <a:ln>
            <a:noFill/>
          </a:ln>
        </p:spPr>
      </p:pic>
      <p:pic>
        <p:nvPicPr>
          <p:cNvPr id="211" name="Google Shape;211;p29"/>
          <p:cNvPicPr preferRelativeResize="0"/>
          <p:nvPr/>
        </p:nvPicPr>
        <p:blipFill>
          <a:blip r:embed="rId4">
            <a:alphaModFix/>
          </a:blip>
          <a:stretch>
            <a:fillRect/>
          </a:stretch>
        </p:blipFill>
        <p:spPr>
          <a:xfrm>
            <a:off x="851500" y="6321700"/>
            <a:ext cx="7441000" cy="414425"/>
          </a:xfrm>
          <a:prstGeom prst="rect">
            <a:avLst/>
          </a:prstGeom>
          <a:noFill/>
          <a:ln>
            <a:noFill/>
          </a:ln>
        </p:spPr>
      </p:pic>
      <p:pic>
        <p:nvPicPr>
          <p:cNvPr id="212" name="Google Shape;212;p29"/>
          <p:cNvPicPr preferRelativeResize="0"/>
          <p:nvPr/>
        </p:nvPicPr>
        <p:blipFill>
          <a:blip r:embed="rId5">
            <a:alphaModFix/>
          </a:blip>
          <a:stretch>
            <a:fillRect/>
          </a:stretch>
        </p:blipFill>
        <p:spPr>
          <a:xfrm>
            <a:off x="3081103" y="3045666"/>
            <a:ext cx="3135925" cy="1101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8" name="Google Shape;218;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9" name="Google Shape;219;p30"/>
          <p:cNvSpPr txBox="1"/>
          <p:nvPr/>
        </p:nvSpPr>
        <p:spPr>
          <a:xfrm>
            <a:off x="331625" y="1266650"/>
            <a:ext cx="8598000" cy="54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To know how good these predictions (y_pred) are, we’ll have to compare them to the actual salary values (y_test).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			</a:t>
            </a:r>
            <a:r>
              <a:rPr lang="en" sz="1600">
                <a:latin typeface="Open Sans"/>
                <a:ea typeface="Open Sans"/>
                <a:cs typeface="Open Sans"/>
                <a:sym typeface="Open Sans"/>
              </a:rPr>
              <a:t>	    </a:t>
            </a:r>
            <a:r>
              <a:rPr b="1" lang="en" sz="1600">
                <a:latin typeface="Open Sans"/>
                <a:ea typeface="Open Sans"/>
                <a:cs typeface="Open Sans"/>
                <a:sym typeface="Open Sans"/>
              </a:rPr>
              <a:t>ACTUAL VALUES </a:t>
            </a:r>
            <a:r>
              <a:rPr lang="en" sz="1600">
                <a:latin typeface="Open Sans"/>
                <a:ea typeface="Open Sans"/>
                <a:cs typeface="Open Sans"/>
                <a:sym typeface="Open Sans"/>
              </a:rPr>
              <a:t>             </a:t>
            </a:r>
            <a:r>
              <a:rPr b="1" lang="en" sz="1600">
                <a:latin typeface="Open Sans"/>
                <a:ea typeface="Open Sans"/>
                <a:cs typeface="Open Sans"/>
                <a:sym typeface="Open Sans"/>
              </a:rPr>
              <a:t>PREDICTED VALUES</a:t>
            </a:r>
            <a:endParaRPr b="1" sz="16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There are a lot of evaluation metrics for regression problems. Let’s use Root Mean Squared Error for this case.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20" name="Google Shape;220;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Model Evaluation</a:t>
            </a:r>
            <a:endParaRPr sz="4600">
              <a:solidFill>
                <a:srgbClr val="434343"/>
              </a:solidFill>
              <a:latin typeface="Economica"/>
              <a:ea typeface="Economica"/>
              <a:cs typeface="Economica"/>
              <a:sym typeface="Economica"/>
            </a:endParaRPr>
          </a:p>
        </p:txBody>
      </p:sp>
      <p:pic>
        <p:nvPicPr>
          <p:cNvPr id="221" name="Google Shape;221;p30"/>
          <p:cNvPicPr preferRelativeResize="0"/>
          <p:nvPr/>
        </p:nvPicPr>
        <p:blipFill>
          <a:blip r:embed="rId3">
            <a:alphaModFix/>
          </a:blip>
          <a:stretch>
            <a:fillRect/>
          </a:stretch>
        </p:blipFill>
        <p:spPr>
          <a:xfrm>
            <a:off x="4860950" y="2638503"/>
            <a:ext cx="1622100" cy="1400899"/>
          </a:xfrm>
          <a:prstGeom prst="rect">
            <a:avLst/>
          </a:prstGeom>
          <a:noFill/>
          <a:ln>
            <a:noFill/>
          </a:ln>
        </p:spPr>
      </p:pic>
      <p:pic>
        <p:nvPicPr>
          <p:cNvPr id="222" name="Google Shape;222;p30"/>
          <p:cNvPicPr preferRelativeResize="0"/>
          <p:nvPr/>
        </p:nvPicPr>
        <p:blipFill>
          <a:blip r:embed="rId4">
            <a:alphaModFix/>
          </a:blip>
          <a:stretch>
            <a:fillRect/>
          </a:stretch>
        </p:blipFill>
        <p:spPr>
          <a:xfrm>
            <a:off x="2462975" y="2660613"/>
            <a:ext cx="1622100" cy="13566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8" name="Google Shape;228;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9" name="Google Shape;229;p31"/>
          <p:cNvSpPr txBox="1"/>
          <p:nvPr/>
        </p:nvSpPr>
        <p:spPr>
          <a:xfrm>
            <a:off x="1190900" y="170000"/>
            <a:ext cx="711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Root Mean Squared Error (RMSE) </a:t>
            </a:r>
            <a:endParaRPr sz="4800">
              <a:solidFill>
                <a:srgbClr val="434343"/>
              </a:solidFill>
              <a:latin typeface="Economica"/>
              <a:ea typeface="Economica"/>
              <a:cs typeface="Economica"/>
              <a:sym typeface="Economica"/>
            </a:endParaRPr>
          </a:p>
        </p:txBody>
      </p:sp>
      <p:sp>
        <p:nvSpPr>
          <p:cNvPr id="230" name="Google Shape;230;p31"/>
          <p:cNvSpPr txBox="1"/>
          <p:nvPr/>
        </p:nvSpPr>
        <p:spPr>
          <a:xfrm>
            <a:off x="266850" y="975200"/>
            <a:ext cx="8685600" cy="5697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It is just the </a:t>
            </a:r>
            <a:r>
              <a:rPr lang="en" sz="1800" u="sng">
                <a:solidFill>
                  <a:schemeClr val="dk1"/>
                </a:solidFill>
                <a:latin typeface="Open Sans"/>
                <a:ea typeface="Open Sans"/>
                <a:cs typeface="Open Sans"/>
                <a:sym typeface="Open Sans"/>
              </a:rPr>
              <a:t>square root of the mean square error</a:t>
            </a:r>
            <a:r>
              <a:rPr lang="en" sz="1800">
                <a:solidFill>
                  <a:schemeClr val="dk1"/>
                </a:solidFill>
                <a:latin typeface="Open Sans"/>
                <a:ea typeface="Open Sans"/>
                <a:cs typeface="Open Sans"/>
                <a:sym typeface="Open Sans"/>
              </a:rPr>
              <a:t>. </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It is preferred more in some cases because the errors are first squared before averaging which poses a high penalty on large errors. This implies that </a:t>
            </a:r>
            <a:r>
              <a:rPr b="1" lang="en" sz="1800">
                <a:solidFill>
                  <a:schemeClr val="dk1"/>
                </a:solidFill>
                <a:latin typeface="Open Sans"/>
                <a:ea typeface="Open Sans"/>
                <a:cs typeface="Open Sans"/>
                <a:sym typeface="Open Sans"/>
              </a:rPr>
              <a:t>RMSE is useful when large errors are undesired.</a:t>
            </a:r>
            <a:endParaRPr b="1"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For using RMSE, we’ll first import metrics library from sklearn.</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RMSE is not present as a function in sklearn. So we’ll just use the mean_squared_error function and take its square root . The main thing to note is what we provide inside the function - y_test (actual value) and y_pred(predictions made by our model).</a:t>
            </a:r>
            <a:endParaRPr sz="18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231" name="Google Shape;231;p31"/>
          <p:cNvPicPr preferRelativeResize="0"/>
          <p:nvPr/>
        </p:nvPicPr>
        <p:blipFill>
          <a:blip r:embed="rId3">
            <a:alphaModFix/>
          </a:blip>
          <a:stretch>
            <a:fillRect/>
          </a:stretch>
        </p:blipFill>
        <p:spPr>
          <a:xfrm>
            <a:off x="2754375" y="2399500"/>
            <a:ext cx="3635250" cy="1195443"/>
          </a:xfrm>
          <a:prstGeom prst="rect">
            <a:avLst/>
          </a:prstGeom>
          <a:noFill/>
          <a:ln>
            <a:noFill/>
          </a:ln>
        </p:spPr>
      </p:pic>
      <p:pic>
        <p:nvPicPr>
          <p:cNvPr id="232" name="Google Shape;232;p31"/>
          <p:cNvPicPr preferRelativeResize="0"/>
          <p:nvPr/>
        </p:nvPicPr>
        <p:blipFill>
          <a:blip r:embed="rId4">
            <a:alphaModFix/>
          </a:blip>
          <a:stretch>
            <a:fillRect/>
          </a:stretch>
        </p:blipFill>
        <p:spPr>
          <a:xfrm>
            <a:off x="3037650" y="4034875"/>
            <a:ext cx="3419475" cy="647700"/>
          </a:xfrm>
          <a:prstGeom prst="rect">
            <a:avLst/>
          </a:prstGeom>
          <a:noFill/>
          <a:ln>
            <a:noFill/>
          </a:ln>
        </p:spPr>
      </p:pic>
      <p:pic>
        <p:nvPicPr>
          <p:cNvPr id="233" name="Google Shape;233;p31"/>
          <p:cNvPicPr preferRelativeResize="0"/>
          <p:nvPr/>
        </p:nvPicPr>
        <p:blipFill>
          <a:blip r:embed="rId5">
            <a:alphaModFix/>
          </a:blip>
          <a:stretch>
            <a:fillRect/>
          </a:stretch>
        </p:blipFill>
        <p:spPr>
          <a:xfrm>
            <a:off x="1132650" y="6157675"/>
            <a:ext cx="7229475" cy="60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670150" y="2910050"/>
            <a:ext cx="58824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Input variables, target variable, train and test data intuition and Building a ML Model</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cxnSp>
        <p:nvCxnSpPr>
          <p:cNvPr id="238" name="Google Shape;238;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9" name="Google Shape;239;p32"/>
          <p:cNvSpPr txBox="1"/>
          <p:nvPr/>
        </p:nvSpPr>
        <p:spPr>
          <a:xfrm>
            <a:off x="1190900" y="170000"/>
            <a:ext cx="711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Video Tutorial</a:t>
            </a:r>
            <a:endParaRPr sz="4800">
              <a:solidFill>
                <a:srgbClr val="434343"/>
              </a:solidFill>
              <a:latin typeface="Economica"/>
              <a:ea typeface="Economica"/>
              <a:cs typeface="Economica"/>
              <a:sym typeface="Economica"/>
            </a:endParaRPr>
          </a:p>
        </p:txBody>
      </p:sp>
      <p:pic>
        <p:nvPicPr>
          <p:cNvPr descr="Notebook used: https://colab.research.google.com/drive/1l8jHbMqxZ_11Lu-7Uor0udQQD--mdnXx?usp=sharing#scrollTo=qKxtGSrnbr_q&#10;&#10;Presentation: https://docs.google.com/presentation/d/1laaCx6cPS011ARjeY2OemtuyFtX37UlhKIIm_ciqWvg/edit#slide=id.g8a053d1edc_0_20" id="240" name="Google Shape;240;p32" title="Input variables, target variable, train and test data intuition - Machine Learning">
            <a:hlinkClick r:id="rId3"/>
          </p:cNvPr>
          <p:cNvPicPr preferRelativeResize="0"/>
          <p:nvPr/>
        </p:nvPicPr>
        <p:blipFill>
          <a:blip r:embed="rId4">
            <a:alphaModFix/>
          </a:blip>
          <a:stretch>
            <a:fillRect/>
          </a:stretch>
        </p:blipFill>
        <p:spPr>
          <a:xfrm>
            <a:off x="751738" y="975200"/>
            <a:ext cx="7640533" cy="573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6" name="Google Shape;246;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7" name="Google Shape;247;p33"/>
          <p:cNvSpPr txBox="1"/>
          <p:nvPr/>
        </p:nvSpPr>
        <p:spPr>
          <a:xfrm>
            <a:off x="84450" y="170000"/>
            <a:ext cx="8868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Transformations on Train and Test</a:t>
            </a:r>
            <a:endParaRPr sz="4800">
              <a:solidFill>
                <a:srgbClr val="434343"/>
              </a:solidFill>
              <a:latin typeface="Economica"/>
              <a:ea typeface="Economica"/>
              <a:cs typeface="Economica"/>
              <a:sym typeface="Economica"/>
            </a:endParaRPr>
          </a:p>
        </p:txBody>
      </p:sp>
      <p:sp>
        <p:nvSpPr>
          <p:cNvPr id="248" name="Google Shape;248;p33"/>
          <p:cNvSpPr txBox="1"/>
          <p:nvPr/>
        </p:nvSpPr>
        <p:spPr>
          <a:xfrm>
            <a:off x="165225" y="975200"/>
            <a:ext cx="8868000" cy="56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Open Sans"/>
                <a:ea typeface="Open Sans"/>
                <a:cs typeface="Open Sans"/>
                <a:sym typeface="Open Sans"/>
              </a:rPr>
              <a:t>Now let’s say we performed some feature selection techniques and found out that Seniority_Level is not an important feature, the model can perform better when only Years_of_Experience is used.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700">
                <a:solidFill>
                  <a:schemeClr val="dk1"/>
                </a:solidFill>
                <a:latin typeface="Open Sans"/>
                <a:ea typeface="Open Sans"/>
                <a:cs typeface="Open Sans"/>
                <a:sym typeface="Open Sans"/>
              </a:rPr>
              <a:t>We’ll then transform our train data to a dataset with only Years_of_Experience as input variable to predict our target variable Salary.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700">
                <a:solidFill>
                  <a:schemeClr val="dk1"/>
                </a:solidFill>
                <a:latin typeface="Open Sans"/>
                <a:ea typeface="Open Sans"/>
                <a:cs typeface="Open Sans"/>
                <a:sym typeface="Open Sans"/>
              </a:rPr>
              <a:t>Now what about test data? Should we remove the Seniority_Level feature from that as well?</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700">
                <a:solidFill>
                  <a:schemeClr val="dk1"/>
                </a:solidFill>
                <a:latin typeface="Open Sans"/>
                <a:ea typeface="Open Sans"/>
                <a:cs typeface="Open Sans"/>
                <a:sym typeface="Open Sans"/>
              </a:rPr>
              <a:t>The answer is yes.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700">
                <a:solidFill>
                  <a:schemeClr val="dk1"/>
                </a:solidFill>
                <a:latin typeface="Open Sans"/>
                <a:ea typeface="Open Sans"/>
                <a:cs typeface="Open Sans"/>
                <a:sym typeface="Open Sans"/>
              </a:rPr>
              <a:t>The</a:t>
            </a:r>
            <a:r>
              <a:rPr b="1" lang="en" sz="1700">
                <a:solidFill>
                  <a:schemeClr val="dk1"/>
                </a:solidFill>
                <a:latin typeface="Open Sans"/>
                <a:ea typeface="Open Sans"/>
                <a:cs typeface="Open Sans"/>
                <a:sym typeface="Open Sans"/>
              </a:rPr>
              <a:t> Train and Test data</a:t>
            </a:r>
            <a:r>
              <a:rPr lang="en" sz="1700">
                <a:solidFill>
                  <a:schemeClr val="dk1"/>
                </a:solidFill>
                <a:latin typeface="Open Sans"/>
                <a:ea typeface="Open Sans"/>
                <a:cs typeface="Open Sans"/>
                <a:sym typeface="Open Sans"/>
              </a:rPr>
              <a:t> </a:t>
            </a:r>
            <a:r>
              <a:rPr b="1" lang="en" sz="1700">
                <a:solidFill>
                  <a:schemeClr val="dk1"/>
                </a:solidFill>
                <a:latin typeface="Open Sans"/>
                <a:ea typeface="Open Sans"/>
                <a:cs typeface="Open Sans"/>
                <a:sym typeface="Open Sans"/>
              </a:rPr>
              <a:t>must undergo the same data preparation steps</a:t>
            </a:r>
            <a:r>
              <a:rPr lang="en" sz="1700">
                <a:solidFill>
                  <a:schemeClr val="dk1"/>
                </a:solidFill>
                <a:latin typeface="Open Sans"/>
                <a:ea typeface="Open Sans"/>
                <a:cs typeface="Open Sans"/>
                <a:sym typeface="Open Sans"/>
              </a:rPr>
              <a:t>. Otherwise, the predictive model will not make sense. This means that the number of features for both the training and test set should be the same and represent the same thing.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700">
                <a:solidFill>
                  <a:schemeClr val="dk1"/>
                </a:solidFill>
                <a:latin typeface="Open Sans"/>
                <a:ea typeface="Open Sans"/>
                <a:cs typeface="Open Sans"/>
                <a:sym typeface="Open Sans"/>
              </a:rPr>
              <a:t>Similarly, </a:t>
            </a:r>
            <a:r>
              <a:rPr b="1" lang="en" sz="1700">
                <a:solidFill>
                  <a:schemeClr val="dk1"/>
                </a:solidFill>
                <a:latin typeface="Open Sans"/>
                <a:ea typeface="Open Sans"/>
                <a:cs typeface="Open Sans"/>
                <a:sym typeface="Open Sans"/>
              </a:rPr>
              <a:t>if normalization is required, then it should be done on both the train and test sets.</a:t>
            </a:r>
            <a:endParaRPr b="1" sz="17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4" name="Google Shape;254;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5" name="Google Shape;255;p34"/>
          <p:cNvSpPr txBox="1"/>
          <p:nvPr/>
        </p:nvSpPr>
        <p:spPr>
          <a:xfrm>
            <a:off x="84450" y="170000"/>
            <a:ext cx="8868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Can we normalize and then split?</a:t>
            </a:r>
            <a:endParaRPr sz="4800">
              <a:solidFill>
                <a:srgbClr val="434343"/>
              </a:solidFill>
              <a:latin typeface="Economica"/>
              <a:ea typeface="Economica"/>
              <a:cs typeface="Economica"/>
              <a:sym typeface="Economica"/>
            </a:endParaRPr>
          </a:p>
        </p:txBody>
      </p:sp>
      <p:sp>
        <p:nvSpPr>
          <p:cNvPr id="256" name="Google Shape;256;p34"/>
          <p:cNvSpPr txBox="1"/>
          <p:nvPr/>
        </p:nvSpPr>
        <p:spPr>
          <a:xfrm>
            <a:off x="165225" y="1310675"/>
            <a:ext cx="8868000" cy="536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Open Sans"/>
                <a:ea typeface="Open Sans"/>
                <a:cs typeface="Open Sans"/>
                <a:sym typeface="Open Sans"/>
              </a:rPr>
              <a:t>A question often arises. Can we first normalize the data and then split into train and test sets? Why is there a need of extra efforts to normalize them separately?</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Open Sans"/>
                <a:ea typeface="Open Sans"/>
                <a:cs typeface="Open Sans"/>
                <a:sym typeface="Open Sans"/>
              </a:rPr>
              <a:t>The best practice is to use only the training set to figure out how to scale / normalize, then blindly apply the same transform to the test set.</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Open Sans"/>
                <a:ea typeface="Open Sans"/>
                <a:cs typeface="Open Sans"/>
                <a:sym typeface="Open Sans"/>
              </a:rPr>
              <a:t>For example, say you're going to normalize the data by removing the mean and dividing out the variance. If you use the whole dataset to figure out the feature mean and variance, you're using knowledge about the distribution of the test set to set the scale of the training set - 'leaking' information.</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Open Sans"/>
                <a:ea typeface="Open Sans"/>
                <a:cs typeface="Open Sans"/>
                <a:sym typeface="Open Sans"/>
              </a:rPr>
              <a:t>The right way to do this is to use only the training set to calculate the mean and variance, normalize the training set, and then at test time, use that same (training) mean and variance to normalize the test set.</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2" name="Google Shape;262;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3" name="Google Shape;263;p3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64" name="Google Shape;264;p35"/>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https://docs.google.com/presentation/d/1laaCx6cPS011ARjeY2OemtuyFtX37UlhKIIm_ciqWvg/edit?usp=sharing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0" name="Google Shape;270;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71" name="Google Shape;271;p36"/>
          <p:cNvGrpSpPr/>
          <p:nvPr/>
        </p:nvGrpSpPr>
        <p:grpSpPr>
          <a:xfrm>
            <a:off x="0" y="5976100"/>
            <a:ext cx="9144000" cy="919800"/>
            <a:chOff x="0" y="5976100"/>
            <a:chExt cx="9144000" cy="919800"/>
          </a:xfrm>
        </p:grpSpPr>
        <p:sp>
          <p:nvSpPr>
            <p:cNvPr id="272" name="Google Shape;272;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3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74" name="Google Shape;274;p36"/>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75" name="Google Shape;275;p36"/>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 name="Google Shape;76;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7" name="Google Shape;77;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Context</a:t>
            </a:r>
            <a:endParaRPr sz="4800">
              <a:solidFill>
                <a:srgbClr val="434343"/>
              </a:solidFill>
              <a:latin typeface="Economica"/>
              <a:ea typeface="Economica"/>
              <a:cs typeface="Economica"/>
              <a:sym typeface="Economica"/>
            </a:endParaRPr>
          </a:p>
        </p:txBody>
      </p:sp>
      <p:sp>
        <p:nvSpPr>
          <p:cNvPr id="78" name="Google Shape;78;p15"/>
          <p:cNvSpPr txBox="1"/>
          <p:nvPr/>
        </p:nvSpPr>
        <p:spPr>
          <a:xfrm>
            <a:off x="735800" y="2652425"/>
            <a:ext cx="7578600" cy="18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Open Sans"/>
                <a:ea typeface="Open Sans"/>
                <a:cs typeface="Open Sans"/>
                <a:sym typeface="Open Sans"/>
              </a:rPr>
              <a:t>In this module, we will give a quick recap that would help you to </a:t>
            </a:r>
            <a:r>
              <a:rPr lang="en" sz="2100">
                <a:latin typeface="Open Sans"/>
                <a:ea typeface="Open Sans"/>
                <a:cs typeface="Open Sans"/>
                <a:sym typeface="Open Sans"/>
              </a:rPr>
              <a:t>solidify</a:t>
            </a:r>
            <a:r>
              <a:rPr lang="en" sz="2100">
                <a:latin typeface="Open Sans"/>
                <a:ea typeface="Open Sans"/>
                <a:cs typeface="Open Sans"/>
                <a:sym typeface="Open Sans"/>
              </a:rPr>
              <a:t> the concepts that you learnt so far with some intuitive examples. This will be focused more towards Model Building</a:t>
            </a:r>
            <a:endParaRPr sz="21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lt1"/>
                </a:solidFill>
                <a:latin typeface="Open Sans"/>
                <a:ea typeface="Open Sans"/>
                <a:cs typeface="Open Sans"/>
                <a:sym typeface="Open Sans"/>
              </a:rPr>
              <a:t>Building a ML Model</a:t>
            </a:r>
            <a:br>
              <a:rPr b="1" lang="en" sz="3600">
                <a:solidFill>
                  <a:schemeClr val="lt1"/>
                </a:solidFill>
                <a:latin typeface="Open Sans"/>
                <a:ea typeface="Open Sans"/>
                <a:cs typeface="Open Sans"/>
                <a:sym typeface="Open Sans"/>
              </a:rPr>
            </a:br>
            <a:r>
              <a:rPr b="1" lang="en" sz="3600">
                <a:solidFill>
                  <a:schemeClr val="lt1"/>
                </a:solidFill>
                <a:latin typeface="Open Sans"/>
                <a:ea typeface="Open Sans"/>
                <a:cs typeface="Open Sans"/>
                <a:sym typeface="Open Sans"/>
              </a:rPr>
              <a:t>(Quick Recap)</a:t>
            </a:r>
            <a:endParaRPr b="1" sz="3600">
              <a:solidFill>
                <a:schemeClr val="lt1"/>
              </a:solidFill>
              <a:latin typeface="Open Sans"/>
              <a:ea typeface="Open Sans"/>
              <a:cs typeface="Open Sans"/>
              <a:sym typeface="Open Sans"/>
            </a:endParaRPr>
          </a:p>
        </p:txBody>
      </p:sp>
      <p:sp>
        <p:nvSpPr>
          <p:cNvPr id="84" name="Google Shape;8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1" name="Google Shape;91;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Science Modeling Process</a:t>
            </a:r>
            <a:endParaRPr sz="4800">
              <a:solidFill>
                <a:srgbClr val="434343"/>
              </a:solidFill>
              <a:latin typeface="Economica"/>
              <a:ea typeface="Economica"/>
              <a:cs typeface="Economica"/>
              <a:sym typeface="Economica"/>
            </a:endParaRPr>
          </a:p>
        </p:txBody>
      </p:sp>
      <p:sp>
        <p:nvSpPr>
          <p:cNvPr id="92" name="Google Shape;92;p17"/>
          <p:cNvSpPr txBox="1"/>
          <p:nvPr/>
        </p:nvSpPr>
        <p:spPr>
          <a:xfrm>
            <a:off x="611425" y="6021625"/>
            <a:ext cx="7056300" cy="7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Credits: </a:t>
            </a:r>
            <a:r>
              <a:rPr lang="en" u="sng">
                <a:solidFill>
                  <a:schemeClr val="hlink"/>
                </a:solidFill>
                <a:hlinkClick r:id="rId3"/>
              </a:rPr>
              <a:t>https://towardsdatascience.com/data-science-modeling-process-fa6e8e45bf02</a:t>
            </a:r>
            <a:r>
              <a:rPr lang="en"/>
              <a:t> </a:t>
            </a:r>
            <a:endParaRPr/>
          </a:p>
        </p:txBody>
      </p:sp>
      <p:sp>
        <p:nvSpPr>
          <p:cNvPr id="93" name="Google Shape;93;p17"/>
          <p:cNvSpPr txBox="1"/>
          <p:nvPr/>
        </p:nvSpPr>
        <p:spPr>
          <a:xfrm>
            <a:off x="6218350" y="2250275"/>
            <a:ext cx="2812800" cy="805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chemeClr val="lt1"/>
                </a:solidFill>
              </a:rPr>
              <a:t>+ Data Preprocessing </a:t>
            </a:r>
            <a:endParaRPr sz="1500">
              <a:solidFill>
                <a:schemeClr val="lt1"/>
              </a:solidFill>
            </a:endParaRPr>
          </a:p>
        </p:txBody>
      </p:sp>
      <p:pic>
        <p:nvPicPr>
          <p:cNvPr id="94" name="Google Shape;94;p17"/>
          <p:cNvPicPr preferRelativeResize="0"/>
          <p:nvPr/>
        </p:nvPicPr>
        <p:blipFill>
          <a:blip r:embed="rId4">
            <a:alphaModFix/>
          </a:blip>
          <a:stretch>
            <a:fillRect/>
          </a:stretch>
        </p:blipFill>
        <p:spPr>
          <a:xfrm>
            <a:off x="104625" y="982000"/>
            <a:ext cx="8886974" cy="5069913"/>
          </a:xfrm>
          <a:prstGeom prst="rect">
            <a:avLst/>
          </a:prstGeom>
          <a:noFill/>
          <a:ln>
            <a:noFill/>
          </a:ln>
        </p:spPr>
      </p:pic>
      <p:sp>
        <p:nvSpPr>
          <p:cNvPr id="95" name="Google Shape;95;p17"/>
          <p:cNvSpPr/>
          <p:nvPr/>
        </p:nvSpPr>
        <p:spPr>
          <a:xfrm>
            <a:off x="6402600" y="4230976"/>
            <a:ext cx="1379625" cy="430300"/>
          </a:xfrm>
          <a:custGeom>
            <a:rect b="b" l="l" r="r" t="t"/>
            <a:pathLst>
              <a:path extrusionOk="0" h="17212" w="55185">
                <a:moveTo>
                  <a:pt x="0" y="14533"/>
                </a:moveTo>
                <a:cubicBezTo>
                  <a:pt x="4376" y="12122"/>
                  <a:pt x="17681" y="335"/>
                  <a:pt x="26253" y="67"/>
                </a:cubicBezTo>
                <a:cubicBezTo>
                  <a:pt x="34826" y="-201"/>
                  <a:pt x="46613" y="10069"/>
                  <a:pt x="51435" y="12926"/>
                </a:cubicBezTo>
                <a:cubicBezTo>
                  <a:pt x="56257" y="15784"/>
                  <a:pt x="54560" y="16498"/>
                  <a:pt x="55185" y="17212"/>
                </a:cubicBezTo>
              </a:path>
            </a:pathLst>
          </a:custGeom>
          <a:noFill/>
          <a:ln cap="flat" cmpd="sng" w="38100">
            <a:solidFill>
              <a:schemeClr val="lt1"/>
            </a:solidFill>
            <a:prstDash val="solid"/>
            <a:round/>
            <a:headEnd len="med" w="med" type="none"/>
            <a:tailEnd len="med" w="med" type="stealth"/>
          </a:ln>
        </p:spPr>
      </p:sp>
      <p:sp>
        <p:nvSpPr>
          <p:cNvPr id="96" name="Google Shape;96;p17"/>
          <p:cNvSpPr/>
          <p:nvPr/>
        </p:nvSpPr>
        <p:spPr>
          <a:xfrm rot="10800000">
            <a:off x="6402600" y="5811692"/>
            <a:ext cx="1379625" cy="148884"/>
          </a:xfrm>
          <a:custGeom>
            <a:rect b="b" l="l" r="r" t="t"/>
            <a:pathLst>
              <a:path extrusionOk="0" h="17212" w="55185">
                <a:moveTo>
                  <a:pt x="0" y="14533"/>
                </a:moveTo>
                <a:cubicBezTo>
                  <a:pt x="4376" y="12122"/>
                  <a:pt x="17681" y="335"/>
                  <a:pt x="26253" y="67"/>
                </a:cubicBezTo>
                <a:cubicBezTo>
                  <a:pt x="34826" y="-201"/>
                  <a:pt x="46613" y="10069"/>
                  <a:pt x="51435" y="12926"/>
                </a:cubicBezTo>
                <a:cubicBezTo>
                  <a:pt x="56257" y="15784"/>
                  <a:pt x="54560" y="16498"/>
                  <a:pt x="55185" y="17212"/>
                </a:cubicBezTo>
              </a:path>
            </a:pathLst>
          </a:custGeom>
          <a:noFill/>
          <a:ln cap="flat" cmpd="sng" w="38100">
            <a:solidFill>
              <a:schemeClr val="lt1"/>
            </a:solidFill>
            <a:prstDash val="solid"/>
            <a:round/>
            <a:headEnd len="med" w="med" type="none"/>
            <a:tailEnd len="med" w="med" type="stealth"/>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 name="Google Shape;102;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3" name="Google Shape;103;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Problem Solving Steps</a:t>
            </a:r>
            <a:endParaRPr sz="4800">
              <a:solidFill>
                <a:srgbClr val="434343"/>
              </a:solidFill>
              <a:latin typeface="Economica"/>
              <a:ea typeface="Economica"/>
              <a:cs typeface="Economica"/>
              <a:sym typeface="Economica"/>
            </a:endParaRPr>
          </a:p>
        </p:txBody>
      </p:sp>
      <p:sp>
        <p:nvSpPr>
          <p:cNvPr id="104" name="Google Shape;104;p18"/>
          <p:cNvSpPr txBox="1"/>
          <p:nvPr/>
        </p:nvSpPr>
        <p:spPr>
          <a:xfrm>
            <a:off x="964400" y="1357025"/>
            <a:ext cx="6680700" cy="4487100"/>
          </a:xfrm>
          <a:prstGeom prst="rect">
            <a:avLst/>
          </a:prstGeom>
          <a:noFill/>
          <a:ln>
            <a:noFill/>
          </a:ln>
        </p:spPr>
        <p:txBody>
          <a:bodyPr anchorCtr="0" anchor="t" bIns="91425" lIns="91425" spcFirstLastPara="1" rIns="91425" wrap="square" tIns="91425">
            <a:noAutofit/>
          </a:bodyPr>
          <a:lstStyle/>
          <a:p>
            <a:pPr indent="-342900" lvl="0" marL="914400" rtl="0" algn="l">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Define Objective or understand the problem statement</a:t>
            </a:r>
            <a:endParaRPr b="1" sz="1800">
              <a:solidFill>
                <a:schemeClr val="dk1"/>
              </a:solidFill>
              <a:latin typeface="Open Sans"/>
              <a:ea typeface="Open Sans"/>
              <a:cs typeface="Open Sans"/>
              <a:sym typeface="Open Sans"/>
            </a:endParaRPr>
          </a:p>
          <a:p>
            <a:pPr indent="-342900" lvl="0" marL="9144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Data Requirements</a:t>
            </a:r>
            <a:endParaRPr sz="1800">
              <a:solidFill>
                <a:srgbClr val="666666"/>
              </a:solidFill>
              <a:latin typeface="Open Sans"/>
              <a:ea typeface="Open Sans"/>
              <a:cs typeface="Open Sans"/>
              <a:sym typeface="Open Sans"/>
            </a:endParaRPr>
          </a:p>
          <a:p>
            <a:pPr indent="-342900" lvl="0" marL="914400" rtl="0" algn="l">
              <a:spcBef>
                <a:spcPts val="0"/>
              </a:spcBef>
              <a:spcAft>
                <a:spcPts val="0"/>
              </a:spcAft>
              <a:buClr>
                <a:srgbClr val="666666"/>
              </a:buClr>
              <a:buSzPts val="1800"/>
              <a:buFont typeface="Open Sans"/>
              <a:buChar char="●"/>
            </a:pPr>
            <a:r>
              <a:rPr lang="en" sz="1800">
                <a:solidFill>
                  <a:srgbClr val="666666"/>
                </a:solidFill>
                <a:latin typeface="Open Sans"/>
                <a:ea typeface="Open Sans"/>
                <a:cs typeface="Open Sans"/>
                <a:sym typeface="Open Sans"/>
              </a:rPr>
              <a:t>Data Collection/</a:t>
            </a:r>
            <a:r>
              <a:rPr lang="en" sz="1800">
                <a:solidFill>
                  <a:srgbClr val="666666"/>
                </a:solidFill>
                <a:latin typeface="Open Sans"/>
                <a:ea typeface="Open Sans"/>
                <a:cs typeface="Open Sans"/>
                <a:sym typeface="Open Sans"/>
              </a:rPr>
              <a:t>Preparation</a:t>
            </a:r>
            <a:endParaRPr sz="1800">
              <a:solidFill>
                <a:srgbClr val="666666"/>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Exploratory Data Analysis</a:t>
            </a:r>
            <a:endParaRPr b="1"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Data Pre-processing</a:t>
            </a:r>
            <a:endParaRPr b="1"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Build a model</a:t>
            </a:r>
            <a:endParaRPr b="1" sz="1800">
              <a:solidFill>
                <a:schemeClr val="dk1"/>
              </a:solidFill>
              <a:latin typeface="Open Sans"/>
              <a:ea typeface="Open Sans"/>
              <a:cs typeface="Open Sans"/>
              <a:sym typeface="Open Sans"/>
            </a:endParaRPr>
          </a:p>
          <a:p>
            <a:pPr indent="-342900" lvl="1" marL="13716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Understand whether it is a regression or classification problem</a:t>
            </a:r>
            <a:endParaRPr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Evaluate</a:t>
            </a:r>
            <a:endParaRPr b="1"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Optimise</a:t>
            </a:r>
            <a:endParaRPr b="1"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Production </a:t>
            </a:r>
            <a:endParaRPr b="1"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Monitor</a:t>
            </a:r>
            <a:endParaRPr b="1"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You keep Optimising it every now and then</a:t>
            </a:r>
            <a:endParaRPr b="1"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1" name="Google Shape;111;p19"/>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HR department wanted to seek support of analytics team to get possible salary predictions give they have information about employees Career Seniority Level and years of experience.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In other words, they need a machine learning model that would predict the possible salary that one should be provided if they feed information about their seniority level and years of experience.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12" name="Google Shape;112;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457200" rtl="0" algn="ctr">
              <a:spcBef>
                <a:spcPts val="0"/>
              </a:spcBef>
              <a:spcAft>
                <a:spcPts val="0"/>
              </a:spcAft>
              <a:buNone/>
            </a:pPr>
            <a:r>
              <a:rPr lang="en" sz="4600">
                <a:solidFill>
                  <a:srgbClr val="434343"/>
                </a:solidFill>
                <a:latin typeface="Economica"/>
                <a:ea typeface="Economica"/>
                <a:cs typeface="Economica"/>
                <a:sym typeface="Economica"/>
              </a:rPr>
              <a:t>Problem Statement</a:t>
            </a:r>
            <a:endParaRPr sz="4600">
              <a:solidFill>
                <a:srgbClr val="434343"/>
              </a:solidFill>
              <a:latin typeface="Economica"/>
              <a:ea typeface="Economica"/>
              <a:cs typeface="Economica"/>
              <a:sym typeface="Economica"/>
            </a:endParaRPr>
          </a:p>
        </p:txBody>
      </p:sp>
      <p:sp>
        <p:nvSpPr>
          <p:cNvPr id="113" name="Google Shape;113;p19"/>
          <p:cNvSpPr/>
          <p:nvPr/>
        </p:nvSpPr>
        <p:spPr>
          <a:xfrm>
            <a:off x="3384650" y="4110525"/>
            <a:ext cx="2483100" cy="11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Model</a:t>
            </a:r>
            <a:endParaRPr b="1" sz="2600"/>
          </a:p>
        </p:txBody>
      </p:sp>
      <p:cxnSp>
        <p:nvCxnSpPr>
          <p:cNvPr id="114" name="Google Shape;114;p19"/>
          <p:cNvCxnSpPr>
            <a:endCxn id="113" idx="1"/>
          </p:cNvCxnSpPr>
          <p:nvPr/>
        </p:nvCxnSpPr>
        <p:spPr>
          <a:xfrm>
            <a:off x="1729250" y="4199325"/>
            <a:ext cx="1655400" cy="4728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9"/>
          <p:cNvCxnSpPr>
            <a:stCxn id="116" idx="3"/>
          </p:cNvCxnSpPr>
          <p:nvPr/>
        </p:nvCxnSpPr>
        <p:spPr>
          <a:xfrm flipH="1" rot="10800000">
            <a:off x="1980575" y="4940325"/>
            <a:ext cx="1404000" cy="5130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9"/>
          <p:cNvSpPr txBox="1"/>
          <p:nvPr/>
        </p:nvSpPr>
        <p:spPr>
          <a:xfrm>
            <a:off x="238775" y="3899000"/>
            <a:ext cx="1741800" cy="7095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Years of experience</a:t>
            </a:r>
            <a:endParaRPr b="1"/>
          </a:p>
        </p:txBody>
      </p:sp>
      <p:sp>
        <p:nvSpPr>
          <p:cNvPr id="116" name="Google Shape;116;p19"/>
          <p:cNvSpPr txBox="1"/>
          <p:nvPr/>
        </p:nvSpPr>
        <p:spPr>
          <a:xfrm>
            <a:off x="238775" y="5098575"/>
            <a:ext cx="1741800" cy="7095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Seniority level</a:t>
            </a:r>
            <a:endParaRPr b="1"/>
          </a:p>
        </p:txBody>
      </p:sp>
      <p:cxnSp>
        <p:nvCxnSpPr>
          <p:cNvPr id="118" name="Google Shape;118;p19"/>
          <p:cNvCxnSpPr/>
          <p:nvPr/>
        </p:nvCxnSpPr>
        <p:spPr>
          <a:xfrm flipH="1" rot="10800000">
            <a:off x="5867750" y="4670925"/>
            <a:ext cx="1404000" cy="24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19"/>
          <p:cNvSpPr txBox="1"/>
          <p:nvPr/>
        </p:nvSpPr>
        <p:spPr>
          <a:xfrm>
            <a:off x="7271825" y="4230825"/>
            <a:ext cx="1741800" cy="7095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br>
              <a:rPr b="1" lang="en" sz="1600"/>
            </a:br>
            <a:r>
              <a:rPr b="1" lang="en" sz="1600"/>
              <a:t>Salary</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 name="Google Shape;125;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6" name="Google Shape;126;p20"/>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Given that, </a:t>
            </a:r>
            <a:r>
              <a:rPr lang="en" sz="1800">
                <a:latin typeface="Open Sans"/>
                <a:ea typeface="Open Sans"/>
                <a:cs typeface="Open Sans"/>
                <a:sym typeface="Open Sans"/>
              </a:rPr>
              <a:t>we have a problem of predicting the salary of a person based on years of experience.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We have a dataset that looks like: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What features do we have here?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We have 3 features: Seniority_Level, Years_of_Experience and Salary.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27" name="Google Shape;127;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Data Preparation</a:t>
            </a:r>
            <a:endParaRPr sz="4600">
              <a:solidFill>
                <a:srgbClr val="434343"/>
              </a:solidFill>
              <a:latin typeface="Economica"/>
              <a:ea typeface="Economica"/>
              <a:cs typeface="Economica"/>
              <a:sym typeface="Economica"/>
            </a:endParaRPr>
          </a:p>
        </p:txBody>
      </p:sp>
      <p:pic>
        <p:nvPicPr>
          <p:cNvPr id="128" name="Google Shape;128;p20"/>
          <p:cNvPicPr preferRelativeResize="0"/>
          <p:nvPr/>
        </p:nvPicPr>
        <p:blipFill>
          <a:blip r:embed="rId3">
            <a:alphaModFix/>
          </a:blip>
          <a:stretch>
            <a:fillRect/>
          </a:stretch>
        </p:blipFill>
        <p:spPr>
          <a:xfrm>
            <a:off x="2327800" y="2488625"/>
            <a:ext cx="4642550" cy="288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 name="Google Shape;134;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5" name="Google Shape;135;p21"/>
          <p:cNvSpPr txBox="1"/>
          <p:nvPr/>
        </p:nvSpPr>
        <p:spPr>
          <a:xfrm>
            <a:off x="238775" y="1154050"/>
            <a:ext cx="86907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What do you think our target variable(value to be predicted) will be in this case?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Since Salary needs to be predicted, our model will take that to be the target variable and the rest (</a:t>
            </a:r>
            <a:r>
              <a:rPr lang="en" sz="1800">
                <a:solidFill>
                  <a:schemeClr val="dk1"/>
                </a:solidFill>
                <a:latin typeface="Open Sans"/>
                <a:ea typeface="Open Sans"/>
                <a:cs typeface="Open Sans"/>
                <a:sym typeface="Open Sans"/>
              </a:rPr>
              <a:t>Seniority_Level, Years_of_Experience) </a:t>
            </a:r>
            <a:r>
              <a:rPr lang="en" sz="1800">
                <a:latin typeface="Open Sans"/>
                <a:ea typeface="Open Sans"/>
                <a:cs typeface="Open Sans"/>
                <a:sym typeface="Open Sans"/>
              </a:rPr>
              <a:t> as input variables.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In short, we’ll predict the target variable using input variables.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	</a:t>
            </a:r>
            <a:r>
              <a:rPr b="1" lang="en" sz="1800">
                <a:latin typeface="Open Sans"/>
                <a:ea typeface="Open Sans"/>
                <a:cs typeface="Open Sans"/>
                <a:sym typeface="Open Sans"/>
              </a:rPr>
              <a:t>	 INPUT VARIABLES (X)</a:t>
            </a:r>
            <a:r>
              <a:rPr lang="en" sz="1800">
                <a:latin typeface="Open Sans"/>
                <a:ea typeface="Open Sans"/>
                <a:cs typeface="Open Sans"/>
                <a:sym typeface="Open Sans"/>
              </a:rPr>
              <a:t>					</a:t>
            </a:r>
            <a:r>
              <a:rPr b="1" lang="en" sz="1800">
                <a:latin typeface="Open Sans"/>
                <a:ea typeface="Open Sans"/>
                <a:cs typeface="Open Sans"/>
                <a:sym typeface="Open Sans"/>
              </a:rPr>
              <a:t>TARGET VARIABLE (y)</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36" name="Google Shape;136;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Data Preparation</a:t>
            </a:r>
            <a:endParaRPr sz="4600">
              <a:solidFill>
                <a:srgbClr val="434343"/>
              </a:solidFill>
              <a:latin typeface="Economica"/>
              <a:ea typeface="Economica"/>
              <a:cs typeface="Economica"/>
              <a:sym typeface="Economica"/>
            </a:endParaRPr>
          </a:p>
        </p:txBody>
      </p:sp>
      <p:pic>
        <p:nvPicPr>
          <p:cNvPr id="137" name="Google Shape;137;p21"/>
          <p:cNvPicPr preferRelativeResize="0"/>
          <p:nvPr/>
        </p:nvPicPr>
        <p:blipFill rotWithShape="1">
          <a:blip r:embed="rId3">
            <a:alphaModFix/>
          </a:blip>
          <a:srcRect b="0" l="0" r="37558" t="0"/>
          <a:stretch/>
        </p:blipFill>
        <p:spPr>
          <a:xfrm>
            <a:off x="1119250" y="3710525"/>
            <a:ext cx="2898825" cy="2888950"/>
          </a:xfrm>
          <a:prstGeom prst="rect">
            <a:avLst/>
          </a:prstGeom>
          <a:noFill/>
          <a:ln>
            <a:noFill/>
          </a:ln>
        </p:spPr>
      </p:pic>
      <p:pic>
        <p:nvPicPr>
          <p:cNvPr id="138" name="Google Shape;138;p21"/>
          <p:cNvPicPr preferRelativeResize="0"/>
          <p:nvPr/>
        </p:nvPicPr>
        <p:blipFill rotWithShape="1">
          <a:blip r:embed="rId3">
            <a:alphaModFix/>
          </a:blip>
          <a:srcRect b="0" l="63900" r="0" t="0"/>
          <a:stretch/>
        </p:blipFill>
        <p:spPr>
          <a:xfrm>
            <a:off x="5889375" y="3710525"/>
            <a:ext cx="1675975" cy="2888950"/>
          </a:xfrm>
          <a:prstGeom prst="rect">
            <a:avLst/>
          </a:prstGeom>
          <a:noFill/>
          <a:ln>
            <a:noFill/>
          </a:ln>
        </p:spPr>
      </p:pic>
      <p:sp>
        <p:nvSpPr>
          <p:cNvPr id="139" name="Google Shape;139;p21"/>
          <p:cNvSpPr/>
          <p:nvPr/>
        </p:nvSpPr>
        <p:spPr>
          <a:xfrm>
            <a:off x="4425275" y="4706150"/>
            <a:ext cx="1056900" cy="52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