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9144000"/>
  <p:notesSz cx="6858000" cy="9144000"/>
  <p:embeddedFontLst>
    <p:embeddedFont>
      <p:font typeface="Economica"/>
      <p:regular r:id="rId39"/>
      <p:bold r:id="rId40"/>
      <p:italic r:id="rId41"/>
      <p:boldItalic r:id="rId42"/>
    </p:embeddedFont>
    <p:embeddedFont>
      <p:font typeface="Roboto"/>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42" Type="http://schemas.openxmlformats.org/officeDocument/2006/relationships/font" Target="fonts/Economica-boldItalic.fntdata"/><Relationship Id="rId41" Type="http://schemas.openxmlformats.org/officeDocument/2006/relationships/font" Target="fonts/Economica-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Economica-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a15c219f9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8a15c219f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a1a86493a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a1a86493a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a1a86493a_0_1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8a1a86493a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c316ef47_0_9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8ac316ef47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a1a86493a_0_16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8a1a86493a_0_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a1a86493a_0_2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8a1a86493a_0_2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a1a86493a_0_2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8a1a86493a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a1a86493a_0_2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8a1a86493a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a1a86493a_0_2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8a1a86493a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a1a86493a_0_10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8a1a86493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7fc448515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7fc4485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8a1a86493a_0_24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a1a86493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ac316ef47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8ac316ef47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8a1a86493a_0_25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8a1a86493a_0_2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a1a86493a_0_2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8a1a86493a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8a1a86493a_0_2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8a1a86493a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a1a86493a_0_27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8a1a86493a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a1a86493a_0_2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8a1a86493a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a1a86493a_0_2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8a1a86493a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a1a86493a_0_29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8a1a86493a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a1a86493a_0_3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8a1a86493a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19bf5d91_5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8a19bf5d91_5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8a1a86493a_0_35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8a1a86493a_0_3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8ac316ef47_0_10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ac316ef4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8ac316ef47_0_8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8ac316ef47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a1a86493a_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8a1a86493a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e107504d6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6e107504d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a053d1edc_1_6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8a053d1edc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a1a86493a_0_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a1a86493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a1a86493a_0_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8a1a86493a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a1a86493a_0_3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8a1a86493a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a1a86493a_0_4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a1a86493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ac316ef47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8ac316ef47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docs.google.com/presentation/d/1Vhgfhjc3Ye90wjgy_RPt-G2ModxN1O9EI4kfOa2SS0M/edit#slide=id.p1" TargetMode="External"/><Relationship Id="rId4" Type="http://schemas.openxmlformats.org/officeDocument/2006/relationships/hyperlink" Target="https://dphi.tech/a-beginners-guide-to-linear-regression-in-python-with-scikit-learn/" TargetMode="External"/><Relationship Id="rId5" Type="http://schemas.openxmlformats.org/officeDocument/2006/relationships/hyperlink" Target="https://www.youtube.com/watch?v=b0L47BeklTE" TargetMode="External"/><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www.youtube.com/watch?v=g9c66TUylZ4" TargetMode="Externa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docs.google.com/presentation/d/1BCwLdFQqFLHR2-7APyoWh5u1b6Jo3wq17nj-8s2H_mg/edit#slide=id.p1"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heartbeat.fritz.ai/implementing-regression-using-a-decision-tree-and-scikit-learn-ac98552b43d7"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docs.google.com/presentation/d/18pyGEZGkEwinktUyZNlhAPAgJMS04tUIIcoyhQFefRw/edit#slide=id.p1" TargetMode="Externa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towardsdatascience.com/polynomial-regression-bbe8b9d97491" TargetMode="Externa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hackernoon.com/an-introduction-to-ridge-lasso-and-elastic-net-regression-cca60b4b934f"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www.analyticsvidhya.com/blog/2020/03/support-vector-regression-tutorial-for-machine-learning/"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hyperlink" Target="https://analyticsindiamag.com/top-6-regression-algorithms-used-data-mining-applications-industry/#:~:text=Today%2C%20regression%20models%20have%20many,lasso%20regression%20and%20multivariate%20regression" TargetMode="External"/><Relationship Id="rId4" Type="http://schemas.openxmlformats.org/officeDocument/2006/relationships/hyperlink" Target="https://www.analyticsvidhya.com/blog/2015/08/comprehensive-guide-regression/"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www.youtube.com/watch?v=-fgYp74SNtk" TargetMode="External"/><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s://medium.com/usf-msds/choosing-the-right-metric-for-machine-learning-models-part-1-a99d7d7414e4" TargetMode="Externa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hyperlink" Target="https://docs.google.com/presentation/d/1pswRt_u83cXD8M5ub5Dd766g8BL14UEs02EbdikWfWc/edit?usp=shar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13"/>
          <p:cNvCxnSpPr/>
          <p:nvPr/>
        </p:nvCxnSpPr>
        <p:spPr>
          <a:xfrm flipH="1" rot="10800000">
            <a:off x="84450" y="8491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56" name="Google Shape;56;p13"/>
          <p:cNvSpPr/>
          <p:nvPr/>
        </p:nvSpPr>
        <p:spPr>
          <a:xfrm>
            <a:off x="-12475" y="6114475"/>
            <a:ext cx="9156600" cy="781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nvSpPr>
        <p:spPr>
          <a:xfrm>
            <a:off x="835450" y="2026213"/>
            <a:ext cx="76635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latin typeface="Open Sans"/>
                <a:ea typeface="Open Sans"/>
                <a:cs typeface="Open Sans"/>
                <a:sym typeface="Open Sans"/>
              </a:rPr>
              <a:t>Welcome to Data Science Online Bootcamp</a:t>
            </a:r>
            <a:endParaRPr b="1" sz="3400">
              <a:latin typeface="Open Sans"/>
              <a:ea typeface="Open Sans"/>
              <a:cs typeface="Open Sans"/>
              <a:sym typeface="Open Sans"/>
            </a:endParaRPr>
          </a:p>
        </p:txBody>
      </p:sp>
      <p:pic>
        <p:nvPicPr>
          <p:cNvPr id="58" name="Google Shape;58;p13"/>
          <p:cNvPicPr preferRelativeResize="0"/>
          <p:nvPr/>
        </p:nvPicPr>
        <p:blipFill>
          <a:blip r:embed="rId3">
            <a:alphaModFix/>
          </a:blip>
          <a:stretch>
            <a:fillRect/>
          </a:stretch>
        </p:blipFill>
        <p:spPr>
          <a:xfrm>
            <a:off x="2840341" y="4329500"/>
            <a:ext cx="3463325" cy="1039000"/>
          </a:xfrm>
          <a:prstGeom prst="rect">
            <a:avLst/>
          </a:prstGeom>
          <a:noFill/>
          <a:ln>
            <a:noFill/>
          </a:ln>
        </p:spPr>
      </p:pic>
      <p:sp>
        <p:nvSpPr>
          <p:cNvPr id="59" name="Google Shape;59;p13"/>
          <p:cNvSpPr txBox="1"/>
          <p:nvPr/>
        </p:nvSpPr>
        <p:spPr>
          <a:xfrm>
            <a:off x="663250" y="3298225"/>
            <a:ext cx="7961700" cy="115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400">
                <a:solidFill>
                  <a:srgbClr val="666666"/>
                </a:solidFill>
                <a:latin typeface="Open Sans"/>
                <a:ea typeface="Open Sans"/>
                <a:cs typeface="Open Sans"/>
                <a:sym typeface="Open Sans"/>
              </a:rPr>
              <a:t>Week#5_Day#2</a:t>
            </a:r>
            <a:endParaRPr b="1" sz="3400">
              <a:solidFill>
                <a:srgbClr val="666666"/>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 name="Google Shape;146;p2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47" name="Google Shape;147;p22"/>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533400" lvl="0" marL="457200" rtl="0" algn="ctr">
              <a:spcBef>
                <a:spcPts val="0"/>
              </a:spcBef>
              <a:spcAft>
                <a:spcPts val="0"/>
              </a:spcAft>
              <a:buClr>
                <a:srgbClr val="434343"/>
              </a:buClr>
              <a:buSzPts val="4800"/>
              <a:buFont typeface="Economica"/>
              <a:buAutoNum type="arabicPeriod"/>
            </a:pPr>
            <a:r>
              <a:rPr lang="en" sz="4800">
                <a:solidFill>
                  <a:srgbClr val="434343"/>
                </a:solidFill>
                <a:latin typeface="Economica"/>
                <a:ea typeface="Economica"/>
                <a:cs typeface="Economica"/>
                <a:sym typeface="Economica"/>
              </a:rPr>
              <a:t>Linear Regression</a:t>
            </a:r>
            <a:endParaRPr sz="4800">
              <a:solidFill>
                <a:srgbClr val="434343"/>
              </a:solidFill>
              <a:latin typeface="Economica"/>
              <a:ea typeface="Economica"/>
              <a:cs typeface="Economica"/>
              <a:sym typeface="Economica"/>
            </a:endParaRPr>
          </a:p>
        </p:txBody>
      </p:sp>
      <p:sp>
        <p:nvSpPr>
          <p:cNvPr id="148" name="Google Shape;148;p22"/>
          <p:cNvSpPr txBox="1"/>
          <p:nvPr/>
        </p:nvSpPr>
        <p:spPr>
          <a:xfrm>
            <a:off x="944250" y="1194613"/>
            <a:ext cx="7330800" cy="48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Linear regression is a linear model i.e. a model that assumes a linear relationship (straight-line relationship) between the input variables (x) and the single output variable (y). Below are some useful resources that would help you with Linear Regression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Linear Regression Module:</a:t>
            </a:r>
            <a:endParaRPr b="1" sz="1800">
              <a:latin typeface="Open Sans"/>
              <a:ea typeface="Open Sans"/>
              <a:cs typeface="Open Sans"/>
              <a:sym typeface="Open Sans"/>
            </a:endParaRPr>
          </a:p>
          <a:p>
            <a:pPr indent="0" lvl="0" marL="457200" rtl="0" algn="l">
              <a:spcBef>
                <a:spcPts val="0"/>
              </a:spcBef>
              <a:spcAft>
                <a:spcPts val="0"/>
              </a:spcAft>
              <a:buNone/>
            </a:pPr>
            <a:r>
              <a:rPr lang="en" sz="1800" u="sng">
                <a:solidFill>
                  <a:schemeClr val="hlink"/>
                </a:solidFill>
                <a:latin typeface="Open Sans"/>
                <a:ea typeface="Open Sans"/>
                <a:cs typeface="Open Sans"/>
                <a:sym typeface="Open Sans"/>
                <a:hlinkClick r:id="rId3"/>
              </a:rPr>
              <a:t>https://docs.google.com/presentation/d/1Vhgfhjc3Ye90wjgy_RPt-G2ModxN1O9EI4kfOa2SS0M/edit#slide=id.p1</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Beginners guide to Linear Regression in Python:</a:t>
            </a:r>
            <a:endParaRPr b="1" sz="1800">
              <a:latin typeface="Open Sans"/>
              <a:ea typeface="Open Sans"/>
              <a:cs typeface="Open Sans"/>
              <a:sym typeface="Open Sans"/>
            </a:endParaRPr>
          </a:p>
          <a:p>
            <a:pPr indent="0" lvl="0" marL="457200" rtl="0" algn="l">
              <a:spcBef>
                <a:spcPts val="0"/>
              </a:spcBef>
              <a:spcAft>
                <a:spcPts val="0"/>
              </a:spcAft>
              <a:buNone/>
            </a:pPr>
            <a:r>
              <a:rPr lang="en" sz="1800" u="sng">
                <a:solidFill>
                  <a:schemeClr val="hlink"/>
                </a:solidFill>
                <a:latin typeface="Open Sans"/>
                <a:ea typeface="Open Sans"/>
                <a:cs typeface="Open Sans"/>
                <a:sym typeface="Open Sans"/>
                <a:hlinkClick r:id="rId4"/>
              </a:rPr>
              <a:t>https://dphi.tech/a-beginners-guide-to-linear-regression-in-python-with-scikit-learn/</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Simple linear Regression implementation in sklearn: </a:t>
            </a:r>
            <a:r>
              <a:rPr lang="en" sz="1800" u="sng">
                <a:solidFill>
                  <a:schemeClr val="hlink"/>
                </a:solidFill>
                <a:latin typeface="Open Sans"/>
                <a:ea typeface="Open Sans"/>
                <a:cs typeface="Open Sans"/>
                <a:sym typeface="Open Sans"/>
                <a:hlinkClick r:id="rId5"/>
              </a:rPr>
              <a:t>https://www.youtube.com/watch?v=b0L47BeklTE</a:t>
            </a:r>
            <a:r>
              <a:rPr lang="en" sz="1800">
                <a:latin typeface="Open Sans"/>
                <a:ea typeface="Open Sans"/>
                <a:cs typeface="Open Sans"/>
                <a:sym typeface="Open Sans"/>
              </a:rPr>
              <a:t> </a:t>
            </a:r>
            <a:endParaRPr sz="1800">
              <a:latin typeface="Open Sans"/>
              <a:ea typeface="Open Sans"/>
              <a:cs typeface="Open Sans"/>
              <a:sym typeface="Open Sans"/>
            </a:endParaRPr>
          </a:p>
        </p:txBody>
      </p:sp>
      <p:grpSp>
        <p:nvGrpSpPr>
          <p:cNvPr id="149" name="Google Shape;149;p22"/>
          <p:cNvGrpSpPr/>
          <p:nvPr/>
        </p:nvGrpSpPr>
        <p:grpSpPr>
          <a:xfrm>
            <a:off x="0" y="5976100"/>
            <a:ext cx="9144000" cy="919800"/>
            <a:chOff x="0" y="5976100"/>
            <a:chExt cx="9144000" cy="919800"/>
          </a:xfrm>
        </p:grpSpPr>
        <p:sp>
          <p:nvSpPr>
            <p:cNvPr id="150" name="Google Shape;150;p22"/>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2"/>
            <p:cNvPicPr preferRelativeResize="0"/>
            <p:nvPr/>
          </p:nvPicPr>
          <p:blipFill>
            <a:blip r:embed="rId6">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7" name="Google Shape;157;p2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58" name="Google Shape;158;p23"/>
          <p:cNvSpPr txBox="1"/>
          <p:nvPr/>
        </p:nvSpPr>
        <p:spPr>
          <a:xfrm>
            <a:off x="132200" y="170000"/>
            <a:ext cx="8850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2. Decision Trees for Regression -Regression Trees </a:t>
            </a:r>
            <a:endParaRPr sz="4300">
              <a:solidFill>
                <a:srgbClr val="434343"/>
              </a:solidFill>
              <a:latin typeface="Economica"/>
              <a:ea typeface="Economica"/>
              <a:cs typeface="Economica"/>
              <a:sym typeface="Economica"/>
            </a:endParaRPr>
          </a:p>
        </p:txBody>
      </p:sp>
      <p:pic>
        <p:nvPicPr>
          <p:cNvPr descr="Regression Trees are one of the fundamental machine learning techniques that more complicated methods, like Gradient Boost, are based on. They are useful for times when there isn't an obviously linear relationship between what you want to predict, and the things you are using to make the predictions. This StatQuest walks you through the steps required to build Regression Trees so that they are Clearly Explained.&#10;&#10;NOTE: This StatQuest assumes you already know about...&#10;The bias/variance tradeoff: https://youtu.be/EuBBz3bI-aA&#10;Decision Trees: https://youtu.be/7VeUPuFGJHk&#10;Linear Regression: https://www.youtube.com/watch?v=nk2CQITm_eo&#10;&#10;ALSO NOTE: This StatQuest is based on the definition of Regression Trees found on pages 304 to 307 of the Introduction to Statistical Learning in R: http://faculty.marshall.usc.edu/gareth-james/ISL/&#10;&#10;For a complete index of all the StatQuest videos, check out:&#10;https://statquest.org/video-index/&#10;&#10;If you'd like to support StatQuest, please consider...&#10;Patreon: https://www.patreon.com/statquest&#10;...or...&#10;YouTube Membership: https://www.youtube.com/channel/UCtYLUTtgS3k1Fg4y5tAhLbw/join&#10;&#10;...a cool StatQuest t-shirt or sweatshirt (USA/Europe): https://teespring.com/stores/statquest&#10;(everywhere):&#10;https://www.redbubble.com/people/starmer/works/40421224-statquest-double-bam?asc=u&amp;p=t-shirt&#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41 Motivation for Regression Trees&#10;2:19 Regression Trees vs Classification Trees&#10;7:11 Building a Regression Tree with one variable&#10;18:59 Building a Regression Tree with multiple variables&#10;20:54 Summary of concepts and main ideas&#10;&#10;&#10;#statquest #regression #tree" id="159" name="Google Shape;159;p23" title="Regression Trees, Clearly Explained!!!">
            <a:hlinkClick r:id="rId3"/>
          </p:cNvPr>
          <p:cNvPicPr preferRelativeResize="0"/>
          <p:nvPr/>
        </p:nvPicPr>
        <p:blipFill>
          <a:blip r:embed="rId4">
            <a:alphaModFix/>
          </a:blip>
          <a:stretch>
            <a:fillRect/>
          </a:stretch>
        </p:blipFill>
        <p:spPr>
          <a:xfrm>
            <a:off x="827488" y="1028525"/>
            <a:ext cx="7564325" cy="5673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2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66" name="Google Shape;166;p2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Decision Trees</a:t>
            </a:r>
            <a:endParaRPr sz="4800">
              <a:solidFill>
                <a:srgbClr val="434343"/>
              </a:solidFill>
              <a:latin typeface="Economica"/>
              <a:ea typeface="Economica"/>
              <a:cs typeface="Economica"/>
              <a:sym typeface="Economica"/>
            </a:endParaRPr>
          </a:p>
        </p:txBody>
      </p:sp>
      <p:sp>
        <p:nvSpPr>
          <p:cNvPr id="167" name="Google Shape;167;p24"/>
          <p:cNvSpPr txBox="1"/>
          <p:nvPr/>
        </p:nvSpPr>
        <p:spPr>
          <a:xfrm>
            <a:off x="876625" y="1189575"/>
            <a:ext cx="7390200" cy="43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Regression tree analysis is used when the predicted outcome can be considered a real number (e.g. the price of a house, or a patient's length of stay in a hospital).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Note: </a:t>
            </a:r>
            <a:r>
              <a:rPr lang="en" sz="1800">
                <a:latin typeface="Open Sans"/>
                <a:ea typeface="Open Sans"/>
                <a:cs typeface="Open Sans"/>
                <a:sym typeface="Open Sans"/>
              </a:rPr>
              <a:t>Something that we didn’t address earlier, Decision Trees are called as Classification And Regression Trees (CART). </a:t>
            </a:r>
            <a:endParaRPr sz="1800">
              <a:latin typeface="Open Sans"/>
              <a:ea typeface="Open Sans"/>
              <a:cs typeface="Open Sans"/>
              <a:sym typeface="Open Sans"/>
            </a:endParaRPr>
          </a:p>
          <a:p>
            <a:pPr indent="0" lvl="0" marL="0" rtl="0" algn="l">
              <a:spcBef>
                <a:spcPts val="0"/>
              </a:spcBef>
              <a:spcAft>
                <a:spcPts val="0"/>
              </a:spcAft>
              <a:buNone/>
            </a:pPr>
            <a:r>
              <a:t/>
            </a:r>
            <a:endParaRPr b="1"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Reason: </a:t>
            </a:r>
            <a:r>
              <a:rPr lang="en" sz="1800">
                <a:latin typeface="Open Sans"/>
                <a:ea typeface="Open Sans"/>
                <a:cs typeface="Open Sans"/>
                <a:sym typeface="Open Sans"/>
              </a:rPr>
              <a:t>They can be used in both a regression and a classification context. For this reason they are sometimes also referred to as Classification And Regression Trees (CART).</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en" sz="1800">
                <a:latin typeface="Open Sans"/>
                <a:ea typeface="Open Sans"/>
                <a:cs typeface="Open Sans"/>
                <a:sym typeface="Open Sans"/>
              </a:rPr>
              <a:t>Module on Decision Trees:</a:t>
            </a:r>
            <a:endParaRPr b="1"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https://docs.google.com/presentation/d/1BCwLdFQqFLHR2-7APyoWh5u1b6Jo3wq17nj-8s2H_mg/edit#slide=id.p1</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68" name="Google Shape;168;p24"/>
          <p:cNvGrpSpPr/>
          <p:nvPr/>
        </p:nvGrpSpPr>
        <p:grpSpPr>
          <a:xfrm>
            <a:off x="0" y="5976100"/>
            <a:ext cx="9144000" cy="919800"/>
            <a:chOff x="0" y="5976100"/>
            <a:chExt cx="9144000" cy="919800"/>
          </a:xfrm>
        </p:grpSpPr>
        <p:sp>
          <p:nvSpPr>
            <p:cNvPr id="169" name="Google Shape;169;p2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 name="Google Shape;176;p2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77" name="Google Shape;177;p25"/>
          <p:cNvSpPr txBox="1"/>
          <p:nvPr/>
        </p:nvSpPr>
        <p:spPr>
          <a:xfrm>
            <a:off x="191550" y="69725"/>
            <a:ext cx="88362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Resources on Decision Tree Regressor</a:t>
            </a:r>
            <a:endParaRPr sz="4800">
              <a:solidFill>
                <a:srgbClr val="434343"/>
              </a:solidFill>
              <a:latin typeface="Economica"/>
              <a:ea typeface="Economica"/>
              <a:cs typeface="Economica"/>
              <a:sym typeface="Economica"/>
            </a:endParaRPr>
          </a:p>
        </p:txBody>
      </p:sp>
      <p:sp>
        <p:nvSpPr>
          <p:cNvPr id="178" name="Google Shape;178;p25"/>
          <p:cNvSpPr txBox="1"/>
          <p:nvPr/>
        </p:nvSpPr>
        <p:spPr>
          <a:xfrm>
            <a:off x="876625" y="1646775"/>
            <a:ext cx="7390200" cy="273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b="1" lang="en" sz="1800">
                <a:latin typeface="Open Sans"/>
                <a:ea typeface="Open Sans"/>
                <a:cs typeface="Open Sans"/>
                <a:sym typeface="Open Sans"/>
              </a:rPr>
              <a:t>Implementation of Decision Tree Regression: </a:t>
            </a:r>
            <a:r>
              <a:rPr lang="en" sz="1800" u="sng">
                <a:solidFill>
                  <a:schemeClr val="hlink"/>
                </a:solidFill>
                <a:latin typeface="Open Sans"/>
                <a:ea typeface="Open Sans"/>
                <a:cs typeface="Open Sans"/>
                <a:sym typeface="Open Sans"/>
                <a:hlinkClick r:id="rId3"/>
              </a:rPr>
              <a:t>https://heartbeat.fritz.ai/implementing-regression-using-a-decision-tree-and-scikit-learn-ac98552b43d7</a:t>
            </a:r>
            <a:r>
              <a:rPr lang="en" sz="1800">
                <a:latin typeface="Open Sans"/>
                <a:ea typeface="Open Sans"/>
                <a:cs typeface="Open Sans"/>
                <a:sym typeface="Open Sans"/>
              </a:rPr>
              <a:t>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179" name="Google Shape;179;p25"/>
          <p:cNvGrpSpPr/>
          <p:nvPr/>
        </p:nvGrpSpPr>
        <p:grpSpPr>
          <a:xfrm>
            <a:off x="0" y="5976100"/>
            <a:ext cx="9144000" cy="919800"/>
            <a:chOff x="0" y="5976100"/>
            <a:chExt cx="9144000" cy="919800"/>
          </a:xfrm>
        </p:grpSpPr>
        <p:sp>
          <p:nvSpPr>
            <p:cNvPr id="180" name="Google Shape;180;p2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25"/>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 name="Google Shape;187;p2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88" name="Google Shape;188;p26"/>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100">
                <a:solidFill>
                  <a:srgbClr val="434343"/>
                </a:solidFill>
                <a:latin typeface="Economica"/>
                <a:ea typeface="Economica"/>
                <a:cs typeface="Economica"/>
                <a:sym typeface="Economica"/>
              </a:rPr>
              <a:t>3. Random Forest for regression - Regression Forest</a:t>
            </a:r>
            <a:endParaRPr sz="4100">
              <a:solidFill>
                <a:srgbClr val="434343"/>
              </a:solidFill>
              <a:latin typeface="Economica"/>
              <a:ea typeface="Economica"/>
              <a:cs typeface="Economica"/>
              <a:sym typeface="Economica"/>
            </a:endParaRPr>
          </a:p>
        </p:txBody>
      </p:sp>
      <p:sp>
        <p:nvSpPr>
          <p:cNvPr id="189" name="Google Shape;189;p26"/>
          <p:cNvSpPr txBox="1"/>
          <p:nvPr/>
        </p:nvSpPr>
        <p:spPr>
          <a:xfrm>
            <a:off x="451425" y="1057500"/>
            <a:ext cx="8410200" cy="57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Random forest builds multiple decision trees and merges them together to get a more accurate and stable prediction.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Module for Random Forest and Ensemble Models: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Regression Forests (or Random forest Regressors) are an ensemble (combination) of different regression trees (decision trees for regression). Each leaf contains a distribution for the continuous output variable/s.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90" name="Google Shape;190;p26"/>
          <p:cNvPicPr preferRelativeResize="0"/>
          <p:nvPr/>
        </p:nvPicPr>
        <p:blipFill>
          <a:blip r:embed="rId4">
            <a:alphaModFix/>
          </a:blip>
          <a:stretch>
            <a:fillRect/>
          </a:stretch>
        </p:blipFill>
        <p:spPr>
          <a:xfrm>
            <a:off x="2293188" y="3648650"/>
            <a:ext cx="4557627" cy="303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6" name="Google Shape;196;p2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97" name="Google Shape;197;p27"/>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198" name="Google Shape;198;p27"/>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Open Sans"/>
              <a:buAutoNum type="arabicPeriod"/>
            </a:pPr>
            <a:r>
              <a:rPr b="1" lang="en" sz="2200">
                <a:latin typeface="Open Sans"/>
                <a:ea typeface="Open Sans"/>
                <a:cs typeface="Open Sans"/>
                <a:sym typeface="Open Sans"/>
              </a:rPr>
              <a:t>POLYNOMIAL REGRESSION:</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Polynomial Regression is a form of linear regression in which the relationship between the independent variable X and dependent variable y is not linear (cannot be represented by a straight line).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Which of the following do you think is a better fitted line for the green data points?</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The second one. The only difference is that instead of using the equation of a straight line, we are using a different equation of higher order polynomial.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Learn more about Polynomial Regression:</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https://towardsdatascience.com/polynomial-regression-bbe8b9d97491</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99" name="Google Shape;199;p27"/>
          <p:cNvPicPr preferRelativeResize="0"/>
          <p:nvPr/>
        </p:nvPicPr>
        <p:blipFill>
          <a:blip r:embed="rId4">
            <a:alphaModFix/>
          </a:blip>
          <a:stretch>
            <a:fillRect/>
          </a:stretch>
        </p:blipFill>
        <p:spPr>
          <a:xfrm>
            <a:off x="2529688" y="3176679"/>
            <a:ext cx="4084625" cy="2042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5" name="Google Shape;205;p2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06" name="Google Shape;206;p28"/>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07" name="Google Shape;207;p28"/>
          <p:cNvSpPr txBox="1"/>
          <p:nvPr/>
        </p:nvSpPr>
        <p:spPr>
          <a:xfrm>
            <a:off x="451425" y="1280000"/>
            <a:ext cx="8410200" cy="5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Open Sans"/>
                <a:ea typeface="Open Sans"/>
                <a:cs typeface="Open Sans"/>
                <a:sym typeface="Open Sans"/>
              </a:rPr>
              <a:t>2. 	</a:t>
            </a:r>
            <a:r>
              <a:rPr lang="en" sz="1700">
                <a:latin typeface="Open Sans"/>
                <a:ea typeface="Open Sans"/>
                <a:cs typeface="Open Sans"/>
                <a:sym typeface="Open Sans"/>
              </a:rPr>
              <a:t>LASSO, RIDGE AND ELASTIC NET REGRESSION:</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There are extensions of the linear regression model training called as </a:t>
            </a:r>
            <a:r>
              <a:rPr b="1" lang="en" sz="1700">
                <a:latin typeface="Open Sans"/>
                <a:ea typeface="Open Sans"/>
                <a:cs typeface="Open Sans"/>
                <a:sym typeface="Open Sans"/>
              </a:rPr>
              <a:t>regularization methods</a:t>
            </a:r>
            <a:r>
              <a:rPr lang="en" sz="1700">
                <a:latin typeface="Open Sans"/>
                <a:ea typeface="Open Sans"/>
                <a:cs typeface="Open Sans"/>
                <a:sym typeface="Open Sans"/>
              </a:rPr>
              <a:t>. They aim to minimize the error, while keeping the complexity of the model low.</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Two popular examples of regularization procedures for linear regression are:</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336550" lvl="0" marL="914400" rtl="0" algn="l">
              <a:spcBef>
                <a:spcPts val="0"/>
              </a:spcBef>
              <a:spcAft>
                <a:spcPts val="0"/>
              </a:spcAft>
              <a:buSzPts val="1700"/>
              <a:buFont typeface="Open Sans"/>
              <a:buAutoNum type="arabicParenR"/>
            </a:pPr>
            <a:r>
              <a:rPr b="1" lang="en" sz="1700">
                <a:latin typeface="Open Sans"/>
                <a:ea typeface="Open Sans"/>
                <a:cs typeface="Open Sans"/>
                <a:sym typeface="Open Sans"/>
              </a:rPr>
              <a:t>Lasso Regression </a:t>
            </a:r>
            <a:r>
              <a:rPr lang="en" sz="1700">
                <a:latin typeface="Open Sans"/>
                <a:ea typeface="Open Sans"/>
                <a:cs typeface="Open Sans"/>
                <a:sym typeface="Open Sans"/>
              </a:rPr>
              <a:t>(</a:t>
            </a:r>
            <a:r>
              <a:rPr lang="en" sz="1700">
                <a:latin typeface="Open Sans"/>
                <a:ea typeface="Open Sans"/>
                <a:cs typeface="Open Sans"/>
                <a:sym typeface="Open Sans"/>
              </a:rPr>
              <a:t>called </a:t>
            </a:r>
            <a:r>
              <a:rPr b="1" lang="en" sz="1700">
                <a:latin typeface="Open Sans"/>
                <a:ea typeface="Open Sans"/>
                <a:cs typeface="Open Sans"/>
                <a:sym typeface="Open Sans"/>
              </a:rPr>
              <a:t>L1 regularization</a:t>
            </a:r>
            <a:r>
              <a:rPr lang="en" sz="1700">
                <a:latin typeface="Open Sans"/>
                <a:ea typeface="Open Sans"/>
                <a:cs typeface="Open Sans"/>
                <a:sym typeface="Open Sans"/>
              </a:rPr>
              <a:t>).</a:t>
            </a:r>
            <a:endParaRPr sz="1700">
              <a:latin typeface="Open Sans"/>
              <a:ea typeface="Open Sans"/>
              <a:cs typeface="Open Sans"/>
              <a:sym typeface="Open Sans"/>
            </a:endParaRPr>
          </a:p>
          <a:p>
            <a:pPr indent="0" lvl="0" marL="914400" rtl="0" algn="l">
              <a:spcBef>
                <a:spcPts val="0"/>
              </a:spcBef>
              <a:spcAft>
                <a:spcPts val="0"/>
              </a:spcAft>
              <a:buNone/>
            </a:pPr>
            <a:r>
              <a:t/>
            </a:r>
            <a:endParaRPr sz="1700">
              <a:latin typeface="Open Sans"/>
              <a:ea typeface="Open Sans"/>
              <a:cs typeface="Open Sans"/>
              <a:sym typeface="Open Sans"/>
            </a:endParaRPr>
          </a:p>
          <a:p>
            <a:pPr indent="-336550" lvl="0" marL="914400" rtl="0" algn="l">
              <a:spcBef>
                <a:spcPts val="0"/>
              </a:spcBef>
              <a:spcAft>
                <a:spcPts val="0"/>
              </a:spcAft>
              <a:buSzPts val="1700"/>
              <a:buFont typeface="Open Sans"/>
              <a:buAutoNum type="arabicParenR"/>
            </a:pPr>
            <a:r>
              <a:rPr b="1" lang="en" sz="1700">
                <a:latin typeface="Open Sans"/>
                <a:ea typeface="Open Sans"/>
                <a:cs typeface="Open Sans"/>
                <a:sym typeface="Open Sans"/>
              </a:rPr>
              <a:t>Ridge Regression:</a:t>
            </a:r>
            <a:r>
              <a:rPr lang="en" sz="1700">
                <a:latin typeface="Open Sans"/>
                <a:ea typeface="Open Sans"/>
                <a:cs typeface="Open Sans"/>
                <a:sym typeface="Open Sans"/>
              </a:rPr>
              <a:t> (called </a:t>
            </a:r>
            <a:r>
              <a:rPr b="1" lang="en" sz="1700">
                <a:latin typeface="Open Sans"/>
                <a:ea typeface="Open Sans"/>
                <a:cs typeface="Open Sans"/>
                <a:sym typeface="Open Sans"/>
              </a:rPr>
              <a:t>L2 regularization</a:t>
            </a:r>
            <a:r>
              <a:rPr lang="en" sz="1700">
                <a:latin typeface="Open Sans"/>
                <a:ea typeface="Open Sans"/>
                <a:cs typeface="Open Sans"/>
                <a:sym typeface="Open Sans"/>
              </a:rPr>
              <a:t>).</a:t>
            </a:r>
            <a:endParaRPr sz="1700">
              <a:latin typeface="Open Sans"/>
              <a:ea typeface="Open Sans"/>
              <a:cs typeface="Open Sans"/>
              <a:sym typeface="Open Sans"/>
            </a:endParaRPr>
          </a:p>
          <a:p>
            <a:pPr indent="0" lvl="0" marL="91440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rPr lang="en" sz="1700">
                <a:latin typeface="Open Sans"/>
                <a:ea typeface="Open Sans"/>
                <a:cs typeface="Open Sans"/>
                <a:sym typeface="Open Sans"/>
              </a:rPr>
              <a:t>These methods are effective to use when there is collinearity in your input variables and there’s a chance of overfitting the training data.</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a:p>
            <a:pPr indent="0" lvl="0" marL="0" rtl="0" algn="l">
              <a:spcBef>
                <a:spcPts val="0"/>
              </a:spcBef>
              <a:spcAft>
                <a:spcPts val="0"/>
              </a:spcAft>
              <a:buNone/>
            </a:pPr>
            <a:r>
              <a:t/>
            </a:r>
            <a:endParaRPr sz="17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3" name="Google Shape;213;p2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14" name="Google Shape;214;p29"/>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15" name="Google Shape;215;p29"/>
          <p:cNvSpPr txBox="1"/>
          <p:nvPr/>
        </p:nvSpPr>
        <p:spPr>
          <a:xfrm>
            <a:off x="4619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t/>
            </a:r>
            <a:endParaRPr sz="24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There is another </a:t>
            </a:r>
            <a:r>
              <a:rPr lang="en" sz="2000">
                <a:latin typeface="Open Sans"/>
                <a:ea typeface="Open Sans"/>
                <a:cs typeface="Open Sans"/>
                <a:sym typeface="Open Sans"/>
              </a:rPr>
              <a:t>commonly used model of regression called </a:t>
            </a:r>
            <a:r>
              <a:rPr b="1" lang="en" sz="2000">
                <a:latin typeface="Open Sans"/>
                <a:ea typeface="Open Sans"/>
                <a:cs typeface="Open Sans"/>
                <a:sym typeface="Open Sans"/>
              </a:rPr>
              <a:t>Elastic Net</a:t>
            </a:r>
            <a:r>
              <a:rPr lang="en" sz="2000">
                <a:latin typeface="Open Sans"/>
                <a:ea typeface="Open Sans"/>
                <a:cs typeface="Open Sans"/>
                <a:sym typeface="Open Sans"/>
              </a:rPr>
              <a:t>. It </a:t>
            </a:r>
            <a:r>
              <a:rPr b="1" lang="en" sz="2000">
                <a:latin typeface="Open Sans"/>
                <a:ea typeface="Open Sans"/>
                <a:cs typeface="Open Sans"/>
                <a:sym typeface="Open Sans"/>
              </a:rPr>
              <a:t>incorporates penalties from both L1 and L2 regularization</a:t>
            </a:r>
            <a:r>
              <a:rPr lang="en" sz="2000">
                <a:latin typeface="Open Sans"/>
                <a:ea typeface="Open Sans"/>
                <a:cs typeface="Open Sans"/>
                <a:sym typeface="Open Sans"/>
              </a:rPr>
              <a:t>.</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You can read more about Lasso, Ridge and Elastic Net Regression here:</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u="sng">
                <a:solidFill>
                  <a:schemeClr val="hlink"/>
                </a:solidFill>
                <a:latin typeface="Open Sans"/>
                <a:ea typeface="Open Sans"/>
                <a:cs typeface="Open Sans"/>
                <a:sym typeface="Open Sans"/>
                <a:hlinkClick r:id="rId3"/>
              </a:rPr>
              <a:t>https://hackernoon.com/an-introduction-to-ridge-lasso-and-elastic-net-regression-cca60b4b934f</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16" name="Google Shape;216;p29"/>
          <p:cNvGrpSpPr/>
          <p:nvPr/>
        </p:nvGrpSpPr>
        <p:grpSpPr>
          <a:xfrm>
            <a:off x="0" y="5976100"/>
            <a:ext cx="9144000" cy="919800"/>
            <a:chOff x="0" y="5976100"/>
            <a:chExt cx="9144000" cy="919800"/>
          </a:xfrm>
        </p:grpSpPr>
        <p:sp>
          <p:nvSpPr>
            <p:cNvPr id="217" name="Google Shape;217;p2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9"/>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4" name="Google Shape;224;p3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25" name="Google Shape;225;p30"/>
          <p:cNvSpPr txBox="1"/>
          <p:nvPr/>
        </p:nvSpPr>
        <p:spPr>
          <a:xfrm>
            <a:off x="220250" y="170000"/>
            <a:ext cx="87513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300">
                <a:solidFill>
                  <a:srgbClr val="434343"/>
                </a:solidFill>
                <a:latin typeface="Economica"/>
                <a:ea typeface="Economica"/>
                <a:cs typeface="Economica"/>
                <a:sym typeface="Economica"/>
              </a:rPr>
              <a:t>Other Regression Algorithms</a:t>
            </a:r>
            <a:endParaRPr sz="4300">
              <a:solidFill>
                <a:srgbClr val="434343"/>
              </a:solidFill>
              <a:latin typeface="Economica"/>
              <a:ea typeface="Economica"/>
              <a:cs typeface="Economica"/>
              <a:sym typeface="Economica"/>
            </a:endParaRPr>
          </a:p>
        </p:txBody>
      </p:sp>
      <p:sp>
        <p:nvSpPr>
          <p:cNvPr id="226" name="Google Shape;226;p30"/>
          <p:cNvSpPr txBox="1"/>
          <p:nvPr/>
        </p:nvSpPr>
        <p:spPr>
          <a:xfrm>
            <a:off x="451425" y="975200"/>
            <a:ext cx="8410200" cy="5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Open Sans"/>
                <a:ea typeface="Open Sans"/>
                <a:cs typeface="Open Sans"/>
                <a:sym typeface="Open Sans"/>
              </a:rPr>
              <a:t>3. 	SUPPORT VECTOR REGRESSOR (SVR)</a:t>
            </a:r>
            <a:endParaRPr b="1"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Support Vector Machines (SVMs) are well known in classification problems. However, the use of SVMs in regression is not as well documented. These types of models are known as Support Vector Regression (SVR).</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SVR </a:t>
            </a:r>
            <a:r>
              <a:rPr b="1" lang="en" sz="1800">
                <a:latin typeface="Open Sans"/>
                <a:ea typeface="Open Sans"/>
                <a:cs typeface="Open Sans"/>
                <a:sym typeface="Open Sans"/>
              </a:rPr>
              <a:t>gives us the flexibility to define how much error is acceptable</a:t>
            </a:r>
            <a:r>
              <a:rPr lang="en" sz="1800">
                <a:latin typeface="Open Sans"/>
                <a:ea typeface="Open Sans"/>
                <a:cs typeface="Open Sans"/>
                <a:sym typeface="Open Sans"/>
              </a:rPr>
              <a:t> in our model and will find an appropriate line to fit the data.</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en" sz="1800">
                <a:latin typeface="Open Sans"/>
                <a:ea typeface="Open Sans"/>
                <a:cs typeface="Open Sans"/>
                <a:sym typeface="Open Sans"/>
              </a:rPr>
              <a:t>SVR Tutorial:</a:t>
            </a:r>
            <a:endParaRPr sz="1800">
              <a:latin typeface="Open Sans"/>
              <a:ea typeface="Open Sans"/>
              <a:cs typeface="Open Sans"/>
              <a:sym typeface="Open Sans"/>
            </a:endParaRPr>
          </a:p>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3"/>
              </a:rPr>
              <a:t>https://www.analyticsvidhya.com/blog/2020/03/support-vector-regression-tutorial-for-machine-learning/</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grpSp>
        <p:nvGrpSpPr>
          <p:cNvPr id="227" name="Google Shape;227;p30"/>
          <p:cNvGrpSpPr/>
          <p:nvPr/>
        </p:nvGrpSpPr>
        <p:grpSpPr>
          <a:xfrm>
            <a:off x="0" y="5976100"/>
            <a:ext cx="9144000" cy="919800"/>
            <a:chOff x="0" y="5976100"/>
            <a:chExt cx="9144000" cy="919800"/>
          </a:xfrm>
        </p:grpSpPr>
        <p:sp>
          <p:nvSpPr>
            <p:cNvPr id="228" name="Google Shape;228;p3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30"/>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5" name="Google Shape;235;p3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36" name="Google Shape;236;p31"/>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MUST READ</a:t>
            </a:r>
            <a:endParaRPr sz="4800">
              <a:solidFill>
                <a:srgbClr val="434343"/>
              </a:solidFill>
              <a:latin typeface="Economica"/>
              <a:ea typeface="Economica"/>
              <a:cs typeface="Economica"/>
              <a:sym typeface="Economica"/>
            </a:endParaRPr>
          </a:p>
        </p:txBody>
      </p:sp>
      <p:sp>
        <p:nvSpPr>
          <p:cNvPr id="237" name="Google Shape;237;p31"/>
          <p:cNvSpPr txBox="1"/>
          <p:nvPr/>
        </p:nvSpPr>
        <p:spPr>
          <a:xfrm>
            <a:off x="782700" y="2156950"/>
            <a:ext cx="7578600" cy="31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highlight>
                  <a:srgbClr val="FFFF00"/>
                </a:highlight>
                <a:latin typeface="Open Sans"/>
                <a:ea typeface="Open Sans"/>
                <a:cs typeface="Open Sans"/>
                <a:sym typeface="Open Sans"/>
              </a:rPr>
              <a:t>Regression Algorithms and their applications:</a:t>
            </a:r>
            <a:endParaRPr b="1" sz="2000">
              <a:highlight>
                <a:srgbClr val="FFFF00"/>
              </a:highlight>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3"/>
              </a:rPr>
              <a:t>https://analyticsindiamag.com/top-6-regression-algorithms-used-data-mining-applications-industry/#:~:text=Today%2C%20regression%20models%20have%20many,lasso%20regression%20and%20multivariate%20regression</a:t>
            </a:r>
            <a:r>
              <a:rPr lang="en" sz="2000">
                <a:latin typeface="Open Sans"/>
                <a:ea typeface="Open Sans"/>
                <a:cs typeface="Open Sans"/>
                <a:sym typeface="Open Sans"/>
              </a:rPr>
              <a:t>.</a:t>
            </a:r>
            <a:endParaRPr sz="2000">
              <a:latin typeface="Open Sans"/>
              <a:ea typeface="Open Sans"/>
              <a:cs typeface="Open Sans"/>
              <a:sym typeface="Open Sans"/>
            </a:endParaRPr>
          </a:p>
          <a:p>
            <a:pPr indent="0" lvl="0" marL="457200" rtl="0" algn="l">
              <a:spcBef>
                <a:spcPts val="0"/>
              </a:spcBef>
              <a:spcAft>
                <a:spcPts val="0"/>
              </a:spcAft>
              <a:buNone/>
            </a:pPr>
            <a:r>
              <a:t/>
            </a:r>
            <a:endParaRPr sz="2000">
              <a:latin typeface="Open Sans"/>
              <a:ea typeface="Open Sans"/>
              <a:cs typeface="Open Sans"/>
              <a:sym typeface="Open Sans"/>
            </a:endParaRPr>
          </a:p>
          <a:p>
            <a:pPr indent="-355600" lvl="0" marL="457200" rtl="0" algn="l">
              <a:spcBef>
                <a:spcPts val="0"/>
              </a:spcBef>
              <a:spcAft>
                <a:spcPts val="0"/>
              </a:spcAft>
              <a:buSzPts val="2000"/>
              <a:buFont typeface="Open Sans"/>
              <a:buChar char="●"/>
            </a:pPr>
            <a:r>
              <a:rPr lang="en" sz="2000" u="sng">
                <a:solidFill>
                  <a:schemeClr val="hlink"/>
                </a:solidFill>
                <a:latin typeface="Open Sans"/>
                <a:ea typeface="Open Sans"/>
                <a:cs typeface="Open Sans"/>
                <a:sym typeface="Open Sans"/>
                <a:hlinkClick r:id="rId4"/>
              </a:rPr>
              <a:t>https://www.analyticsvidhya.com/blog/2015/08/comprehensive-guide-regression/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238" name="Google Shape;238;p31"/>
          <p:cNvGrpSpPr/>
          <p:nvPr/>
        </p:nvGrpSpPr>
        <p:grpSpPr>
          <a:xfrm>
            <a:off x="0" y="5976100"/>
            <a:ext cx="9144000" cy="919800"/>
            <a:chOff x="0" y="5976100"/>
            <a:chExt cx="9144000" cy="919800"/>
          </a:xfrm>
        </p:grpSpPr>
        <p:sp>
          <p:nvSpPr>
            <p:cNvPr id="239" name="Google Shape;239;p3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31"/>
            <p:cNvPicPr preferRelativeResize="0"/>
            <p:nvPr/>
          </p:nvPicPr>
          <p:blipFill>
            <a:blip r:embed="rId5">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 name="Google Shape;65;p1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66" name="Google Shape;66;p14"/>
          <p:cNvGrpSpPr/>
          <p:nvPr/>
        </p:nvGrpSpPr>
        <p:grpSpPr>
          <a:xfrm>
            <a:off x="0" y="5976100"/>
            <a:ext cx="9144000" cy="919800"/>
            <a:chOff x="0" y="5976100"/>
            <a:chExt cx="9144000" cy="919800"/>
          </a:xfrm>
        </p:grpSpPr>
        <p:sp>
          <p:nvSpPr>
            <p:cNvPr id="67" name="Google Shape;67;p1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69" name="Google Shape;69;p1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Learning Objectives</a:t>
            </a:r>
            <a:endParaRPr sz="4800">
              <a:solidFill>
                <a:srgbClr val="434343"/>
              </a:solidFill>
              <a:latin typeface="Economica"/>
              <a:ea typeface="Economica"/>
              <a:cs typeface="Economica"/>
              <a:sym typeface="Economica"/>
            </a:endParaRPr>
          </a:p>
        </p:txBody>
      </p:sp>
      <p:sp>
        <p:nvSpPr>
          <p:cNvPr id="70" name="Google Shape;70;p14"/>
          <p:cNvSpPr/>
          <p:nvPr/>
        </p:nvSpPr>
        <p:spPr>
          <a:xfrm>
            <a:off x="5096875" y="1900000"/>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Regression Algorithms &amp; Model Evaluation Metrics</a:t>
            </a:r>
            <a:endParaRPr b="1" sz="2000">
              <a:latin typeface="Roboto"/>
              <a:ea typeface="Roboto"/>
              <a:cs typeface="Roboto"/>
              <a:sym typeface="Roboto"/>
            </a:endParaRPr>
          </a:p>
        </p:txBody>
      </p:sp>
      <p:sp>
        <p:nvSpPr>
          <p:cNvPr id="71" name="Google Shape;71;p14"/>
          <p:cNvSpPr/>
          <p:nvPr/>
        </p:nvSpPr>
        <p:spPr>
          <a:xfrm>
            <a:off x="715850" y="1900000"/>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Difference between Classification and </a:t>
            </a:r>
            <a:r>
              <a:rPr b="1" lang="en" sz="2000">
                <a:latin typeface="Roboto"/>
                <a:ea typeface="Roboto"/>
                <a:cs typeface="Roboto"/>
                <a:sym typeface="Roboto"/>
              </a:rPr>
              <a:t>Regression</a:t>
            </a:r>
            <a:endParaRPr b="1" sz="2000">
              <a:latin typeface="Roboto"/>
              <a:ea typeface="Roboto"/>
              <a:cs typeface="Roboto"/>
              <a:sym typeface="Roboto"/>
            </a:endParaRPr>
          </a:p>
        </p:txBody>
      </p:sp>
      <p:sp>
        <p:nvSpPr>
          <p:cNvPr id="72" name="Google Shape;72;p14"/>
          <p:cNvSpPr/>
          <p:nvPr/>
        </p:nvSpPr>
        <p:spPr>
          <a:xfrm>
            <a:off x="2997975" y="3975850"/>
            <a:ext cx="3734100" cy="1397100"/>
          </a:xfrm>
          <a:prstGeom prst="wedgeRoundRectCallout">
            <a:avLst>
              <a:gd fmla="val -20833" name="adj1"/>
              <a:gd fmla="val 62500" name="adj2"/>
              <a:gd fmla="val 0" name="adj3"/>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Which evaluation metrics to use when?</a:t>
            </a:r>
            <a:endParaRPr b="1" sz="20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244" name="Shape 244"/>
        <p:cNvGrpSpPr/>
        <p:nvPr/>
      </p:nvGrpSpPr>
      <p:grpSpPr>
        <a:xfrm>
          <a:off x="0" y="0"/>
          <a:ext cx="0" cy="0"/>
          <a:chOff x="0" y="0"/>
          <a:chExt cx="0" cy="0"/>
        </a:xfrm>
      </p:grpSpPr>
      <p:sp>
        <p:nvSpPr>
          <p:cNvPr id="245" name="Google Shape;245;p32"/>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Evaluating a Regression Model</a:t>
            </a:r>
            <a:endParaRPr b="1" sz="3600">
              <a:solidFill>
                <a:schemeClr val="lt1"/>
              </a:solidFill>
              <a:latin typeface="Open Sans"/>
              <a:ea typeface="Open Sans"/>
              <a:cs typeface="Open Sans"/>
              <a:sym typeface="Open Sans"/>
            </a:endParaRPr>
          </a:p>
        </p:txBody>
      </p:sp>
      <p:sp>
        <p:nvSpPr>
          <p:cNvPr id="246" name="Google Shape;246;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2" name="Google Shape;252;p33"/>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53" name="Google Shape;253;p33"/>
          <p:cNvSpPr txBox="1"/>
          <p:nvPr/>
        </p:nvSpPr>
        <p:spPr>
          <a:xfrm>
            <a:off x="1231650" y="145925"/>
            <a:ext cx="66807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800">
                <a:solidFill>
                  <a:srgbClr val="434343"/>
                </a:solidFill>
                <a:latin typeface="Economica"/>
                <a:ea typeface="Economica"/>
                <a:cs typeface="Economica"/>
                <a:sym typeface="Economica"/>
              </a:rPr>
              <a:t>Regression Model Evaluation</a:t>
            </a:r>
            <a:endParaRPr sz="4800">
              <a:solidFill>
                <a:srgbClr val="434343"/>
              </a:solidFill>
              <a:latin typeface="Economica"/>
              <a:ea typeface="Economica"/>
              <a:cs typeface="Economica"/>
              <a:sym typeface="Economica"/>
            </a:endParaRPr>
          </a:p>
        </p:txBody>
      </p:sp>
      <p:sp>
        <p:nvSpPr>
          <p:cNvPr id="254" name="Google Shape;254;p33"/>
          <p:cNvSpPr txBox="1"/>
          <p:nvPr/>
        </p:nvSpPr>
        <p:spPr>
          <a:xfrm>
            <a:off x="1231650" y="1723613"/>
            <a:ext cx="6680700" cy="34800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Cost function</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What is predicted and expected/true value?</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Evaluation Metrics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RMSE</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MAE</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MSE</a:t>
            </a:r>
            <a:endParaRPr sz="2000">
              <a:latin typeface="Open Sans"/>
              <a:ea typeface="Open Sans"/>
              <a:cs typeface="Open Sans"/>
              <a:sym typeface="Open Sans"/>
            </a:endParaRPr>
          </a:p>
        </p:txBody>
      </p:sp>
      <p:grpSp>
        <p:nvGrpSpPr>
          <p:cNvPr id="255" name="Google Shape;255;p33"/>
          <p:cNvGrpSpPr/>
          <p:nvPr/>
        </p:nvGrpSpPr>
        <p:grpSpPr>
          <a:xfrm>
            <a:off x="0" y="5976100"/>
            <a:ext cx="9144000" cy="919800"/>
            <a:chOff x="0" y="5976100"/>
            <a:chExt cx="9144000" cy="919800"/>
          </a:xfrm>
        </p:grpSpPr>
        <p:sp>
          <p:nvSpPr>
            <p:cNvPr id="256" name="Google Shape;256;p33"/>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33"/>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3" name="Google Shape;263;p3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64" name="Google Shape;264;p34"/>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Cost Function</a:t>
            </a:r>
            <a:endParaRPr sz="4800">
              <a:solidFill>
                <a:srgbClr val="434343"/>
              </a:solidFill>
              <a:latin typeface="Economica"/>
              <a:ea typeface="Economica"/>
              <a:cs typeface="Economica"/>
              <a:sym typeface="Economica"/>
            </a:endParaRPr>
          </a:p>
        </p:txBody>
      </p:sp>
      <p:sp>
        <p:nvSpPr>
          <p:cNvPr id="265" name="Google Shape;265;p34"/>
          <p:cNvSpPr txBox="1"/>
          <p:nvPr/>
        </p:nvSpPr>
        <p:spPr>
          <a:xfrm>
            <a:off x="266850" y="975200"/>
            <a:ext cx="8685600" cy="56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chemeClr val="dk1"/>
                </a:solidFill>
                <a:latin typeface="Open Sans"/>
                <a:ea typeface="Open Sans"/>
                <a:cs typeface="Open Sans"/>
                <a:sym typeface="Open Sans"/>
              </a:rPr>
              <a:t>What?</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800">
                <a:solidFill>
                  <a:schemeClr val="dk1"/>
                </a:solidFill>
                <a:latin typeface="Open Sans"/>
                <a:ea typeface="Open Sans"/>
                <a:cs typeface="Open Sans"/>
                <a:sym typeface="Open Sans"/>
              </a:rPr>
              <a:t>Now that we built a model, we need to measure its performance right? and understand if it works well or not. Cost function measures the performance of a Machine Learning model for given data. It quantifies the error between predicted values and expected values and presents it in the form of a single real number.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800">
                <a:solidFill>
                  <a:schemeClr val="dk1"/>
                </a:solidFill>
                <a:latin typeface="Open Sans"/>
                <a:ea typeface="Open Sans"/>
                <a:cs typeface="Open Sans"/>
                <a:sym typeface="Open Sans"/>
              </a:rPr>
              <a:t>Depending on the problem Cost Function can be formed in many different ways. The purpose of this function is to be either:</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Minimized </a:t>
            </a:r>
            <a:r>
              <a:rPr lang="en" sz="1800">
                <a:solidFill>
                  <a:schemeClr val="dk1"/>
                </a:solidFill>
                <a:latin typeface="Open Sans"/>
                <a:ea typeface="Open Sans"/>
                <a:cs typeface="Open Sans"/>
                <a:sym typeface="Open Sans"/>
              </a:rPr>
              <a:t>- then returned value is usually called </a:t>
            </a:r>
            <a:r>
              <a:rPr b="1" lang="en" sz="1800">
                <a:solidFill>
                  <a:schemeClr val="dk1"/>
                </a:solidFill>
                <a:latin typeface="Open Sans"/>
                <a:ea typeface="Open Sans"/>
                <a:cs typeface="Open Sans"/>
                <a:sym typeface="Open Sans"/>
              </a:rPr>
              <a:t>cost, loss or error. </a:t>
            </a:r>
            <a:r>
              <a:rPr lang="en" sz="1800">
                <a:solidFill>
                  <a:schemeClr val="dk1"/>
                </a:solidFill>
                <a:latin typeface="Open Sans"/>
                <a:ea typeface="Open Sans"/>
                <a:cs typeface="Open Sans"/>
                <a:sym typeface="Open Sans"/>
              </a:rPr>
              <a:t>The goal is to find the values of model parameters for which Cost Function return as small number as possible.</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Maximized </a:t>
            </a:r>
            <a:r>
              <a:rPr lang="en" sz="1800">
                <a:solidFill>
                  <a:schemeClr val="dk1"/>
                </a:solidFill>
                <a:latin typeface="Open Sans"/>
                <a:ea typeface="Open Sans"/>
                <a:cs typeface="Open Sans"/>
                <a:sym typeface="Open Sans"/>
              </a:rPr>
              <a:t>- then the value it yields is named a </a:t>
            </a:r>
            <a:r>
              <a:rPr b="1" lang="en" sz="1800">
                <a:solidFill>
                  <a:schemeClr val="dk1"/>
                </a:solidFill>
                <a:latin typeface="Open Sans"/>
                <a:ea typeface="Open Sans"/>
                <a:cs typeface="Open Sans"/>
                <a:sym typeface="Open Sans"/>
              </a:rPr>
              <a:t>reward</a:t>
            </a:r>
            <a:r>
              <a:rPr lang="en" sz="1800">
                <a:solidFill>
                  <a:schemeClr val="dk1"/>
                </a:solidFill>
                <a:latin typeface="Open Sans"/>
                <a:ea typeface="Open Sans"/>
                <a:cs typeface="Open Sans"/>
                <a:sym typeface="Open Sans"/>
              </a:rPr>
              <a:t>. The goal is to find values of model parameters for which returned number is as large as possible.</a:t>
            </a:r>
            <a:endParaRPr sz="1800">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1" name="Google Shape;271;p3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72" name="Google Shape;272;p35"/>
          <p:cNvSpPr txBox="1"/>
          <p:nvPr/>
        </p:nvSpPr>
        <p:spPr>
          <a:xfrm>
            <a:off x="512275" y="170000"/>
            <a:ext cx="82296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What is predicted and expected value?</a:t>
            </a:r>
            <a:endParaRPr sz="4800">
              <a:solidFill>
                <a:srgbClr val="434343"/>
              </a:solidFill>
              <a:latin typeface="Economica"/>
              <a:ea typeface="Economica"/>
              <a:cs typeface="Economica"/>
              <a:sym typeface="Economica"/>
            </a:endParaRPr>
          </a:p>
        </p:txBody>
      </p:sp>
      <p:sp>
        <p:nvSpPr>
          <p:cNvPr id="273" name="Google Shape;273;p35"/>
          <p:cNvSpPr txBox="1"/>
          <p:nvPr/>
        </p:nvSpPr>
        <p:spPr>
          <a:xfrm>
            <a:off x="229200" y="1288250"/>
            <a:ext cx="8685600" cy="522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Predicted value:</a:t>
            </a:r>
            <a:r>
              <a:rPr lang="en" sz="1800">
                <a:solidFill>
                  <a:schemeClr val="dk1"/>
                </a:solidFill>
                <a:latin typeface="Open Sans"/>
                <a:ea typeface="Open Sans"/>
                <a:cs typeface="Open Sans"/>
                <a:sym typeface="Open Sans"/>
              </a:rPr>
              <a:t> As the name says is the predicted value of your machine learning model.</a:t>
            </a:r>
            <a:br>
              <a:rPr lang="en" sz="1800">
                <a:solidFill>
                  <a:schemeClr val="dk1"/>
                </a:solidFill>
                <a:latin typeface="Open Sans"/>
                <a:ea typeface="Open Sans"/>
                <a:cs typeface="Open Sans"/>
                <a:sym typeface="Open Sans"/>
              </a:rPr>
            </a:b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b="1" lang="en" sz="1800">
                <a:solidFill>
                  <a:schemeClr val="dk1"/>
                </a:solidFill>
                <a:latin typeface="Open Sans"/>
                <a:ea typeface="Open Sans"/>
                <a:cs typeface="Open Sans"/>
                <a:sym typeface="Open Sans"/>
              </a:rPr>
              <a:t>Expected/Actual value: </a:t>
            </a:r>
            <a:r>
              <a:rPr lang="en" sz="1800">
                <a:solidFill>
                  <a:schemeClr val="dk1"/>
                </a:solidFill>
                <a:latin typeface="Open Sans"/>
                <a:ea typeface="Open Sans"/>
                <a:cs typeface="Open Sans"/>
                <a:sym typeface="Open Sans"/>
              </a:rPr>
              <a:t>Is the true value(or the label present in your data)</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800">
                <a:solidFill>
                  <a:schemeClr val="dk1"/>
                </a:solidFill>
                <a:latin typeface="Open Sans"/>
                <a:ea typeface="Open Sans"/>
                <a:cs typeface="Open Sans"/>
                <a:sym typeface="Open Sans"/>
              </a:rPr>
              <a:t>Often machine learning models are not 100% accurate or perfect, then tend to deviate from the true value or expected value.</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b="1" lang="en" sz="1800">
                <a:solidFill>
                  <a:schemeClr val="dk1"/>
                </a:solidFill>
                <a:highlight>
                  <a:srgbClr val="FFFF00"/>
                </a:highlight>
                <a:latin typeface="Open Sans"/>
                <a:ea typeface="Open Sans"/>
                <a:cs typeface="Open Sans"/>
                <a:sym typeface="Open Sans"/>
              </a:rPr>
              <a:t>Explaining with an example:</a:t>
            </a:r>
            <a:r>
              <a:rPr lang="en" sz="1800">
                <a:solidFill>
                  <a:schemeClr val="dk1"/>
                </a:solidFill>
                <a:highlight>
                  <a:srgbClr val="FFFF00"/>
                </a:highlight>
                <a:latin typeface="Open Sans"/>
                <a:ea typeface="Open Sans"/>
                <a:cs typeface="Open Sans"/>
                <a:sym typeface="Open Sans"/>
              </a:rPr>
              <a:t> If we are predicting the age of a person based on few input variables or features.</a:t>
            </a:r>
            <a:br>
              <a:rPr lang="en" sz="1800">
                <a:solidFill>
                  <a:schemeClr val="dk1"/>
                </a:solidFill>
                <a:highlight>
                  <a:srgbClr val="FFFF00"/>
                </a:highlight>
                <a:latin typeface="Open Sans"/>
                <a:ea typeface="Open Sans"/>
                <a:cs typeface="Open Sans"/>
                <a:sym typeface="Open Sans"/>
              </a:rPr>
            </a:br>
            <a:endParaRPr sz="1800">
              <a:solidFill>
                <a:schemeClr val="dk1"/>
              </a:solidFill>
              <a:highlight>
                <a:srgbClr val="FFFF00"/>
              </a:highlight>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Our machine learning model predicted the age as 28 years</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However, the actual age of the person is 29 years.</a:t>
            </a:r>
            <a:endParaRPr sz="1800">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en" sz="1800">
                <a:solidFill>
                  <a:schemeClr val="dk1"/>
                </a:solidFill>
                <a:latin typeface="Open Sans"/>
                <a:ea typeface="Open Sans"/>
                <a:cs typeface="Open Sans"/>
                <a:sym typeface="Open Sans"/>
              </a:rPr>
              <a:t>Here </a:t>
            </a:r>
            <a:r>
              <a:rPr b="1" lang="en" sz="1800">
                <a:solidFill>
                  <a:schemeClr val="dk1"/>
                </a:solidFill>
                <a:latin typeface="Open Sans"/>
                <a:ea typeface="Open Sans"/>
                <a:cs typeface="Open Sans"/>
                <a:sym typeface="Open Sans"/>
              </a:rPr>
              <a:t>28 years is predicted value</a:t>
            </a:r>
            <a:r>
              <a:rPr lang="en" sz="1800">
                <a:solidFill>
                  <a:schemeClr val="dk1"/>
                </a:solidFill>
                <a:latin typeface="Open Sans"/>
                <a:ea typeface="Open Sans"/>
                <a:cs typeface="Open Sans"/>
                <a:sym typeface="Open Sans"/>
              </a:rPr>
              <a:t> and </a:t>
            </a:r>
            <a:r>
              <a:rPr b="1" lang="en" sz="1800">
                <a:solidFill>
                  <a:schemeClr val="dk1"/>
                </a:solidFill>
                <a:latin typeface="Open Sans"/>
                <a:ea typeface="Open Sans"/>
                <a:cs typeface="Open Sans"/>
                <a:sym typeface="Open Sans"/>
              </a:rPr>
              <a:t>29 years is expected value or true value.</a:t>
            </a:r>
            <a:r>
              <a:rPr lang="en" sz="1800">
                <a:solidFill>
                  <a:schemeClr val="dk1"/>
                </a:solidFill>
                <a:latin typeface="Open Sans"/>
                <a:ea typeface="Open Sans"/>
                <a:cs typeface="Open Sans"/>
                <a:sym typeface="Open Sans"/>
              </a:rPr>
              <a:t> As data scientists, we try to minimize the error while building models.</a:t>
            </a:r>
            <a:endParaRPr sz="1800">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9" name="Google Shape;279;p3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80" name="Google Shape;280;p3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Cost Function</a:t>
            </a:r>
            <a:endParaRPr sz="4800">
              <a:solidFill>
                <a:srgbClr val="434343"/>
              </a:solidFill>
              <a:latin typeface="Economica"/>
              <a:ea typeface="Economica"/>
              <a:cs typeface="Economica"/>
              <a:sym typeface="Economica"/>
            </a:endParaRPr>
          </a:p>
        </p:txBody>
      </p:sp>
      <p:sp>
        <p:nvSpPr>
          <p:cNvPr id="281" name="Google Shape;281;p36"/>
          <p:cNvSpPr txBox="1"/>
          <p:nvPr/>
        </p:nvSpPr>
        <p:spPr>
          <a:xfrm>
            <a:off x="266850" y="975200"/>
            <a:ext cx="8685600" cy="56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282" name="Google Shape;282;p36"/>
          <p:cNvPicPr preferRelativeResize="0"/>
          <p:nvPr/>
        </p:nvPicPr>
        <p:blipFill>
          <a:blip r:embed="rId3">
            <a:alphaModFix/>
          </a:blip>
          <a:stretch>
            <a:fillRect/>
          </a:stretch>
        </p:blipFill>
        <p:spPr>
          <a:xfrm>
            <a:off x="45900" y="1203778"/>
            <a:ext cx="8975101" cy="3438043"/>
          </a:xfrm>
          <a:prstGeom prst="rect">
            <a:avLst/>
          </a:prstGeom>
          <a:noFill/>
          <a:ln>
            <a:noFill/>
          </a:ln>
        </p:spPr>
      </p:pic>
      <p:sp>
        <p:nvSpPr>
          <p:cNvPr id="283" name="Google Shape;283;p36"/>
          <p:cNvSpPr txBox="1"/>
          <p:nvPr/>
        </p:nvSpPr>
        <p:spPr>
          <a:xfrm>
            <a:off x="266850" y="4763000"/>
            <a:ext cx="85410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Open Sans"/>
                <a:ea typeface="Open Sans"/>
                <a:cs typeface="Open Sans"/>
                <a:sym typeface="Open Sans"/>
              </a:rPr>
              <a:t>The difference between the true value and the model’s predicted value  is called  </a:t>
            </a:r>
            <a:r>
              <a:rPr b="1" lang="en" sz="1900">
                <a:latin typeface="Open Sans"/>
                <a:ea typeface="Open Sans"/>
                <a:cs typeface="Open Sans"/>
                <a:sym typeface="Open Sans"/>
              </a:rPr>
              <a:t>residual.</a:t>
            </a:r>
            <a:endParaRPr b="1" sz="1900">
              <a:latin typeface="Open Sans"/>
              <a:ea typeface="Open Sans"/>
              <a:cs typeface="Open Sans"/>
              <a:sym typeface="Open Sans"/>
            </a:endParaRPr>
          </a:p>
        </p:txBody>
      </p:sp>
      <p:grpSp>
        <p:nvGrpSpPr>
          <p:cNvPr id="284" name="Google Shape;284;p36"/>
          <p:cNvGrpSpPr/>
          <p:nvPr/>
        </p:nvGrpSpPr>
        <p:grpSpPr>
          <a:xfrm>
            <a:off x="0" y="5976100"/>
            <a:ext cx="9144000" cy="919800"/>
            <a:chOff x="0" y="5976100"/>
            <a:chExt cx="9144000" cy="919800"/>
          </a:xfrm>
        </p:grpSpPr>
        <p:sp>
          <p:nvSpPr>
            <p:cNvPr id="285" name="Google Shape;285;p3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36"/>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2" name="Google Shape;292;p3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293" name="Google Shape;293;p37"/>
          <p:cNvSpPr txBox="1"/>
          <p:nvPr/>
        </p:nvSpPr>
        <p:spPr>
          <a:xfrm>
            <a:off x="637650" y="170000"/>
            <a:ext cx="7868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Cost Function Types/ Evaluation Metrics </a:t>
            </a:r>
            <a:endParaRPr sz="4800">
              <a:solidFill>
                <a:srgbClr val="434343"/>
              </a:solidFill>
              <a:latin typeface="Economica"/>
              <a:ea typeface="Economica"/>
              <a:cs typeface="Economica"/>
              <a:sym typeface="Economica"/>
            </a:endParaRPr>
          </a:p>
        </p:txBody>
      </p:sp>
      <p:sp>
        <p:nvSpPr>
          <p:cNvPr id="294" name="Google Shape;294;p37"/>
          <p:cNvSpPr txBox="1"/>
          <p:nvPr/>
        </p:nvSpPr>
        <p:spPr>
          <a:xfrm>
            <a:off x="266850" y="1898300"/>
            <a:ext cx="8685600" cy="342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solidFill>
                  <a:schemeClr val="dk1"/>
                </a:solidFill>
                <a:latin typeface="Open Sans"/>
                <a:ea typeface="Open Sans"/>
                <a:cs typeface="Open Sans"/>
                <a:sym typeface="Open Sans"/>
              </a:rPr>
              <a:t>There are three primary metrics used to evaluate linear models (to find how well a model is performing):</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AutoNum type="arabicPeriod"/>
            </a:pPr>
            <a:r>
              <a:rPr lang="en" sz="2000">
                <a:solidFill>
                  <a:schemeClr val="dk1"/>
                </a:solidFill>
                <a:latin typeface="Open Sans"/>
                <a:ea typeface="Open Sans"/>
                <a:cs typeface="Open Sans"/>
                <a:sym typeface="Open Sans"/>
              </a:rPr>
              <a:t>Mean Squared Error: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AutoNum type="arabicPeriod"/>
            </a:pPr>
            <a:r>
              <a:rPr lang="en" sz="2000">
                <a:solidFill>
                  <a:schemeClr val="dk1"/>
                </a:solidFill>
                <a:latin typeface="Open Sans"/>
                <a:ea typeface="Open Sans"/>
                <a:cs typeface="Open Sans"/>
                <a:sym typeface="Open Sans"/>
              </a:rPr>
              <a:t>Root Mean Squared Error</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AutoNum type="arabicPeriod"/>
            </a:pPr>
            <a:r>
              <a:rPr lang="en" sz="2000">
                <a:solidFill>
                  <a:schemeClr val="dk1"/>
                </a:solidFill>
                <a:latin typeface="Open Sans"/>
                <a:ea typeface="Open Sans"/>
                <a:cs typeface="Open Sans"/>
                <a:sym typeface="Open Sans"/>
              </a:rPr>
              <a:t>Mean Absolute Error</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grpSp>
        <p:nvGrpSpPr>
          <p:cNvPr id="295" name="Google Shape;295;p37"/>
          <p:cNvGrpSpPr/>
          <p:nvPr/>
        </p:nvGrpSpPr>
        <p:grpSpPr>
          <a:xfrm>
            <a:off x="0" y="5976100"/>
            <a:ext cx="9144000" cy="919800"/>
            <a:chOff x="0" y="5976100"/>
            <a:chExt cx="9144000" cy="919800"/>
          </a:xfrm>
        </p:grpSpPr>
        <p:sp>
          <p:nvSpPr>
            <p:cNvPr id="296" name="Google Shape;296;p3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3" name="Google Shape;303;p3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04" name="Google Shape;304;p3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Mean Squared Error (MSE)</a:t>
            </a:r>
            <a:endParaRPr sz="4800">
              <a:solidFill>
                <a:srgbClr val="434343"/>
              </a:solidFill>
              <a:latin typeface="Economica"/>
              <a:ea typeface="Economica"/>
              <a:cs typeface="Economica"/>
              <a:sym typeface="Economica"/>
            </a:endParaRPr>
          </a:p>
        </p:txBody>
      </p:sp>
      <p:sp>
        <p:nvSpPr>
          <p:cNvPr id="305" name="Google Shape;305;p38"/>
          <p:cNvSpPr txBox="1"/>
          <p:nvPr/>
        </p:nvSpPr>
        <p:spPr>
          <a:xfrm>
            <a:off x="266850" y="975200"/>
            <a:ext cx="8685600" cy="56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MSE is simply the average of the squared difference between the true target value and the value predicted by the regression model. </a:t>
            </a:r>
            <a:br>
              <a:rPr lang="en" sz="1900">
                <a:solidFill>
                  <a:schemeClr val="dk1"/>
                </a:solidFill>
                <a:latin typeface="Open Sans"/>
                <a:ea typeface="Open Sans"/>
                <a:cs typeface="Open Sans"/>
                <a:sym typeface="Open Sans"/>
              </a:rPr>
            </a:b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As it squares the differences, it </a:t>
            </a:r>
            <a:r>
              <a:rPr b="1" lang="en" sz="1900">
                <a:solidFill>
                  <a:schemeClr val="dk1"/>
                </a:solidFill>
                <a:latin typeface="Open Sans"/>
                <a:ea typeface="Open Sans"/>
                <a:cs typeface="Open Sans"/>
                <a:sym typeface="Open Sans"/>
              </a:rPr>
              <a:t>penalizes </a:t>
            </a:r>
            <a:r>
              <a:rPr lang="en" sz="1900">
                <a:solidFill>
                  <a:schemeClr val="dk1"/>
                </a:solidFill>
                <a:latin typeface="Open Sans"/>
                <a:ea typeface="Open Sans"/>
                <a:cs typeface="Open Sans"/>
                <a:sym typeface="Open Sans"/>
              </a:rPr>
              <a:t>(gives some penalty or weight for deviating from the objective)</a:t>
            </a:r>
            <a:r>
              <a:rPr b="1" lang="en" sz="1900">
                <a:solidFill>
                  <a:schemeClr val="dk1"/>
                </a:solidFill>
                <a:latin typeface="Open Sans"/>
                <a:ea typeface="Open Sans"/>
                <a:cs typeface="Open Sans"/>
                <a:sym typeface="Open Sans"/>
              </a:rPr>
              <a:t> even a small error</a:t>
            </a:r>
            <a:r>
              <a:rPr lang="en" sz="1900">
                <a:solidFill>
                  <a:schemeClr val="dk1"/>
                </a:solidFill>
                <a:latin typeface="Open Sans"/>
                <a:ea typeface="Open Sans"/>
                <a:cs typeface="Open Sans"/>
                <a:sym typeface="Open Sans"/>
              </a:rPr>
              <a:t> which leads to </a:t>
            </a:r>
            <a:r>
              <a:rPr b="1" lang="en" sz="1900">
                <a:solidFill>
                  <a:schemeClr val="dk1"/>
                </a:solidFill>
                <a:latin typeface="Open Sans"/>
                <a:ea typeface="Open Sans"/>
                <a:cs typeface="Open Sans"/>
                <a:sym typeface="Open Sans"/>
              </a:rPr>
              <a:t>over-estimation of how bad the model is.</a:t>
            </a:r>
            <a:r>
              <a:rPr lang="en" sz="1900">
                <a:solidFill>
                  <a:schemeClr val="dk1"/>
                </a:solidFill>
                <a:latin typeface="Open Sans"/>
                <a:ea typeface="Open Sans"/>
                <a:cs typeface="Open Sans"/>
                <a:sym typeface="Open Sans"/>
              </a:rPr>
              <a:t> </a:t>
            </a:r>
            <a:br>
              <a:rPr lang="en" sz="1900">
                <a:solidFill>
                  <a:schemeClr val="dk1"/>
                </a:solidFill>
                <a:latin typeface="Open Sans"/>
                <a:ea typeface="Open Sans"/>
                <a:cs typeface="Open Sans"/>
                <a:sym typeface="Open Sans"/>
              </a:rPr>
            </a:b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p:txBody>
      </p:sp>
      <p:pic>
        <p:nvPicPr>
          <p:cNvPr id="306" name="Google Shape;306;p38"/>
          <p:cNvPicPr preferRelativeResize="0"/>
          <p:nvPr/>
        </p:nvPicPr>
        <p:blipFill rotWithShape="1">
          <a:blip r:embed="rId3">
            <a:alphaModFix/>
          </a:blip>
          <a:srcRect b="7713" l="4023" r="4106" t="12927"/>
          <a:stretch/>
        </p:blipFill>
        <p:spPr>
          <a:xfrm>
            <a:off x="1797787" y="3455300"/>
            <a:ext cx="5548424" cy="1919100"/>
          </a:xfrm>
          <a:prstGeom prst="rect">
            <a:avLst/>
          </a:prstGeom>
          <a:noFill/>
          <a:ln>
            <a:noFill/>
          </a:ln>
        </p:spPr>
      </p:pic>
      <p:grpSp>
        <p:nvGrpSpPr>
          <p:cNvPr id="307" name="Google Shape;307;p38"/>
          <p:cNvGrpSpPr/>
          <p:nvPr/>
        </p:nvGrpSpPr>
        <p:grpSpPr>
          <a:xfrm>
            <a:off x="0" y="5976100"/>
            <a:ext cx="9144000" cy="919800"/>
            <a:chOff x="0" y="5976100"/>
            <a:chExt cx="9144000" cy="919800"/>
          </a:xfrm>
        </p:grpSpPr>
        <p:sp>
          <p:nvSpPr>
            <p:cNvPr id="308" name="Google Shape;308;p3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9" name="Google Shape;309;p38"/>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5" name="Google Shape;315;p3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16" name="Google Shape;316;p39"/>
          <p:cNvSpPr txBox="1"/>
          <p:nvPr/>
        </p:nvSpPr>
        <p:spPr>
          <a:xfrm>
            <a:off x="1190900" y="170000"/>
            <a:ext cx="71130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Root Mean Squared Error (RMSE) </a:t>
            </a:r>
            <a:endParaRPr sz="4800">
              <a:solidFill>
                <a:srgbClr val="434343"/>
              </a:solidFill>
              <a:latin typeface="Economica"/>
              <a:ea typeface="Economica"/>
              <a:cs typeface="Economica"/>
              <a:sym typeface="Economica"/>
            </a:endParaRPr>
          </a:p>
        </p:txBody>
      </p:sp>
      <p:sp>
        <p:nvSpPr>
          <p:cNvPr id="317" name="Google Shape;317;p39"/>
          <p:cNvSpPr txBox="1"/>
          <p:nvPr/>
        </p:nvSpPr>
        <p:spPr>
          <a:xfrm>
            <a:off x="266850" y="975200"/>
            <a:ext cx="8685600" cy="56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It is just the </a:t>
            </a:r>
            <a:r>
              <a:rPr lang="en" sz="2000" u="sng">
                <a:solidFill>
                  <a:schemeClr val="dk1"/>
                </a:solidFill>
                <a:latin typeface="Open Sans"/>
                <a:ea typeface="Open Sans"/>
                <a:cs typeface="Open Sans"/>
                <a:sym typeface="Open Sans"/>
              </a:rPr>
              <a:t>square root of the mean square error</a:t>
            </a:r>
            <a:r>
              <a:rPr lang="en" sz="2000">
                <a:solidFill>
                  <a:schemeClr val="dk1"/>
                </a:solidFill>
                <a:latin typeface="Open Sans"/>
                <a:ea typeface="Open Sans"/>
                <a:cs typeface="Open Sans"/>
                <a:sym typeface="Open Sans"/>
              </a:rPr>
              <a:t>. </a:t>
            </a:r>
            <a:endParaRPr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355600" lvl="0" marL="457200" rtl="0" algn="l">
              <a:lnSpc>
                <a:spcPct val="115000"/>
              </a:lnSpc>
              <a:spcBef>
                <a:spcPts val="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It is preferred more in some cases because the errors are first squared before averaging which poses a high penalty on large errors. This implies that </a:t>
            </a:r>
            <a:r>
              <a:rPr b="1" lang="en" sz="2000">
                <a:solidFill>
                  <a:schemeClr val="dk1"/>
                </a:solidFill>
                <a:latin typeface="Open Sans"/>
                <a:ea typeface="Open Sans"/>
                <a:cs typeface="Open Sans"/>
                <a:sym typeface="Open Sans"/>
              </a:rPr>
              <a:t>RMSE is useful when large errors are undesired.</a:t>
            </a:r>
            <a:endParaRPr b="1" sz="20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700">
              <a:solidFill>
                <a:schemeClr val="dk1"/>
              </a:solidFill>
              <a:latin typeface="Open Sans"/>
              <a:ea typeface="Open Sans"/>
              <a:cs typeface="Open Sans"/>
              <a:sym typeface="Open Sans"/>
            </a:endParaRPr>
          </a:p>
        </p:txBody>
      </p:sp>
      <p:pic>
        <p:nvPicPr>
          <p:cNvPr id="318" name="Google Shape;318;p39"/>
          <p:cNvPicPr preferRelativeResize="0"/>
          <p:nvPr/>
        </p:nvPicPr>
        <p:blipFill>
          <a:blip r:embed="rId3">
            <a:alphaModFix/>
          </a:blip>
          <a:stretch>
            <a:fillRect/>
          </a:stretch>
        </p:blipFill>
        <p:spPr>
          <a:xfrm>
            <a:off x="1917275" y="3780163"/>
            <a:ext cx="4953000" cy="1628775"/>
          </a:xfrm>
          <a:prstGeom prst="rect">
            <a:avLst/>
          </a:prstGeom>
          <a:noFill/>
          <a:ln>
            <a:noFill/>
          </a:ln>
        </p:spPr>
      </p:pic>
      <p:grpSp>
        <p:nvGrpSpPr>
          <p:cNvPr id="319" name="Google Shape;319;p39"/>
          <p:cNvGrpSpPr/>
          <p:nvPr/>
        </p:nvGrpSpPr>
        <p:grpSpPr>
          <a:xfrm>
            <a:off x="0" y="5976100"/>
            <a:ext cx="9144000" cy="919800"/>
            <a:chOff x="0" y="5976100"/>
            <a:chExt cx="9144000" cy="919800"/>
          </a:xfrm>
        </p:grpSpPr>
        <p:sp>
          <p:nvSpPr>
            <p:cNvPr id="320" name="Google Shape;320;p39"/>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 name="Google Shape;321;p39"/>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0"/>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7" name="Google Shape;327;p40"/>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28" name="Google Shape;328;p40"/>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Mean Absolute Error(MAE) </a:t>
            </a:r>
            <a:endParaRPr sz="4800">
              <a:solidFill>
                <a:srgbClr val="434343"/>
              </a:solidFill>
              <a:latin typeface="Economica"/>
              <a:ea typeface="Economica"/>
              <a:cs typeface="Economica"/>
              <a:sym typeface="Economica"/>
            </a:endParaRPr>
          </a:p>
        </p:txBody>
      </p:sp>
      <p:sp>
        <p:nvSpPr>
          <p:cNvPr id="329" name="Google Shape;329;p40"/>
          <p:cNvSpPr txBox="1"/>
          <p:nvPr/>
        </p:nvSpPr>
        <p:spPr>
          <a:xfrm>
            <a:off x="266850" y="975200"/>
            <a:ext cx="8685600" cy="5697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MAE is the absolute difference between the target value and the value predicted by the model. </a:t>
            </a:r>
            <a:br>
              <a:rPr lang="en" sz="1900">
                <a:solidFill>
                  <a:schemeClr val="dk1"/>
                </a:solidFill>
                <a:latin typeface="Open Sans"/>
                <a:ea typeface="Open Sans"/>
                <a:cs typeface="Open Sans"/>
                <a:sym typeface="Open Sans"/>
              </a:rPr>
            </a:b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MAE</a:t>
            </a:r>
            <a:r>
              <a:rPr b="1" lang="en" sz="1900">
                <a:solidFill>
                  <a:schemeClr val="dk1"/>
                </a:solidFill>
                <a:latin typeface="Open Sans"/>
                <a:ea typeface="Open Sans"/>
                <a:cs typeface="Open Sans"/>
                <a:sym typeface="Open Sans"/>
              </a:rPr>
              <a:t> does not penalize the errors as effectively as mse </a:t>
            </a:r>
            <a:r>
              <a:rPr lang="en" sz="1900">
                <a:solidFill>
                  <a:schemeClr val="dk1"/>
                </a:solidFill>
                <a:latin typeface="Open Sans"/>
                <a:ea typeface="Open Sans"/>
                <a:cs typeface="Open Sans"/>
                <a:sym typeface="Open Sans"/>
              </a:rPr>
              <a:t>making it</a:t>
            </a:r>
            <a:r>
              <a:rPr b="1" lang="en" sz="1900">
                <a:solidFill>
                  <a:schemeClr val="dk1"/>
                </a:solidFill>
                <a:latin typeface="Open Sans"/>
                <a:ea typeface="Open Sans"/>
                <a:cs typeface="Open Sans"/>
                <a:sym typeface="Open Sans"/>
              </a:rPr>
              <a:t> </a:t>
            </a:r>
            <a:r>
              <a:rPr lang="en" sz="1900">
                <a:solidFill>
                  <a:schemeClr val="dk1"/>
                </a:solidFill>
                <a:latin typeface="Open Sans"/>
                <a:ea typeface="Open Sans"/>
                <a:cs typeface="Open Sans"/>
                <a:sym typeface="Open Sans"/>
              </a:rPr>
              <a:t>not suitable for use-cases where you want to pay more attention to the outliers.</a:t>
            </a:r>
            <a:endParaRPr sz="1900">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b="1"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p:txBody>
      </p:sp>
      <p:pic>
        <p:nvPicPr>
          <p:cNvPr id="330" name="Google Shape;330;p40"/>
          <p:cNvPicPr preferRelativeResize="0"/>
          <p:nvPr/>
        </p:nvPicPr>
        <p:blipFill>
          <a:blip r:embed="rId3">
            <a:alphaModFix/>
          </a:blip>
          <a:stretch>
            <a:fillRect/>
          </a:stretch>
        </p:blipFill>
        <p:spPr>
          <a:xfrm>
            <a:off x="1520446" y="3135250"/>
            <a:ext cx="6178400" cy="2780600"/>
          </a:xfrm>
          <a:prstGeom prst="rect">
            <a:avLst/>
          </a:prstGeom>
          <a:noFill/>
          <a:ln>
            <a:noFill/>
          </a:ln>
        </p:spPr>
      </p:pic>
      <p:grpSp>
        <p:nvGrpSpPr>
          <p:cNvPr id="331" name="Google Shape;331;p40"/>
          <p:cNvGrpSpPr/>
          <p:nvPr/>
        </p:nvGrpSpPr>
        <p:grpSpPr>
          <a:xfrm>
            <a:off x="0" y="5976100"/>
            <a:ext cx="9144000" cy="919800"/>
            <a:chOff x="0" y="5976100"/>
            <a:chExt cx="9144000" cy="919800"/>
          </a:xfrm>
        </p:grpSpPr>
        <p:sp>
          <p:nvSpPr>
            <p:cNvPr id="332" name="Google Shape;332;p40"/>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3" name="Google Shape;333;p40"/>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9" name="Google Shape;339;p4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0" name="Google Shape;340;p41"/>
          <p:cNvSpPr txBox="1"/>
          <p:nvPr/>
        </p:nvSpPr>
        <p:spPr>
          <a:xfrm>
            <a:off x="378800" y="170000"/>
            <a:ext cx="8435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 Squared ( Coefficient of determination) </a:t>
            </a:r>
            <a:endParaRPr sz="4800">
              <a:solidFill>
                <a:srgbClr val="434343"/>
              </a:solidFill>
              <a:latin typeface="Economica"/>
              <a:ea typeface="Economica"/>
              <a:cs typeface="Economica"/>
              <a:sym typeface="Economica"/>
            </a:endParaRPr>
          </a:p>
        </p:txBody>
      </p:sp>
      <p:pic>
        <p:nvPicPr>
          <p:cNvPr descr="Welcome to the 10th part of our of our machine learning regression tutorial within our Machine Learning with Python tutorial series. We've just recently finished creating a working linear regression model, and now we're curious what is next. Right now, we can easily look at the data, and decide how &quot;accurate&quot; the regression line is to some degree. What happens, however, when your linear regression model is applied within 20 hierarchical layers in a neural network? Not only this, but your model works in steps, or windows, of say 100 data points at a time, within a dataset of 5 million datapoints. You're going to need some sort of automated way of discovering how good your best fit line actually is.&#10;&#10;https://pythonprogramming.net&#10;https://twitter.com/sentdex&#10;https://www.facebook.com/pythonprogramming.net/&#10;https://plus.google.com/+sentdex" id="341" name="Google Shape;341;p41" title="R Squared Theory - Practical Machine Learning Tutorial with Python p.10">
            <a:hlinkClick r:id="rId3"/>
          </p:cNvPr>
          <p:cNvPicPr preferRelativeResize="0"/>
          <p:nvPr/>
        </p:nvPicPr>
        <p:blipFill>
          <a:blip r:embed="rId4">
            <a:alphaModFix/>
          </a:blip>
          <a:stretch>
            <a:fillRect/>
          </a:stretch>
        </p:blipFill>
        <p:spPr>
          <a:xfrm>
            <a:off x="776375" y="1053975"/>
            <a:ext cx="7640533" cy="5730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 name="Google Shape;78;p1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79" name="Google Shape;79;p1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Disclaimer</a:t>
            </a:r>
            <a:endParaRPr sz="4800">
              <a:solidFill>
                <a:srgbClr val="434343"/>
              </a:solidFill>
              <a:latin typeface="Economica"/>
              <a:ea typeface="Economica"/>
              <a:cs typeface="Economica"/>
              <a:sym typeface="Economica"/>
            </a:endParaRPr>
          </a:p>
        </p:txBody>
      </p:sp>
      <p:sp>
        <p:nvSpPr>
          <p:cNvPr id="80" name="Google Shape;80;p15"/>
          <p:cNvSpPr txBox="1"/>
          <p:nvPr/>
        </p:nvSpPr>
        <p:spPr>
          <a:xfrm>
            <a:off x="672625" y="1820300"/>
            <a:ext cx="7578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We haven’t taught all the algorithms as the Bootcamp was of 5 weeks and we wanted learners to have a good grasp on the concepts that are being taught and not overwhelm them with all the concepts available. Once you know how to handle data and build models, you can easily build different kinds of models.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Through this module, we’ll be providing material around some of the popular algorithms. In addition, we will sharing some more resources soon.</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81" name="Google Shape;81;p15"/>
          <p:cNvGrpSpPr/>
          <p:nvPr/>
        </p:nvGrpSpPr>
        <p:grpSpPr>
          <a:xfrm>
            <a:off x="0" y="5976100"/>
            <a:ext cx="9144000" cy="919800"/>
            <a:chOff x="0" y="5976100"/>
            <a:chExt cx="9144000" cy="919800"/>
          </a:xfrm>
        </p:grpSpPr>
        <p:sp>
          <p:nvSpPr>
            <p:cNvPr id="82" name="Google Shape;82;p15"/>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5"/>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2"/>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7" name="Google Shape;347;p42"/>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48" name="Google Shape;348;p42"/>
          <p:cNvSpPr txBox="1"/>
          <p:nvPr/>
        </p:nvSpPr>
        <p:spPr>
          <a:xfrm>
            <a:off x="378800" y="170000"/>
            <a:ext cx="8435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 Squared ( Coefficient of determination)</a:t>
            </a:r>
            <a:r>
              <a:rPr lang="en" sz="4800">
                <a:solidFill>
                  <a:srgbClr val="434343"/>
                </a:solidFill>
                <a:latin typeface="Economica"/>
                <a:ea typeface="Economica"/>
                <a:cs typeface="Economica"/>
                <a:sym typeface="Economica"/>
              </a:rPr>
              <a:t> </a:t>
            </a:r>
            <a:endParaRPr sz="4800">
              <a:solidFill>
                <a:srgbClr val="434343"/>
              </a:solidFill>
              <a:latin typeface="Economica"/>
              <a:ea typeface="Economica"/>
              <a:cs typeface="Economica"/>
              <a:sym typeface="Economica"/>
            </a:endParaRPr>
          </a:p>
        </p:txBody>
      </p:sp>
      <p:sp>
        <p:nvSpPr>
          <p:cNvPr id="349" name="Google Shape;349;p42"/>
          <p:cNvSpPr txBox="1"/>
          <p:nvPr/>
        </p:nvSpPr>
        <p:spPr>
          <a:xfrm>
            <a:off x="266850" y="975200"/>
            <a:ext cx="8685600" cy="5697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R-squared is a goodness-of-fit measure for linear regression models. </a:t>
            </a:r>
            <a:endParaRPr sz="19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It represents the coefficient of </a:t>
            </a:r>
            <a:r>
              <a:rPr b="1" lang="en" sz="1900">
                <a:solidFill>
                  <a:schemeClr val="dk1"/>
                </a:solidFill>
                <a:latin typeface="Open Sans"/>
                <a:ea typeface="Open Sans"/>
                <a:cs typeface="Open Sans"/>
                <a:sym typeface="Open Sans"/>
              </a:rPr>
              <a:t>how well the values fit compared to the original values</a:t>
            </a:r>
            <a:r>
              <a:rPr lang="en" sz="1900">
                <a:solidFill>
                  <a:schemeClr val="dk1"/>
                </a:solidFill>
                <a:latin typeface="Open Sans"/>
                <a:ea typeface="Open Sans"/>
                <a:cs typeface="Open Sans"/>
                <a:sym typeface="Open Sans"/>
              </a:rPr>
              <a:t>. The values from 0 to 1 are interpreted as percentages. </a:t>
            </a:r>
            <a:endParaRPr sz="19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The higher the value is, the better the model is.</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1900">
                <a:solidFill>
                  <a:schemeClr val="dk1"/>
                </a:solidFill>
                <a:latin typeface="Open Sans"/>
                <a:ea typeface="Open Sans"/>
                <a:cs typeface="Open Sans"/>
                <a:sym typeface="Open Sans"/>
              </a:rPr>
              <a:t>Going by the name, you might think R2 cannot be negative. However, it can. A Negative R2 means you are doing worse than the mean value. </a:t>
            </a:r>
            <a:endParaRPr sz="19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914400" rtl="0" algn="l">
              <a:lnSpc>
                <a:spcPct val="115000"/>
              </a:lnSpc>
              <a:spcBef>
                <a:spcPts val="0"/>
              </a:spcBef>
              <a:spcAft>
                <a:spcPts val="0"/>
              </a:spcAft>
              <a:buNone/>
            </a:pPr>
            <a:r>
              <a:t/>
            </a:r>
            <a:endParaRPr b="1"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p:txBody>
      </p:sp>
      <p:pic>
        <p:nvPicPr>
          <p:cNvPr id="350" name="Google Shape;350;p42"/>
          <p:cNvPicPr preferRelativeResize="0"/>
          <p:nvPr/>
        </p:nvPicPr>
        <p:blipFill>
          <a:blip r:embed="rId3">
            <a:alphaModFix/>
          </a:blip>
          <a:stretch>
            <a:fillRect/>
          </a:stretch>
        </p:blipFill>
        <p:spPr>
          <a:xfrm>
            <a:off x="2381227" y="3408624"/>
            <a:ext cx="4381550" cy="2198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354" name="Shape 354"/>
        <p:cNvGrpSpPr/>
        <p:nvPr/>
      </p:nvGrpSpPr>
      <p:grpSpPr>
        <a:xfrm>
          <a:off x="0" y="0"/>
          <a:ext cx="0" cy="0"/>
          <a:chOff x="0" y="0"/>
          <a:chExt cx="0" cy="0"/>
        </a:xfrm>
      </p:grpSpPr>
      <p:sp>
        <p:nvSpPr>
          <p:cNvPr id="355" name="Google Shape;355;p43"/>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Which metrics to use when?</a:t>
            </a:r>
            <a:endParaRPr b="1" sz="3600">
              <a:solidFill>
                <a:schemeClr val="lt1"/>
              </a:solidFill>
              <a:latin typeface="Open Sans"/>
              <a:ea typeface="Open Sans"/>
              <a:cs typeface="Open Sans"/>
              <a:sym typeface="Open Sans"/>
            </a:endParaRPr>
          </a:p>
        </p:txBody>
      </p:sp>
      <p:sp>
        <p:nvSpPr>
          <p:cNvPr id="356" name="Google Shape;356;p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4"/>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44"/>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63" name="Google Shape;363;p44"/>
          <p:cNvSpPr txBox="1"/>
          <p:nvPr/>
        </p:nvSpPr>
        <p:spPr>
          <a:xfrm>
            <a:off x="378800" y="170000"/>
            <a:ext cx="8435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Which metrics to use when?</a:t>
            </a:r>
            <a:endParaRPr sz="4800">
              <a:solidFill>
                <a:srgbClr val="434343"/>
              </a:solidFill>
              <a:latin typeface="Economica"/>
              <a:ea typeface="Economica"/>
              <a:cs typeface="Economica"/>
              <a:sym typeface="Economica"/>
            </a:endParaRPr>
          </a:p>
        </p:txBody>
      </p:sp>
      <p:sp>
        <p:nvSpPr>
          <p:cNvPr id="364" name="Google Shape;364;p44"/>
          <p:cNvSpPr txBox="1"/>
          <p:nvPr/>
        </p:nvSpPr>
        <p:spPr>
          <a:xfrm>
            <a:off x="763500" y="1280000"/>
            <a:ext cx="7608000" cy="48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latin typeface="Open Sans"/>
                <a:ea typeface="Open Sans"/>
                <a:cs typeface="Open Sans"/>
                <a:sym typeface="Open Sans"/>
              </a:rPr>
              <a:t>This is an important question and we get used to learning these measures over time. Sharing some resources with you all so that it helps you understand what metrics to be used in the context of solving a regression problem.</a:t>
            </a:r>
            <a:endParaRPr sz="19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a:p>
            <a:pPr indent="-349250" lvl="0" marL="457200" rtl="0" algn="l">
              <a:lnSpc>
                <a:spcPct val="115000"/>
              </a:lnSpc>
              <a:spcBef>
                <a:spcPts val="0"/>
              </a:spcBef>
              <a:spcAft>
                <a:spcPts val="0"/>
              </a:spcAft>
              <a:buClr>
                <a:schemeClr val="dk1"/>
              </a:buClr>
              <a:buSzPts val="1900"/>
              <a:buFont typeface="Open Sans"/>
              <a:buChar char="●"/>
            </a:pPr>
            <a:r>
              <a:rPr lang="en" sz="1900" u="sng">
                <a:solidFill>
                  <a:schemeClr val="hlink"/>
                </a:solidFill>
                <a:latin typeface="Open Sans"/>
                <a:ea typeface="Open Sans"/>
                <a:cs typeface="Open Sans"/>
                <a:sym typeface="Open Sans"/>
                <a:hlinkClick r:id="rId3"/>
              </a:rPr>
              <a:t>https://medium.com/usf-msds/choosing-the-right-metric-for-machine-learning-models-part-1-a99d7d7414e4</a:t>
            </a:r>
            <a:r>
              <a:rPr lang="en" sz="1900">
                <a:solidFill>
                  <a:schemeClr val="dk1"/>
                </a:solidFill>
                <a:latin typeface="Open Sans"/>
                <a:ea typeface="Open Sans"/>
                <a:cs typeface="Open Sans"/>
                <a:sym typeface="Open Sans"/>
              </a:rPr>
              <a:t> </a:t>
            </a:r>
            <a:br>
              <a:rPr lang="en" sz="1900">
                <a:solidFill>
                  <a:schemeClr val="dk1"/>
                </a:solidFill>
                <a:latin typeface="Open Sans"/>
                <a:ea typeface="Open Sans"/>
                <a:cs typeface="Open Sans"/>
                <a:sym typeface="Open Sans"/>
              </a:rPr>
            </a:br>
            <a:r>
              <a:rPr lang="en" sz="1900">
                <a:solidFill>
                  <a:schemeClr val="dk1"/>
                </a:solidFill>
                <a:highlight>
                  <a:srgbClr val="FFFF00"/>
                </a:highlight>
                <a:latin typeface="Open Sans"/>
                <a:ea typeface="Open Sans"/>
                <a:cs typeface="Open Sans"/>
                <a:sym typeface="Open Sans"/>
              </a:rPr>
              <a:t>(you may ignore “Bonus” section in the article for time being)</a:t>
            </a:r>
            <a:endParaRPr sz="1900">
              <a:solidFill>
                <a:schemeClr val="dk1"/>
              </a:solidFill>
              <a:highlight>
                <a:srgbClr val="FFFF00"/>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sz="1900">
              <a:solidFill>
                <a:schemeClr val="dk1"/>
              </a:solidFill>
              <a:latin typeface="Open Sans"/>
              <a:ea typeface="Open Sans"/>
              <a:cs typeface="Open Sans"/>
              <a:sym typeface="Open Sans"/>
            </a:endParaRPr>
          </a:p>
        </p:txBody>
      </p:sp>
      <p:grpSp>
        <p:nvGrpSpPr>
          <p:cNvPr id="365" name="Google Shape;365;p44"/>
          <p:cNvGrpSpPr/>
          <p:nvPr/>
        </p:nvGrpSpPr>
        <p:grpSpPr>
          <a:xfrm>
            <a:off x="0" y="5976100"/>
            <a:ext cx="9144000" cy="919800"/>
            <a:chOff x="0" y="5976100"/>
            <a:chExt cx="9144000" cy="919800"/>
          </a:xfrm>
        </p:grpSpPr>
        <p:sp>
          <p:nvSpPr>
            <p:cNvPr id="366" name="Google Shape;366;p44"/>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4"/>
            <p:cNvPicPr preferRelativeResize="0"/>
            <p:nvPr/>
          </p:nvPicPr>
          <p:blipFill>
            <a:blip r:embed="rId4">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5"/>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73" name="Google Shape;373;p45"/>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374" name="Google Shape;374;p45"/>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Slide Download Link</a:t>
            </a:r>
            <a:endParaRPr sz="4800">
              <a:solidFill>
                <a:srgbClr val="434343"/>
              </a:solidFill>
              <a:latin typeface="Economica"/>
              <a:ea typeface="Economica"/>
              <a:cs typeface="Economica"/>
              <a:sym typeface="Economica"/>
            </a:endParaRPr>
          </a:p>
        </p:txBody>
      </p:sp>
      <p:sp>
        <p:nvSpPr>
          <p:cNvPr id="375" name="Google Shape;375;p45"/>
          <p:cNvSpPr txBox="1"/>
          <p:nvPr/>
        </p:nvSpPr>
        <p:spPr>
          <a:xfrm>
            <a:off x="373950" y="2748825"/>
            <a:ext cx="8685600" cy="1507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000">
                <a:solidFill>
                  <a:schemeClr val="dk1"/>
                </a:solidFill>
                <a:latin typeface="Open Sans"/>
                <a:ea typeface="Open Sans"/>
                <a:cs typeface="Open Sans"/>
                <a:sym typeface="Open Sans"/>
              </a:rPr>
              <a:t>You can download the slides here: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 sz="2000" u="sng">
                <a:solidFill>
                  <a:schemeClr val="hlink"/>
                </a:solidFill>
                <a:latin typeface="Open Sans"/>
                <a:ea typeface="Open Sans"/>
                <a:cs typeface="Open Sans"/>
                <a:sym typeface="Open Sans"/>
                <a:hlinkClick r:id="rId3"/>
              </a:rPr>
              <a:t>https://docs.google.com/presentation/d/1pswRt_u83cXD8M5ub5Dd766g8BL14UEs02EbdikWfWc/edit?usp=sharing</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2000">
              <a:solidFill>
                <a:schemeClr val="dk1"/>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1" name="Google Shape;381;p4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grpSp>
        <p:nvGrpSpPr>
          <p:cNvPr id="382" name="Google Shape;382;p46"/>
          <p:cNvGrpSpPr/>
          <p:nvPr/>
        </p:nvGrpSpPr>
        <p:grpSpPr>
          <a:xfrm>
            <a:off x="0" y="5976100"/>
            <a:ext cx="9144000" cy="919800"/>
            <a:chOff x="0" y="5976100"/>
            <a:chExt cx="9144000" cy="919800"/>
          </a:xfrm>
        </p:grpSpPr>
        <p:sp>
          <p:nvSpPr>
            <p:cNvPr id="383" name="Google Shape;383;p46"/>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4" name="Google Shape;384;p46"/>
            <p:cNvPicPr preferRelativeResize="0"/>
            <p:nvPr/>
          </p:nvPicPr>
          <p:blipFill>
            <a:blip r:embed="rId3">
              <a:alphaModFix/>
            </a:blip>
            <a:stretch>
              <a:fillRect/>
            </a:stretch>
          </p:blipFill>
          <p:spPr>
            <a:xfrm>
              <a:off x="3504750" y="6128050"/>
              <a:ext cx="2053000" cy="615900"/>
            </a:xfrm>
            <a:prstGeom prst="rect">
              <a:avLst/>
            </a:prstGeom>
            <a:noFill/>
            <a:ln>
              <a:noFill/>
            </a:ln>
          </p:spPr>
        </p:pic>
      </p:grpSp>
      <p:sp>
        <p:nvSpPr>
          <p:cNvPr id="385" name="Google Shape;385;p46"/>
          <p:cNvSpPr txBox="1"/>
          <p:nvPr/>
        </p:nvSpPr>
        <p:spPr>
          <a:xfrm>
            <a:off x="946800" y="3121050"/>
            <a:ext cx="7250400" cy="61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300">
                <a:latin typeface="Open Sans"/>
                <a:ea typeface="Open Sans"/>
                <a:cs typeface="Open Sans"/>
                <a:sym typeface="Open Sans"/>
              </a:rPr>
              <a:t>That’s it for the day. Thank you!</a:t>
            </a:r>
            <a:endParaRPr sz="3300">
              <a:latin typeface="Open Sans"/>
              <a:ea typeface="Open Sans"/>
              <a:cs typeface="Open Sans"/>
              <a:sym typeface="Open Sans"/>
            </a:endParaRPr>
          </a:p>
        </p:txBody>
      </p:sp>
      <p:sp>
        <p:nvSpPr>
          <p:cNvPr id="386" name="Google Shape;386;p46"/>
          <p:cNvSpPr txBox="1"/>
          <p:nvPr/>
        </p:nvSpPr>
        <p:spPr>
          <a:xfrm>
            <a:off x="1538750" y="4098875"/>
            <a:ext cx="6486600" cy="15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9999"/>
                </a:solidFill>
                <a:latin typeface="Open Sans"/>
                <a:ea typeface="Open Sans"/>
                <a:cs typeface="Open Sans"/>
                <a:sym typeface="Open Sans"/>
              </a:rPr>
              <a:t>Feel free to post any queries in the #help channel on Slack</a:t>
            </a:r>
            <a:endParaRPr sz="700">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16"/>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0" name="Google Shape;90;p16"/>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Classification vs Regression</a:t>
            </a:r>
            <a:endParaRPr sz="4800">
              <a:solidFill>
                <a:srgbClr val="434343"/>
              </a:solidFill>
              <a:latin typeface="Economica"/>
              <a:ea typeface="Economica"/>
              <a:cs typeface="Economica"/>
              <a:sym typeface="Economica"/>
            </a:endParaRPr>
          </a:p>
        </p:txBody>
      </p:sp>
      <p:sp>
        <p:nvSpPr>
          <p:cNvPr id="91" name="Google Shape;91;p16"/>
          <p:cNvSpPr txBox="1"/>
          <p:nvPr/>
        </p:nvSpPr>
        <p:spPr>
          <a:xfrm>
            <a:off x="672625" y="4892725"/>
            <a:ext cx="7578600" cy="18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In order to decide whether to use a regression or classification model, the first questions you should ask yourself is:</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20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2000">
                <a:latin typeface="Open Sans"/>
                <a:ea typeface="Open Sans"/>
                <a:cs typeface="Open Sans"/>
                <a:sym typeface="Open Sans"/>
              </a:rPr>
              <a:t>Does</a:t>
            </a:r>
            <a:r>
              <a:rPr lang="en" sz="2000">
                <a:latin typeface="Open Sans"/>
                <a:ea typeface="Open Sans"/>
                <a:cs typeface="Open Sans"/>
                <a:sym typeface="Open Sans"/>
              </a:rPr>
              <a:t> your target variable </a:t>
            </a:r>
            <a:r>
              <a:rPr lang="en" sz="2000">
                <a:latin typeface="Open Sans"/>
                <a:ea typeface="Open Sans"/>
                <a:cs typeface="Open Sans"/>
                <a:sym typeface="Open Sans"/>
              </a:rPr>
              <a:t>have a continuous value</a:t>
            </a:r>
            <a:r>
              <a:rPr lang="en" sz="2000">
                <a:latin typeface="Open Sans"/>
                <a:ea typeface="Open Sans"/>
                <a:cs typeface="Open Sans"/>
                <a:sym typeface="Open Sans"/>
              </a:rPr>
              <a:t> or is it discrete (binary or multi-class)?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92" name="Google Shape;92;p16"/>
          <p:cNvPicPr preferRelativeResize="0"/>
          <p:nvPr/>
        </p:nvPicPr>
        <p:blipFill>
          <a:blip r:embed="rId3">
            <a:alphaModFix/>
          </a:blip>
          <a:stretch>
            <a:fillRect/>
          </a:stretch>
        </p:blipFill>
        <p:spPr>
          <a:xfrm>
            <a:off x="2176850" y="1029575"/>
            <a:ext cx="4790300" cy="3863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 name="Google Shape;98;p17"/>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99" name="Google Shape;99;p17"/>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Regression</a:t>
            </a:r>
            <a:endParaRPr sz="4800">
              <a:solidFill>
                <a:srgbClr val="434343"/>
              </a:solidFill>
              <a:latin typeface="Economica"/>
              <a:ea typeface="Economica"/>
              <a:cs typeface="Economica"/>
              <a:sym typeface="Economica"/>
            </a:endParaRPr>
          </a:p>
        </p:txBody>
      </p:sp>
      <p:sp>
        <p:nvSpPr>
          <p:cNvPr id="100" name="Google Shape;100;p17"/>
          <p:cNvSpPr txBox="1"/>
          <p:nvPr/>
        </p:nvSpPr>
        <p:spPr>
          <a:xfrm>
            <a:off x="672625" y="1820300"/>
            <a:ext cx="7578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If your answer is </a:t>
            </a:r>
            <a:r>
              <a:rPr lang="en" sz="2000">
                <a:latin typeface="Open Sans"/>
                <a:ea typeface="Open Sans"/>
                <a:cs typeface="Open Sans"/>
                <a:sym typeface="Open Sans"/>
              </a:rPr>
              <a:t>continuous</a:t>
            </a:r>
            <a:r>
              <a:rPr lang="en" sz="2000">
                <a:latin typeface="Open Sans"/>
                <a:ea typeface="Open Sans"/>
                <a:cs typeface="Open Sans"/>
                <a:sym typeface="Open Sans"/>
              </a:rPr>
              <a:t> values, you’re dealing with Regression.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This means that if you’re trying to predict quantities like height, income, price, or scores, you should be using a model that will output a continuous number.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So if your objective is to determine tomorrow’s temperature (or let’s stock price tomorrow), you should use a regression model.</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101" name="Google Shape;101;p17"/>
          <p:cNvGrpSpPr/>
          <p:nvPr/>
        </p:nvGrpSpPr>
        <p:grpSpPr>
          <a:xfrm>
            <a:off x="0" y="5976100"/>
            <a:ext cx="9144000" cy="919800"/>
            <a:chOff x="0" y="5976100"/>
            <a:chExt cx="9144000" cy="919800"/>
          </a:xfrm>
        </p:grpSpPr>
        <p:sp>
          <p:nvSpPr>
            <p:cNvPr id="102" name="Google Shape;102;p17"/>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 name="Google Shape;103;p17"/>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9" name="Google Shape;109;p18"/>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10" name="Google Shape;110;p18"/>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Classification</a:t>
            </a:r>
            <a:endParaRPr sz="4800">
              <a:solidFill>
                <a:srgbClr val="434343"/>
              </a:solidFill>
              <a:latin typeface="Economica"/>
              <a:ea typeface="Economica"/>
              <a:cs typeface="Economica"/>
              <a:sym typeface="Economica"/>
            </a:endParaRPr>
          </a:p>
        </p:txBody>
      </p:sp>
      <p:sp>
        <p:nvSpPr>
          <p:cNvPr id="111" name="Google Shape;111;p18"/>
          <p:cNvSpPr txBox="1"/>
          <p:nvPr/>
        </p:nvSpPr>
        <p:spPr>
          <a:xfrm>
            <a:off x="672625" y="1363100"/>
            <a:ext cx="7578600" cy="421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Let’s come to the second case where if you can clearly see that the target variable is divided into classes. You’ll be using Classification here.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When the number of classes is 2, it is known as Binary Classification.</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Eg. Will it be hot or cold tomorrow is a binary classification problem with 2 classes: Hot and Cold.</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When it is more than 2, it is known as Multi Class Classification.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Eg. Classifying movies in Good, Average or Bad according to reviews.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grpSp>
        <p:nvGrpSpPr>
          <p:cNvPr id="112" name="Google Shape;112;p18"/>
          <p:cNvGrpSpPr/>
          <p:nvPr/>
        </p:nvGrpSpPr>
        <p:grpSpPr>
          <a:xfrm>
            <a:off x="0" y="5976100"/>
            <a:ext cx="9144000" cy="919800"/>
            <a:chOff x="0" y="5976100"/>
            <a:chExt cx="9144000" cy="919800"/>
          </a:xfrm>
        </p:grpSpPr>
        <p:sp>
          <p:nvSpPr>
            <p:cNvPr id="113" name="Google Shape;113;p18"/>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8"/>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19"/>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21" name="Google Shape;121;p19"/>
          <p:cNvSpPr txBox="1"/>
          <p:nvPr/>
        </p:nvSpPr>
        <p:spPr>
          <a:xfrm>
            <a:off x="1190900" y="170000"/>
            <a:ext cx="6680700" cy="8052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Economica"/>
                <a:ea typeface="Economica"/>
                <a:cs typeface="Economica"/>
                <a:sym typeface="Economica"/>
              </a:rPr>
              <a:t>Classification vs Regression</a:t>
            </a:r>
            <a:endParaRPr sz="4800">
              <a:solidFill>
                <a:srgbClr val="434343"/>
              </a:solidFill>
              <a:latin typeface="Economica"/>
              <a:ea typeface="Economica"/>
              <a:cs typeface="Economica"/>
              <a:sym typeface="Economica"/>
            </a:endParaRPr>
          </a:p>
        </p:txBody>
      </p:sp>
      <p:sp>
        <p:nvSpPr>
          <p:cNvPr id="122" name="Google Shape;122;p19"/>
          <p:cNvSpPr txBox="1"/>
          <p:nvPr/>
        </p:nvSpPr>
        <p:spPr>
          <a:xfrm>
            <a:off x="748825" y="2429900"/>
            <a:ext cx="7578600" cy="39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rPr lang="en" sz="2000">
                <a:latin typeface="Open Sans"/>
                <a:ea typeface="Open Sans"/>
                <a:cs typeface="Open Sans"/>
                <a:sym typeface="Open Sans"/>
              </a:rPr>
              <a:t>It’s important to understand the characteristics of your target variable before you begin running models and forming predictions.</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a:p>
            <a:pPr indent="0" lvl="0" marL="0" rtl="0" algn="l">
              <a:spcBef>
                <a:spcPts val="0"/>
              </a:spcBef>
              <a:spcAft>
                <a:spcPts val="0"/>
              </a:spcAft>
              <a:buNone/>
            </a:pPr>
            <a:r>
              <a:t/>
            </a:r>
            <a:endParaRPr sz="2000">
              <a:latin typeface="Open Sans"/>
              <a:ea typeface="Open Sans"/>
              <a:cs typeface="Open Sans"/>
              <a:sym typeface="Open Sans"/>
            </a:endParaRPr>
          </a:p>
        </p:txBody>
      </p:sp>
      <p:pic>
        <p:nvPicPr>
          <p:cNvPr id="123" name="Google Shape;123;p19"/>
          <p:cNvPicPr preferRelativeResize="0"/>
          <p:nvPr/>
        </p:nvPicPr>
        <p:blipFill>
          <a:blip r:embed="rId3">
            <a:alphaModFix/>
          </a:blip>
          <a:stretch>
            <a:fillRect/>
          </a:stretch>
        </p:blipFill>
        <p:spPr>
          <a:xfrm>
            <a:off x="995888" y="1269300"/>
            <a:ext cx="6770326" cy="332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34343"/>
        </a:solidFill>
      </p:bgPr>
    </p:bg>
    <p:spTree>
      <p:nvGrpSpPr>
        <p:cNvPr id="127" name="Shape 127"/>
        <p:cNvGrpSpPr/>
        <p:nvPr/>
      </p:nvGrpSpPr>
      <p:grpSpPr>
        <a:xfrm>
          <a:off x="0" y="0"/>
          <a:ext cx="0" cy="0"/>
          <a:chOff x="0" y="0"/>
          <a:chExt cx="0" cy="0"/>
        </a:xfrm>
      </p:grpSpPr>
      <p:sp>
        <p:nvSpPr>
          <p:cNvPr id="128" name="Google Shape;128;p20"/>
          <p:cNvSpPr txBox="1"/>
          <p:nvPr>
            <p:ph type="title"/>
          </p:nvPr>
        </p:nvSpPr>
        <p:spPr>
          <a:xfrm>
            <a:off x="112200" y="3080250"/>
            <a:ext cx="8919600" cy="17616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3600">
                <a:solidFill>
                  <a:schemeClr val="lt1"/>
                </a:solidFill>
                <a:latin typeface="Open Sans"/>
                <a:ea typeface="Open Sans"/>
                <a:cs typeface="Open Sans"/>
                <a:sym typeface="Open Sans"/>
              </a:rPr>
              <a:t>Regression Algorithms</a:t>
            </a:r>
            <a:endParaRPr b="1" sz="3600">
              <a:solidFill>
                <a:schemeClr val="lt1"/>
              </a:solidFill>
              <a:latin typeface="Open Sans"/>
              <a:ea typeface="Open Sans"/>
              <a:cs typeface="Open Sans"/>
              <a:sym typeface="Open Sans"/>
            </a:endParaRPr>
          </a:p>
        </p:txBody>
      </p:sp>
      <p:sp>
        <p:nvSpPr>
          <p:cNvPr id="129" name="Google Shape;12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p:nvPr/>
        </p:nvSpPr>
        <p:spPr>
          <a:xfrm>
            <a:off x="3798600" y="6242000"/>
            <a:ext cx="1622100" cy="615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 name="Google Shape;135;p21"/>
          <p:cNvCxnSpPr/>
          <p:nvPr/>
        </p:nvCxnSpPr>
        <p:spPr>
          <a:xfrm flipH="1" rot="10800000">
            <a:off x="84450" y="925325"/>
            <a:ext cx="8975100" cy="25800"/>
          </a:xfrm>
          <a:prstGeom prst="straightConnector1">
            <a:avLst/>
          </a:prstGeom>
          <a:noFill/>
          <a:ln cap="flat" cmpd="sng" w="19050">
            <a:solidFill>
              <a:srgbClr val="595959"/>
            </a:solidFill>
            <a:prstDash val="solid"/>
            <a:round/>
            <a:headEnd len="med" w="med" type="none"/>
            <a:tailEnd len="med" w="med" type="none"/>
          </a:ln>
        </p:spPr>
      </p:cxnSp>
      <p:sp>
        <p:nvSpPr>
          <p:cNvPr id="136" name="Google Shape;136;p21"/>
          <p:cNvSpPr txBox="1"/>
          <p:nvPr/>
        </p:nvSpPr>
        <p:spPr>
          <a:xfrm>
            <a:off x="1231650" y="145925"/>
            <a:ext cx="6680700" cy="805200"/>
          </a:xfrm>
          <a:prstGeom prst="rect">
            <a:avLst/>
          </a:prstGeom>
          <a:noFill/>
          <a:ln>
            <a:noFill/>
          </a:ln>
        </p:spPr>
        <p:txBody>
          <a:bodyPr anchorCtr="0" anchor="b" bIns="91425" lIns="91425" spcFirstLastPara="1" rIns="91425" wrap="square" tIns="91425">
            <a:noAutofit/>
          </a:bodyPr>
          <a:lstStyle/>
          <a:p>
            <a:pPr indent="0" lvl="0" marL="457200" rtl="0" algn="ctr">
              <a:spcBef>
                <a:spcPts val="0"/>
              </a:spcBef>
              <a:spcAft>
                <a:spcPts val="0"/>
              </a:spcAft>
              <a:buNone/>
            </a:pPr>
            <a:r>
              <a:rPr lang="en" sz="4800">
                <a:solidFill>
                  <a:srgbClr val="434343"/>
                </a:solidFill>
                <a:latin typeface="Economica"/>
                <a:ea typeface="Economica"/>
                <a:cs typeface="Economica"/>
                <a:sym typeface="Economica"/>
              </a:rPr>
              <a:t>Types of </a:t>
            </a:r>
            <a:r>
              <a:rPr lang="en" sz="4800">
                <a:solidFill>
                  <a:srgbClr val="434343"/>
                </a:solidFill>
                <a:latin typeface="Economica"/>
                <a:ea typeface="Economica"/>
                <a:cs typeface="Economica"/>
                <a:sym typeface="Economica"/>
              </a:rPr>
              <a:t>Regression Algorithms</a:t>
            </a:r>
            <a:endParaRPr sz="4800">
              <a:solidFill>
                <a:srgbClr val="434343"/>
              </a:solidFill>
              <a:latin typeface="Economica"/>
              <a:ea typeface="Economica"/>
              <a:cs typeface="Economica"/>
              <a:sym typeface="Economica"/>
            </a:endParaRPr>
          </a:p>
        </p:txBody>
      </p:sp>
      <p:sp>
        <p:nvSpPr>
          <p:cNvPr id="137" name="Google Shape;137;p21"/>
          <p:cNvSpPr txBox="1"/>
          <p:nvPr/>
        </p:nvSpPr>
        <p:spPr>
          <a:xfrm>
            <a:off x="1231650" y="1723613"/>
            <a:ext cx="6680700" cy="34800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Linear Regression</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Decision Trees (DecisionTreeRegressor)</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Random Forest (</a:t>
            </a:r>
            <a:r>
              <a:rPr lang="en" sz="2000">
                <a:latin typeface="Open Sans"/>
                <a:ea typeface="Open Sans"/>
                <a:cs typeface="Open Sans"/>
                <a:sym typeface="Open Sans"/>
              </a:rPr>
              <a:t>RandomForestRegressor)</a:t>
            </a:r>
            <a:endParaRPr sz="2000">
              <a:latin typeface="Open Sans"/>
              <a:ea typeface="Open Sans"/>
              <a:cs typeface="Open Sans"/>
              <a:sym typeface="Open Sans"/>
            </a:endParaRPr>
          </a:p>
          <a:p>
            <a:pPr indent="-355600" lvl="0" marL="457200" rtl="0" algn="l">
              <a:lnSpc>
                <a:spcPct val="150000"/>
              </a:lnSpc>
              <a:spcBef>
                <a:spcPts val="0"/>
              </a:spcBef>
              <a:spcAft>
                <a:spcPts val="0"/>
              </a:spcAft>
              <a:buSzPts val="2000"/>
              <a:buFont typeface="Open Sans"/>
              <a:buAutoNum type="arabicPeriod"/>
            </a:pPr>
            <a:r>
              <a:rPr lang="en" sz="2000">
                <a:latin typeface="Open Sans"/>
                <a:ea typeface="Open Sans"/>
                <a:cs typeface="Open Sans"/>
                <a:sym typeface="Open Sans"/>
              </a:rPr>
              <a:t>Other Algorithms</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Polynomial Regression</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Lasso, Ridge and Elastic Net Regression</a:t>
            </a:r>
            <a:endParaRPr sz="2000">
              <a:latin typeface="Open Sans"/>
              <a:ea typeface="Open Sans"/>
              <a:cs typeface="Open Sans"/>
              <a:sym typeface="Open Sans"/>
            </a:endParaRPr>
          </a:p>
          <a:p>
            <a:pPr indent="-355600" lvl="1" marL="914400" rtl="0" algn="l">
              <a:lnSpc>
                <a:spcPct val="150000"/>
              </a:lnSpc>
              <a:spcBef>
                <a:spcPts val="0"/>
              </a:spcBef>
              <a:spcAft>
                <a:spcPts val="0"/>
              </a:spcAft>
              <a:buSzPts val="2000"/>
              <a:buFont typeface="Open Sans"/>
              <a:buAutoNum type="alphaLcPeriod"/>
            </a:pPr>
            <a:r>
              <a:rPr lang="en" sz="2000">
                <a:latin typeface="Open Sans"/>
                <a:ea typeface="Open Sans"/>
                <a:cs typeface="Open Sans"/>
                <a:sym typeface="Open Sans"/>
              </a:rPr>
              <a:t>Support Vector Regressor</a:t>
            </a:r>
            <a:endParaRPr sz="2000">
              <a:latin typeface="Open Sans"/>
              <a:ea typeface="Open Sans"/>
              <a:cs typeface="Open Sans"/>
              <a:sym typeface="Open Sans"/>
            </a:endParaRPr>
          </a:p>
          <a:p>
            <a:pPr indent="-355600" lvl="1" marL="914400" rtl="0" algn="l">
              <a:lnSpc>
                <a:spcPct val="150000"/>
              </a:lnSpc>
              <a:spcBef>
                <a:spcPts val="0"/>
              </a:spcBef>
              <a:spcAft>
                <a:spcPts val="0"/>
              </a:spcAft>
              <a:buClr>
                <a:schemeClr val="dk1"/>
              </a:buClr>
              <a:buSzPts val="2000"/>
              <a:buFont typeface="Open Sans"/>
              <a:buAutoNum type="alphaLcPeriod"/>
            </a:pPr>
            <a:r>
              <a:rPr lang="en" sz="2000">
                <a:solidFill>
                  <a:schemeClr val="dk1"/>
                </a:solidFill>
                <a:latin typeface="Open Sans"/>
                <a:ea typeface="Open Sans"/>
                <a:cs typeface="Open Sans"/>
                <a:sym typeface="Open Sans"/>
              </a:rPr>
              <a:t>And many more….</a:t>
            </a:r>
            <a:endParaRPr sz="2000">
              <a:latin typeface="Open Sans"/>
              <a:ea typeface="Open Sans"/>
              <a:cs typeface="Open Sans"/>
              <a:sym typeface="Open Sans"/>
            </a:endParaRPr>
          </a:p>
        </p:txBody>
      </p:sp>
      <p:grpSp>
        <p:nvGrpSpPr>
          <p:cNvPr id="138" name="Google Shape;138;p21"/>
          <p:cNvGrpSpPr/>
          <p:nvPr/>
        </p:nvGrpSpPr>
        <p:grpSpPr>
          <a:xfrm>
            <a:off x="0" y="5976100"/>
            <a:ext cx="9144000" cy="919800"/>
            <a:chOff x="0" y="5976100"/>
            <a:chExt cx="9144000" cy="919800"/>
          </a:xfrm>
        </p:grpSpPr>
        <p:sp>
          <p:nvSpPr>
            <p:cNvPr id="139" name="Google Shape;139;p21"/>
            <p:cNvSpPr/>
            <p:nvPr/>
          </p:nvSpPr>
          <p:spPr>
            <a:xfrm>
              <a:off x="0" y="5976100"/>
              <a:ext cx="9144000" cy="919800"/>
            </a:xfrm>
            <a:prstGeom prst="rect">
              <a:avLst/>
            </a:prstGeom>
            <a:solidFill>
              <a:srgbClr val="EEEEE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1"/>
            <p:cNvPicPr preferRelativeResize="0"/>
            <p:nvPr/>
          </p:nvPicPr>
          <p:blipFill>
            <a:blip r:embed="rId3">
              <a:alphaModFix/>
            </a:blip>
            <a:stretch>
              <a:fillRect/>
            </a:stretch>
          </p:blipFill>
          <p:spPr>
            <a:xfrm>
              <a:off x="3504750" y="6128050"/>
              <a:ext cx="2053000" cy="61590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