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9144000"/>
  <p:notesSz cx="6858000" cy="9144000"/>
  <p:embeddedFontLst>
    <p:embeddedFont>
      <p:font typeface="Economica"/>
      <p:regular r:id="rId18"/>
      <p:bold r:id="rId19"/>
      <p:italic r:id="rId20"/>
      <p:boldItalic r:id="rId21"/>
    </p:embeddedFont>
    <p:embeddedFont>
      <p:font typeface="Roboto"/>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Economica-italic.fntdata"/><Relationship Id="rId22" Type="http://schemas.openxmlformats.org/officeDocument/2006/relationships/font" Target="fonts/Roboto-regular.fntdata"/><Relationship Id="rId21" Type="http://schemas.openxmlformats.org/officeDocument/2006/relationships/font" Target="fonts/Economica-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regular.fntdata"/><Relationship Id="rId25" Type="http://schemas.openxmlformats.org/officeDocument/2006/relationships/font" Target="fonts/Roboto-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Economica-bold.fntdata"/><Relationship Id="rId18" Type="http://schemas.openxmlformats.org/officeDocument/2006/relationships/font" Target="fonts/Economic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ad2ad9b56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8ad2ad9b56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a1a86493a_0_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8a1a86493a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a1a86493a_2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8a1a86493a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7fc448515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7fc4485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ad2ad9b56_0_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8ad2ad9b56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ad2ad9b56_0_10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8ad2ad9b56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ad2ad9b56_0_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8ad2ad9b56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ad2ad9b56_0_5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8ad2ad9b56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ad2ad9b56_0_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8ad2ad9b56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ad2ad9b56_0_6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8ad2ad9b56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a053d1edc_1_6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8a053d1edc_1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s://github.com/dphi-official/ML_Models/blob/master/Feature_Selection/Feature_Selection_Techniques.ipynb" TargetMode="External"/><Relationship Id="rId4" Type="http://schemas.openxmlformats.org/officeDocument/2006/relationships/hyperlink" Target="https://github.com/dphi-official/ML_Models" TargetMode="External"/><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s://docs.google.com/presentation/d/1ApRZzBM0JTgdM93iH__dwktzlHnT4qD_8zjdI9NYX2s/edit?usp=shar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Data Science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Week#5_Day#4</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1" name="Google Shape;151;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2" name="Google Shape;152;p22"/>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Feature Selection Techniques</a:t>
            </a:r>
            <a:endParaRPr sz="4800">
              <a:solidFill>
                <a:srgbClr val="434343"/>
              </a:solidFill>
              <a:latin typeface="Economica"/>
              <a:ea typeface="Economica"/>
              <a:cs typeface="Economica"/>
              <a:sym typeface="Economica"/>
            </a:endParaRPr>
          </a:p>
        </p:txBody>
      </p:sp>
      <p:sp>
        <p:nvSpPr>
          <p:cNvPr id="153" name="Google Shape;153;p22"/>
          <p:cNvSpPr txBox="1"/>
          <p:nvPr/>
        </p:nvSpPr>
        <p:spPr>
          <a:xfrm>
            <a:off x="672625" y="1635775"/>
            <a:ext cx="7578600" cy="42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We’ll implement 4 techniques in the notebook and see how much improvement occurs by comparing each to a baseline model (basic model without any modifications).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b="1"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Recursive Feature Elimination (RFE)</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Feature Importance using Random Forest Classifier</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Boruta</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XGBoost (this is a slightly advanced technique)</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There are many more techniques but the above ones are popular and widely used in the industry.</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9" name="Google Shape;159;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0" name="Google Shape;160;p23"/>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Feature Selection Notebook</a:t>
            </a:r>
            <a:endParaRPr sz="4800">
              <a:solidFill>
                <a:srgbClr val="434343"/>
              </a:solidFill>
              <a:latin typeface="Economica"/>
              <a:ea typeface="Economica"/>
              <a:cs typeface="Economica"/>
              <a:sym typeface="Economica"/>
            </a:endParaRPr>
          </a:p>
        </p:txBody>
      </p:sp>
      <p:sp>
        <p:nvSpPr>
          <p:cNvPr id="161" name="Google Shape;161;p23"/>
          <p:cNvSpPr txBox="1"/>
          <p:nvPr/>
        </p:nvSpPr>
        <p:spPr>
          <a:xfrm>
            <a:off x="628275" y="1851300"/>
            <a:ext cx="7578600" cy="31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Open Sans"/>
                <a:ea typeface="Open Sans"/>
                <a:cs typeface="Open Sans"/>
                <a:sym typeface="Open Sans"/>
              </a:rPr>
              <a:t>Notebook link:</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u="sng">
                <a:solidFill>
                  <a:schemeClr val="hlink"/>
                </a:solidFill>
                <a:latin typeface="Open Sans"/>
                <a:ea typeface="Open Sans"/>
                <a:cs typeface="Open Sans"/>
                <a:sym typeface="Open Sans"/>
                <a:hlinkClick r:id="rId3"/>
              </a:rPr>
              <a:t>https://github.com/dphi-official/ML_Models/blob/master/Feature_Selection/Feature_Selection_Techniques.ipynb</a:t>
            </a:r>
            <a:r>
              <a:rPr lang="en" sz="2000">
                <a:latin typeface="Open Sans"/>
                <a:ea typeface="Open Sans"/>
                <a:cs typeface="Open Sans"/>
                <a:sym typeface="Open Sans"/>
              </a:rPr>
              <a:t>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b="1" lang="en" sz="2000">
                <a:latin typeface="Open Sans"/>
                <a:ea typeface="Open Sans"/>
                <a:cs typeface="Open Sans"/>
                <a:sym typeface="Open Sans"/>
              </a:rPr>
              <a:t>How to download?</a:t>
            </a:r>
            <a:br>
              <a:rPr lang="en" sz="2000">
                <a:latin typeface="Open Sans"/>
                <a:ea typeface="Open Sans"/>
                <a:cs typeface="Open Sans"/>
                <a:sym typeface="Open Sans"/>
              </a:rPr>
            </a:br>
            <a:br>
              <a:rPr lang="en" sz="2000">
                <a:latin typeface="Open Sans"/>
                <a:ea typeface="Open Sans"/>
                <a:cs typeface="Open Sans"/>
                <a:sym typeface="Open Sans"/>
              </a:rPr>
            </a:br>
            <a:r>
              <a:rPr lang="en" sz="2000">
                <a:latin typeface="Open Sans"/>
                <a:ea typeface="Open Sans"/>
                <a:cs typeface="Open Sans"/>
                <a:sym typeface="Open Sans"/>
              </a:rPr>
              <a:t>Go here: </a:t>
            </a:r>
            <a:r>
              <a:rPr lang="en" sz="2000" u="sng">
                <a:solidFill>
                  <a:schemeClr val="hlink"/>
                </a:solidFill>
                <a:latin typeface="Open Sans"/>
                <a:ea typeface="Open Sans"/>
                <a:cs typeface="Open Sans"/>
                <a:sym typeface="Open Sans"/>
                <a:hlinkClick r:id="rId4"/>
              </a:rPr>
              <a:t>https://github.com/dphi-official/ML_Models</a:t>
            </a:r>
            <a:r>
              <a:rPr lang="en" sz="2000">
                <a:latin typeface="Open Sans"/>
                <a:ea typeface="Open Sans"/>
                <a:cs typeface="Open Sans"/>
                <a:sym typeface="Open Sans"/>
              </a:rPr>
              <a:t> and click clone and “Download Zip” file. Extract the zip file and access notebook inside “Feature_Section” folder.</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162" name="Google Shape;162;p23"/>
          <p:cNvGrpSpPr/>
          <p:nvPr/>
        </p:nvGrpSpPr>
        <p:grpSpPr>
          <a:xfrm>
            <a:off x="0" y="5976100"/>
            <a:ext cx="9144000" cy="919800"/>
            <a:chOff x="0" y="5976100"/>
            <a:chExt cx="9144000" cy="919800"/>
          </a:xfrm>
        </p:grpSpPr>
        <p:sp>
          <p:nvSpPr>
            <p:cNvPr id="163" name="Google Shape;163;p2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4" name="Google Shape;164;p23"/>
            <p:cNvPicPr preferRelativeResize="0"/>
            <p:nvPr/>
          </p:nvPicPr>
          <p:blipFill>
            <a:blip r:embed="rId5">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0" name="Google Shape;170;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1" name="Google Shape;171;p2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172" name="Google Shape;172;p24"/>
          <p:cNvSpPr txBox="1"/>
          <p:nvPr/>
        </p:nvSpPr>
        <p:spPr>
          <a:xfrm>
            <a:off x="373950" y="2748825"/>
            <a:ext cx="8685600" cy="1507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2000">
                <a:solidFill>
                  <a:schemeClr val="dk1"/>
                </a:solidFill>
                <a:latin typeface="Open Sans"/>
                <a:ea typeface="Open Sans"/>
                <a:cs typeface="Open Sans"/>
                <a:sym typeface="Open Sans"/>
              </a:rPr>
              <a:t>You can download the slides here: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https://docs.google.com/presentation/d/1ApRZzBM0JTgdM93iH__dwktzlHnT4qD_8zjdI9NYX2s/edit?usp=sharing</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8" name="Google Shape;178;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79" name="Google Shape;179;p25"/>
          <p:cNvGrpSpPr/>
          <p:nvPr/>
        </p:nvGrpSpPr>
        <p:grpSpPr>
          <a:xfrm>
            <a:off x="0" y="5976100"/>
            <a:ext cx="9144000" cy="919800"/>
            <a:chOff x="0" y="5976100"/>
            <a:chExt cx="9144000" cy="919800"/>
          </a:xfrm>
        </p:grpSpPr>
        <p:sp>
          <p:nvSpPr>
            <p:cNvPr id="180" name="Google Shape;180;p2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1" name="Google Shape;181;p2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82" name="Google Shape;182;p25"/>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183" name="Google Shape;183;p25"/>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in the #help channel on Slack</a:t>
            </a:r>
            <a:endParaRPr sz="700">
              <a:solidFill>
                <a:srgbClr val="9999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2916988" y="1816038"/>
            <a:ext cx="37341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Roboto"/>
                <a:ea typeface="Roboto"/>
                <a:cs typeface="Roboto"/>
                <a:sym typeface="Roboto"/>
              </a:rPr>
              <a:t>Feature Importance &amp; </a:t>
            </a:r>
            <a:r>
              <a:rPr b="1" lang="en" sz="2000">
                <a:solidFill>
                  <a:schemeClr val="dk1"/>
                </a:solidFill>
                <a:latin typeface="Roboto"/>
                <a:ea typeface="Roboto"/>
                <a:cs typeface="Roboto"/>
                <a:sym typeface="Roboto"/>
              </a:rPr>
              <a:t>Sele</a:t>
            </a:r>
            <a:r>
              <a:rPr b="1" lang="en" sz="2000">
                <a:solidFill>
                  <a:schemeClr val="dk1"/>
                </a:solidFill>
                <a:latin typeface="Roboto"/>
                <a:ea typeface="Roboto"/>
                <a:cs typeface="Roboto"/>
                <a:sym typeface="Roboto"/>
              </a:rPr>
              <a:t>ction</a:t>
            </a:r>
            <a:endParaRPr b="1" sz="2000">
              <a:latin typeface="Roboto"/>
              <a:ea typeface="Roboto"/>
              <a:cs typeface="Roboto"/>
              <a:sym typeface="Roboto"/>
            </a:endParaRPr>
          </a:p>
        </p:txBody>
      </p:sp>
      <p:sp>
        <p:nvSpPr>
          <p:cNvPr id="71" name="Google Shape;71;p14"/>
          <p:cNvSpPr/>
          <p:nvPr/>
        </p:nvSpPr>
        <p:spPr>
          <a:xfrm>
            <a:off x="517325" y="3781075"/>
            <a:ext cx="37341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Benefits of Feature Selection</a:t>
            </a:r>
            <a:endParaRPr b="1" sz="2000">
              <a:latin typeface="Roboto"/>
              <a:ea typeface="Roboto"/>
              <a:cs typeface="Roboto"/>
              <a:sym typeface="Roboto"/>
            </a:endParaRPr>
          </a:p>
        </p:txBody>
      </p:sp>
      <p:sp>
        <p:nvSpPr>
          <p:cNvPr id="72" name="Google Shape;72;p14"/>
          <p:cNvSpPr/>
          <p:nvPr/>
        </p:nvSpPr>
        <p:spPr>
          <a:xfrm>
            <a:off x="4742700" y="3781075"/>
            <a:ext cx="37341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Feature Selection Techniques</a:t>
            </a:r>
            <a:endParaRPr b="1" sz="20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8" name="Google Shape;78;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9" name="Google Shape;79;p15"/>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Feature Importance and Feature Selection </a:t>
            </a:r>
            <a:endParaRPr sz="4800">
              <a:solidFill>
                <a:srgbClr val="434343"/>
              </a:solidFill>
              <a:latin typeface="Economica"/>
              <a:ea typeface="Economica"/>
              <a:cs typeface="Economica"/>
              <a:sym typeface="Economica"/>
            </a:endParaRPr>
          </a:p>
        </p:txBody>
      </p:sp>
      <p:sp>
        <p:nvSpPr>
          <p:cNvPr id="80" name="Google Shape;80;p15"/>
          <p:cNvSpPr txBox="1"/>
          <p:nvPr/>
        </p:nvSpPr>
        <p:spPr>
          <a:xfrm>
            <a:off x="286300" y="1035475"/>
            <a:ext cx="8641200" cy="45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200">
              <a:latin typeface="Open Sans"/>
              <a:ea typeface="Open Sans"/>
              <a:cs typeface="Open Sans"/>
              <a:sym typeface="Open Sans"/>
            </a:endParaRPr>
          </a:p>
          <a:p>
            <a:pPr indent="0" lvl="0" marL="0" rtl="0" algn="l">
              <a:spcBef>
                <a:spcPts val="0"/>
              </a:spcBef>
              <a:spcAft>
                <a:spcPts val="0"/>
              </a:spcAft>
              <a:buNone/>
            </a:pPr>
            <a:r>
              <a:rPr b="1" lang="en" sz="2200">
                <a:latin typeface="Open Sans"/>
                <a:ea typeface="Open Sans"/>
                <a:cs typeface="Open Sans"/>
                <a:sym typeface="Open Sans"/>
              </a:rPr>
              <a:t>Feature Importance</a:t>
            </a:r>
            <a:r>
              <a:rPr lang="en" sz="2200">
                <a:latin typeface="Open Sans"/>
                <a:ea typeface="Open Sans"/>
                <a:cs typeface="Open Sans"/>
                <a:sym typeface="Open Sans"/>
              </a:rPr>
              <a:t> refers to techniques that assign a score to input features based on how useful they are at predicting a target variable.</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b="1" lang="en" sz="2200">
                <a:latin typeface="Open Sans"/>
                <a:ea typeface="Open Sans"/>
                <a:cs typeface="Open Sans"/>
                <a:sym typeface="Open Sans"/>
              </a:rPr>
              <a:t>Feature Selection</a:t>
            </a:r>
            <a:r>
              <a:rPr lang="en" sz="2200">
                <a:latin typeface="Open Sans"/>
                <a:ea typeface="Open Sans"/>
                <a:cs typeface="Open Sans"/>
                <a:sym typeface="Open Sans"/>
              </a:rPr>
              <a:t> is the process where you automatically or manually select features which contribute most to your target variable.</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In short, Feature Importance Scores are used for performing Feature Selection</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grpSp>
        <p:nvGrpSpPr>
          <p:cNvPr id="81" name="Google Shape;81;p15"/>
          <p:cNvGrpSpPr/>
          <p:nvPr/>
        </p:nvGrpSpPr>
        <p:grpSpPr>
          <a:xfrm>
            <a:off x="0" y="5976100"/>
            <a:ext cx="9144000" cy="919800"/>
            <a:chOff x="0" y="5976100"/>
            <a:chExt cx="9144000" cy="919800"/>
          </a:xfrm>
        </p:grpSpPr>
        <p:sp>
          <p:nvSpPr>
            <p:cNvPr id="82" name="Google Shape;82;p1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 name="Google Shape;83;p15"/>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9" name="Google Shape;89;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0" name="Google Shape;90;p16"/>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Feature Importance and Feature Selection </a:t>
            </a:r>
            <a:endParaRPr sz="4800">
              <a:solidFill>
                <a:srgbClr val="434343"/>
              </a:solidFill>
              <a:latin typeface="Economica"/>
              <a:ea typeface="Economica"/>
              <a:cs typeface="Economica"/>
              <a:sym typeface="Economica"/>
            </a:endParaRPr>
          </a:p>
        </p:txBody>
      </p:sp>
      <p:sp>
        <p:nvSpPr>
          <p:cNvPr id="91" name="Google Shape;91;p16"/>
          <p:cNvSpPr txBox="1"/>
          <p:nvPr/>
        </p:nvSpPr>
        <p:spPr>
          <a:xfrm>
            <a:off x="286300" y="1035475"/>
            <a:ext cx="8641200" cy="49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Open Sans"/>
                <a:ea typeface="Open Sans"/>
                <a:cs typeface="Open Sans"/>
                <a:sym typeface="Open Sans"/>
              </a:rPr>
              <a:t>Suppose we’re working on the Iris Classification. We’ll first create a baseline model using Logistic Regression. Now, we want to try out Feature Selection and try to improve our model’s performance. On plotting feature importance scores, we obtain the below graph:</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Feature Importance Scores tell us that Petal width and height are the the top 2 features. The rest have a much lower importance score.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We’ll select these 2 features.</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We’ll transform our existing dataset to contain only these 2 features.</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We’ll train our model on this transformed dataset.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Finally, we’ll compare the evaluation metrics of our initial Logistic Regression model with this new model.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grpSp>
        <p:nvGrpSpPr>
          <p:cNvPr id="92" name="Google Shape;92;p16"/>
          <p:cNvGrpSpPr/>
          <p:nvPr/>
        </p:nvGrpSpPr>
        <p:grpSpPr>
          <a:xfrm>
            <a:off x="0" y="5976100"/>
            <a:ext cx="9144000" cy="919800"/>
            <a:chOff x="0" y="5976100"/>
            <a:chExt cx="9144000" cy="919800"/>
          </a:xfrm>
        </p:grpSpPr>
        <p:sp>
          <p:nvSpPr>
            <p:cNvPr id="93" name="Google Shape;93;p1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4" name="Google Shape;94;p16"/>
            <p:cNvPicPr preferRelativeResize="0"/>
            <p:nvPr/>
          </p:nvPicPr>
          <p:blipFill>
            <a:blip r:embed="rId3">
              <a:alphaModFix/>
            </a:blip>
            <a:stretch>
              <a:fillRect/>
            </a:stretch>
          </p:blipFill>
          <p:spPr>
            <a:xfrm>
              <a:off x="3504750" y="6128050"/>
              <a:ext cx="2053000" cy="615900"/>
            </a:xfrm>
            <a:prstGeom prst="rect">
              <a:avLst/>
            </a:prstGeom>
            <a:noFill/>
            <a:ln>
              <a:noFill/>
            </a:ln>
          </p:spPr>
        </p:pic>
      </p:grpSp>
      <p:pic>
        <p:nvPicPr>
          <p:cNvPr id="95" name="Google Shape;95;p16"/>
          <p:cNvPicPr preferRelativeResize="0"/>
          <p:nvPr/>
        </p:nvPicPr>
        <p:blipFill>
          <a:blip r:embed="rId4">
            <a:alphaModFix/>
          </a:blip>
          <a:stretch>
            <a:fillRect/>
          </a:stretch>
        </p:blipFill>
        <p:spPr>
          <a:xfrm>
            <a:off x="2309199" y="1871211"/>
            <a:ext cx="3921450" cy="2364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1" name="Google Shape;101;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2" name="Google Shape;102;p1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Why Feature Selection?</a:t>
            </a:r>
            <a:endParaRPr sz="4800">
              <a:solidFill>
                <a:srgbClr val="434343"/>
              </a:solidFill>
              <a:latin typeface="Economica"/>
              <a:ea typeface="Economica"/>
              <a:cs typeface="Economica"/>
              <a:sym typeface="Economica"/>
            </a:endParaRPr>
          </a:p>
        </p:txBody>
      </p:sp>
      <p:sp>
        <p:nvSpPr>
          <p:cNvPr id="103" name="Google Shape;103;p17"/>
          <p:cNvSpPr txBox="1"/>
          <p:nvPr/>
        </p:nvSpPr>
        <p:spPr>
          <a:xfrm>
            <a:off x="396375" y="1035475"/>
            <a:ext cx="8201100" cy="485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800">
                <a:solidFill>
                  <a:schemeClr val="accent2"/>
                </a:solidFill>
                <a:highlight>
                  <a:srgbClr val="FFFFFF"/>
                </a:highlight>
                <a:latin typeface="Open Sans"/>
                <a:ea typeface="Open Sans"/>
                <a:cs typeface="Open Sans"/>
                <a:sym typeface="Open Sans"/>
              </a:rPr>
              <a:t>You already know a number of optimization methods by now and might think what’s the need of reducing our data by feature selection if we can just optimize?</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None/>
            </a:pPr>
            <a:r>
              <a:t/>
            </a:r>
            <a:endParaRPr b="1"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None/>
            </a:pPr>
            <a:r>
              <a:rPr lang="en" sz="1800">
                <a:solidFill>
                  <a:schemeClr val="accent2"/>
                </a:solidFill>
                <a:highlight>
                  <a:srgbClr val="FFFFFF"/>
                </a:highlight>
                <a:latin typeface="Open Sans"/>
                <a:ea typeface="Open Sans"/>
                <a:cs typeface="Open Sans"/>
                <a:sym typeface="Open Sans"/>
              </a:rPr>
              <a:t>There’s something known as “</a:t>
            </a:r>
            <a:r>
              <a:rPr i="1" lang="en" sz="1800">
                <a:solidFill>
                  <a:schemeClr val="accent2"/>
                </a:solidFill>
                <a:highlight>
                  <a:srgbClr val="FFFFFF"/>
                </a:highlight>
                <a:latin typeface="Open Sans"/>
                <a:ea typeface="Open Sans"/>
                <a:cs typeface="Open Sans"/>
                <a:sym typeface="Open Sans"/>
              </a:rPr>
              <a:t>The curse of dimensionality</a:t>
            </a:r>
            <a:r>
              <a:rPr lang="en" sz="1800">
                <a:solidFill>
                  <a:schemeClr val="accent2"/>
                </a:solidFill>
                <a:highlight>
                  <a:srgbClr val="FFFFFF"/>
                </a:highlight>
                <a:latin typeface="Open Sans"/>
                <a:ea typeface="Open Sans"/>
                <a:cs typeface="Open Sans"/>
                <a:sym typeface="Open Sans"/>
              </a:rPr>
              <a:t>”.</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None/>
            </a:pPr>
            <a:r>
              <a:rPr lang="en" sz="1800">
                <a:solidFill>
                  <a:schemeClr val="accent2"/>
                </a:solidFill>
                <a:highlight>
                  <a:srgbClr val="FFFFFF"/>
                </a:highlight>
                <a:latin typeface="Open Sans"/>
                <a:ea typeface="Open Sans"/>
                <a:cs typeface="Open Sans"/>
                <a:sym typeface="Open Sans"/>
              </a:rPr>
              <a:t>In machine learning,</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None/>
            </a:pPr>
            <a:r>
              <a:rPr lang="en" sz="1800">
                <a:solidFill>
                  <a:schemeClr val="accent2"/>
                </a:solidFill>
                <a:highlight>
                  <a:srgbClr val="FFFFFF"/>
                </a:highlight>
                <a:latin typeface="Open Sans"/>
                <a:ea typeface="Open Sans"/>
                <a:cs typeface="Open Sans"/>
                <a:sym typeface="Open Sans"/>
              </a:rPr>
              <a:t>“dimensionality” = number of features (i.e. input variables) in your dataset.</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None/>
            </a:pPr>
            <a:r>
              <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None/>
            </a:pPr>
            <a:r>
              <a:rPr lang="en" sz="1800">
                <a:solidFill>
                  <a:schemeClr val="accent2"/>
                </a:solidFill>
                <a:highlight>
                  <a:srgbClr val="FFFFFF"/>
                </a:highlight>
                <a:latin typeface="Open Sans"/>
                <a:ea typeface="Open Sans"/>
                <a:cs typeface="Open Sans"/>
                <a:sym typeface="Open Sans"/>
              </a:rPr>
              <a:t>When the number of features is very large relative to</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None/>
            </a:pPr>
            <a:r>
              <a:rPr lang="en" sz="1800">
                <a:solidFill>
                  <a:schemeClr val="accent2"/>
                </a:solidFill>
                <a:highlight>
                  <a:srgbClr val="FFFFFF"/>
                </a:highlight>
                <a:latin typeface="Open Sans"/>
                <a:ea typeface="Open Sans"/>
                <a:cs typeface="Open Sans"/>
                <a:sym typeface="Open Sans"/>
              </a:rPr>
              <a:t> the number of observations(rows) in your dataset, </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None/>
            </a:pPr>
            <a:r>
              <a:rPr lang="en" sz="1800">
                <a:solidFill>
                  <a:schemeClr val="accent2"/>
                </a:solidFill>
                <a:highlight>
                  <a:srgbClr val="FFFFFF"/>
                </a:highlight>
                <a:latin typeface="Open Sans"/>
                <a:ea typeface="Open Sans"/>
                <a:cs typeface="Open Sans"/>
                <a:sym typeface="Open Sans"/>
              </a:rPr>
              <a:t>certain algorithms struggle to train effective models.</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None/>
            </a:pPr>
            <a:r>
              <a:rPr lang="en" sz="1800">
                <a:solidFill>
                  <a:schemeClr val="accent2"/>
                </a:solidFill>
                <a:highlight>
                  <a:srgbClr val="FFFFFF"/>
                </a:highlight>
                <a:latin typeface="Open Sans"/>
                <a:ea typeface="Open Sans"/>
                <a:cs typeface="Open Sans"/>
                <a:sym typeface="Open Sans"/>
              </a:rPr>
              <a:t>This is called the Curse of Dimensionality.</a:t>
            </a:r>
            <a:endParaRPr sz="1800">
              <a:solidFill>
                <a:schemeClr val="accent2"/>
              </a:solidFill>
              <a:highlight>
                <a:srgbClr val="FFFFFF"/>
              </a:highlight>
              <a:latin typeface="Open Sans"/>
              <a:ea typeface="Open Sans"/>
              <a:cs typeface="Open Sans"/>
              <a:sym typeface="Open Sans"/>
            </a:endParaRPr>
          </a:p>
          <a:p>
            <a:pPr indent="0" lvl="0" marL="0" rtl="0" algn="l">
              <a:spcBef>
                <a:spcPts val="50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grpSp>
        <p:nvGrpSpPr>
          <p:cNvPr id="104" name="Google Shape;104;p17"/>
          <p:cNvGrpSpPr/>
          <p:nvPr/>
        </p:nvGrpSpPr>
        <p:grpSpPr>
          <a:xfrm>
            <a:off x="0" y="5976100"/>
            <a:ext cx="9144000" cy="919800"/>
            <a:chOff x="0" y="5976100"/>
            <a:chExt cx="9144000" cy="919800"/>
          </a:xfrm>
        </p:grpSpPr>
        <p:sp>
          <p:nvSpPr>
            <p:cNvPr id="105" name="Google Shape;105;p1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7"/>
            <p:cNvPicPr preferRelativeResize="0"/>
            <p:nvPr/>
          </p:nvPicPr>
          <p:blipFill>
            <a:blip r:embed="rId3">
              <a:alphaModFix/>
            </a:blip>
            <a:stretch>
              <a:fillRect/>
            </a:stretch>
          </p:blipFill>
          <p:spPr>
            <a:xfrm>
              <a:off x="3504750" y="6128050"/>
              <a:ext cx="2053000" cy="615900"/>
            </a:xfrm>
            <a:prstGeom prst="rect">
              <a:avLst/>
            </a:prstGeom>
            <a:noFill/>
            <a:ln>
              <a:noFill/>
            </a:ln>
          </p:spPr>
        </p:pic>
      </p:grpSp>
      <p:pic>
        <p:nvPicPr>
          <p:cNvPr id="107" name="Google Shape;107;p17"/>
          <p:cNvPicPr preferRelativeResize="0"/>
          <p:nvPr/>
        </p:nvPicPr>
        <p:blipFill>
          <a:blip r:embed="rId4">
            <a:alphaModFix/>
          </a:blip>
          <a:stretch>
            <a:fillRect/>
          </a:stretch>
        </p:blipFill>
        <p:spPr>
          <a:xfrm>
            <a:off x="6113025" y="3493475"/>
            <a:ext cx="2825575" cy="2825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3" name="Google Shape;113;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4" name="Google Shape;114;p1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Curse of dimensionality analogy</a:t>
            </a:r>
            <a:endParaRPr sz="4800">
              <a:solidFill>
                <a:srgbClr val="434343"/>
              </a:solidFill>
              <a:latin typeface="Economica"/>
              <a:ea typeface="Economica"/>
              <a:cs typeface="Economica"/>
              <a:sym typeface="Economica"/>
            </a:endParaRPr>
          </a:p>
        </p:txBody>
      </p:sp>
      <p:sp>
        <p:nvSpPr>
          <p:cNvPr id="115" name="Google Shape;115;p18"/>
          <p:cNvSpPr txBox="1"/>
          <p:nvPr/>
        </p:nvSpPr>
        <p:spPr>
          <a:xfrm>
            <a:off x="396375" y="1035475"/>
            <a:ext cx="8201100" cy="454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1800">
                <a:solidFill>
                  <a:schemeClr val="accent2"/>
                </a:solidFill>
                <a:highlight>
                  <a:srgbClr val="FFFFFF"/>
                </a:highlight>
                <a:latin typeface="Open Sans"/>
                <a:ea typeface="Open Sans"/>
                <a:cs typeface="Open Sans"/>
                <a:sym typeface="Open Sans"/>
              </a:rPr>
              <a:t>Let's say you have a straight line 100 yards long and you dropped a penny somewhere on it. It wouldn't be too hard to find. You walk along the line and it takes two minutes.</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100"/>
              <a:buFont typeface="Arial"/>
              <a:buNone/>
            </a:pPr>
            <a:r>
              <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100"/>
              <a:buFont typeface="Arial"/>
              <a:buNone/>
            </a:pPr>
            <a:r>
              <a:rPr lang="en" sz="1800">
                <a:solidFill>
                  <a:schemeClr val="accent2"/>
                </a:solidFill>
                <a:highlight>
                  <a:srgbClr val="FFFFFF"/>
                </a:highlight>
                <a:latin typeface="Open Sans"/>
                <a:ea typeface="Open Sans"/>
                <a:cs typeface="Open Sans"/>
                <a:sym typeface="Open Sans"/>
              </a:rPr>
              <a:t>Now let's say you have a square 100 yards on each side and you dropped a penny somewhere on it. It would be pretty hard, like searching across two football fields stuck together. It could take days.</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100"/>
              <a:buFont typeface="Arial"/>
              <a:buNone/>
            </a:pPr>
            <a:r>
              <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100"/>
              <a:buFont typeface="Arial"/>
              <a:buNone/>
            </a:pPr>
            <a:r>
              <a:rPr lang="en" sz="1800">
                <a:solidFill>
                  <a:schemeClr val="accent2"/>
                </a:solidFill>
                <a:highlight>
                  <a:srgbClr val="FFFFFF"/>
                </a:highlight>
                <a:latin typeface="Open Sans"/>
                <a:ea typeface="Open Sans"/>
                <a:cs typeface="Open Sans"/>
                <a:sym typeface="Open Sans"/>
              </a:rPr>
              <a:t>Now a cube 100 yards across. That's like searching a 30-story building the size of a football stadium. Ugh.</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100"/>
              <a:buFont typeface="Arial"/>
              <a:buNone/>
            </a:pPr>
            <a:r>
              <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100"/>
              <a:buFont typeface="Arial"/>
              <a:buNone/>
            </a:pPr>
            <a:r>
              <a:rPr lang="en" sz="1800">
                <a:solidFill>
                  <a:schemeClr val="accent2"/>
                </a:solidFill>
                <a:highlight>
                  <a:srgbClr val="FFFFFF"/>
                </a:highlight>
                <a:latin typeface="Open Sans"/>
                <a:ea typeface="Open Sans"/>
                <a:cs typeface="Open Sans"/>
                <a:sym typeface="Open Sans"/>
              </a:rPr>
              <a:t>The difficulty of searching through the space gets a lot harder as you have more dimensions.</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None/>
            </a:pPr>
            <a:r>
              <a:t/>
            </a:r>
            <a:endParaRPr sz="1800">
              <a:solidFill>
                <a:schemeClr val="accent2"/>
              </a:solidFill>
              <a:highlight>
                <a:srgbClr val="FFFFFF"/>
              </a:highlight>
              <a:latin typeface="Open Sans"/>
              <a:ea typeface="Open Sans"/>
              <a:cs typeface="Open Sans"/>
              <a:sym typeface="Open Sans"/>
            </a:endParaRPr>
          </a:p>
          <a:p>
            <a:pPr indent="0" lvl="0" marL="0" rtl="0" algn="l">
              <a:spcBef>
                <a:spcPts val="50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grpSp>
        <p:nvGrpSpPr>
          <p:cNvPr id="116" name="Google Shape;116;p18"/>
          <p:cNvGrpSpPr/>
          <p:nvPr/>
        </p:nvGrpSpPr>
        <p:grpSpPr>
          <a:xfrm>
            <a:off x="0" y="5976100"/>
            <a:ext cx="9144000" cy="919800"/>
            <a:chOff x="0" y="5976100"/>
            <a:chExt cx="9144000" cy="919800"/>
          </a:xfrm>
        </p:grpSpPr>
        <p:sp>
          <p:nvSpPr>
            <p:cNvPr id="117" name="Google Shape;117;p1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 name="Google Shape;118;p18"/>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4" name="Google Shape;124;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25" name="Google Shape;125;p19"/>
          <p:cNvSpPr txBox="1"/>
          <p:nvPr/>
        </p:nvSpPr>
        <p:spPr>
          <a:xfrm>
            <a:off x="242275" y="170000"/>
            <a:ext cx="86964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Benefits of performing Feature Selection </a:t>
            </a:r>
            <a:endParaRPr sz="4800">
              <a:solidFill>
                <a:srgbClr val="434343"/>
              </a:solidFill>
              <a:latin typeface="Economica"/>
              <a:ea typeface="Economica"/>
              <a:cs typeface="Economica"/>
              <a:sym typeface="Economica"/>
            </a:endParaRPr>
          </a:p>
        </p:txBody>
      </p:sp>
      <p:sp>
        <p:nvSpPr>
          <p:cNvPr id="126" name="Google Shape;126;p19"/>
          <p:cNvSpPr txBox="1"/>
          <p:nvPr/>
        </p:nvSpPr>
        <p:spPr>
          <a:xfrm>
            <a:off x="672625" y="1035475"/>
            <a:ext cx="7891800" cy="454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800">
                <a:solidFill>
                  <a:schemeClr val="accent2"/>
                </a:solidFill>
                <a:highlight>
                  <a:srgbClr val="FFFFFF"/>
                </a:highlight>
                <a:latin typeface="Open Sans"/>
                <a:ea typeface="Open Sans"/>
                <a:cs typeface="Open Sans"/>
                <a:sym typeface="Open Sans"/>
              </a:rPr>
              <a:t>You might’ve gotten an idea of why feature selection is required by now.</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None/>
            </a:pPr>
            <a:r>
              <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None/>
            </a:pPr>
            <a:r>
              <a:rPr lang="en" sz="1800">
                <a:solidFill>
                  <a:schemeClr val="accent2"/>
                </a:solidFill>
                <a:highlight>
                  <a:srgbClr val="FFFFFF"/>
                </a:highlight>
                <a:latin typeface="Open Sans"/>
                <a:ea typeface="Open Sans"/>
                <a:cs typeface="Open Sans"/>
                <a:sym typeface="Open Sans"/>
              </a:rPr>
              <a:t>Feature Selection helps us with the following:</a:t>
            </a:r>
            <a:endParaRPr sz="1800">
              <a:solidFill>
                <a:schemeClr val="accent2"/>
              </a:solidFill>
              <a:highlight>
                <a:srgbClr val="FFFFFF"/>
              </a:highlight>
              <a:latin typeface="Open Sans"/>
              <a:ea typeface="Open Sans"/>
              <a:cs typeface="Open Sans"/>
              <a:sym typeface="Open Sans"/>
            </a:endParaRPr>
          </a:p>
          <a:p>
            <a:pPr indent="0" lvl="0" marL="0" rtl="0" algn="l">
              <a:lnSpc>
                <a:spcPct val="115000"/>
              </a:lnSpc>
              <a:spcBef>
                <a:spcPts val="600"/>
              </a:spcBef>
              <a:spcAft>
                <a:spcPts val="0"/>
              </a:spcAft>
              <a:buNone/>
            </a:pPr>
            <a:r>
              <a:t/>
            </a:r>
            <a:endParaRPr sz="1800">
              <a:solidFill>
                <a:schemeClr val="accent2"/>
              </a:solidFill>
              <a:highlight>
                <a:srgbClr val="FFFFFF"/>
              </a:highlight>
              <a:latin typeface="Open Sans"/>
              <a:ea typeface="Open Sans"/>
              <a:cs typeface="Open Sans"/>
              <a:sym typeface="Open Sans"/>
            </a:endParaRPr>
          </a:p>
          <a:p>
            <a:pPr indent="-342900" lvl="0" marL="457200" rtl="0" algn="l">
              <a:lnSpc>
                <a:spcPct val="115000"/>
              </a:lnSpc>
              <a:spcBef>
                <a:spcPts val="600"/>
              </a:spcBef>
              <a:spcAft>
                <a:spcPts val="0"/>
              </a:spcAft>
              <a:buClr>
                <a:schemeClr val="accent2"/>
              </a:buClr>
              <a:buSzPts val="1800"/>
              <a:buFont typeface="Roboto"/>
              <a:buChar char="●"/>
            </a:pPr>
            <a:r>
              <a:rPr b="1" lang="en" sz="1800">
                <a:solidFill>
                  <a:schemeClr val="accent2"/>
                </a:solidFill>
                <a:highlight>
                  <a:srgbClr val="FFFFFF"/>
                </a:highlight>
                <a:latin typeface="Open Sans"/>
                <a:ea typeface="Open Sans"/>
                <a:cs typeface="Open Sans"/>
                <a:sym typeface="Open Sans"/>
              </a:rPr>
              <a:t>Reduces Overfitting:</a:t>
            </a:r>
            <a:r>
              <a:rPr lang="en" sz="1800">
                <a:solidFill>
                  <a:schemeClr val="accent2"/>
                </a:solidFill>
                <a:highlight>
                  <a:srgbClr val="FFFFFF"/>
                </a:highlight>
                <a:latin typeface="Open Sans"/>
                <a:ea typeface="Open Sans"/>
                <a:cs typeface="Open Sans"/>
                <a:sym typeface="Open Sans"/>
              </a:rPr>
              <a:t> Less redundant data means less opportunity to make decisions based on noise(irrelevant data).</a:t>
            </a:r>
            <a:endParaRPr sz="1800">
              <a:solidFill>
                <a:schemeClr val="accent2"/>
              </a:solidFill>
              <a:highlight>
                <a:srgbClr val="FFFFFF"/>
              </a:highlight>
              <a:latin typeface="Open Sans"/>
              <a:ea typeface="Open Sans"/>
              <a:cs typeface="Open Sans"/>
              <a:sym typeface="Open Sans"/>
            </a:endParaRPr>
          </a:p>
          <a:p>
            <a:pPr indent="0" lvl="0" marL="457200" rtl="0" algn="l">
              <a:lnSpc>
                <a:spcPct val="115000"/>
              </a:lnSpc>
              <a:spcBef>
                <a:spcPts val="600"/>
              </a:spcBef>
              <a:spcAft>
                <a:spcPts val="0"/>
              </a:spcAft>
              <a:buNone/>
            </a:pPr>
            <a:r>
              <a:t/>
            </a:r>
            <a:endParaRPr sz="1800">
              <a:solidFill>
                <a:schemeClr val="accent2"/>
              </a:solidFill>
              <a:highlight>
                <a:srgbClr val="FFFFFF"/>
              </a:highlight>
              <a:latin typeface="Open Sans"/>
              <a:ea typeface="Open Sans"/>
              <a:cs typeface="Open Sans"/>
              <a:sym typeface="Open Sans"/>
            </a:endParaRPr>
          </a:p>
          <a:p>
            <a:pPr indent="-342900" lvl="0" marL="457200" rtl="0" algn="l">
              <a:lnSpc>
                <a:spcPct val="115000"/>
              </a:lnSpc>
              <a:spcBef>
                <a:spcPts val="600"/>
              </a:spcBef>
              <a:spcAft>
                <a:spcPts val="0"/>
              </a:spcAft>
              <a:buClr>
                <a:schemeClr val="accent2"/>
              </a:buClr>
              <a:buSzPts val="1800"/>
              <a:buFont typeface="Roboto"/>
              <a:buChar char="●"/>
            </a:pPr>
            <a:r>
              <a:rPr b="1" lang="en" sz="1800">
                <a:solidFill>
                  <a:schemeClr val="accent2"/>
                </a:solidFill>
                <a:highlight>
                  <a:srgbClr val="FFFFFF"/>
                </a:highlight>
                <a:latin typeface="Open Sans"/>
                <a:ea typeface="Open Sans"/>
                <a:cs typeface="Open Sans"/>
                <a:sym typeface="Open Sans"/>
              </a:rPr>
              <a:t>Improves Model </a:t>
            </a:r>
            <a:r>
              <a:rPr b="1" lang="en" sz="1800">
                <a:solidFill>
                  <a:schemeClr val="accent2"/>
                </a:solidFill>
                <a:highlight>
                  <a:srgbClr val="FFFFFF"/>
                </a:highlight>
                <a:latin typeface="Open Sans"/>
                <a:ea typeface="Open Sans"/>
                <a:cs typeface="Open Sans"/>
                <a:sym typeface="Open Sans"/>
              </a:rPr>
              <a:t>Performance</a:t>
            </a:r>
            <a:r>
              <a:rPr b="1" lang="en" sz="1800">
                <a:solidFill>
                  <a:schemeClr val="accent2"/>
                </a:solidFill>
                <a:highlight>
                  <a:srgbClr val="FFFFFF"/>
                </a:highlight>
                <a:latin typeface="Open Sans"/>
                <a:ea typeface="Open Sans"/>
                <a:cs typeface="Open Sans"/>
                <a:sym typeface="Open Sans"/>
              </a:rPr>
              <a:t>:</a:t>
            </a:r>
            <a:r>
              <a:rPr lang="en" sz="1800">
                <a:solidFill>
                  <a:schemeClr val="accent2"/>
                </a:solidFill>
                <a:highlight>
                  <a:srgbClr val="FFFFFF"/>
                </a:highlight>
                <a:latin typeface="Open Sans"/>
                <a:ea typeface="Open Sans"/>
                <a:cs typeface="Open Sans"/>
                <a:sym typeface="Open Sans"/>
              </a:rPr>
              <a:t> Less misleading data means our model’s performance improves.</a:t>
            </a:r>
            <a:endParaRPr sz="1800">
              <a:solidFill>
                <a:schemeClr val="accent2"/>
              </a:solidFill>
              <a:highlight>
                <a:srgbClr val="FFFFFF"/>
              </a:highlight>
              <a:latin typeface="Open Sans"/>
              <a:ea typeface="Open Sans"/>
              <a:cs typeface="Open Sans"/>
              <a:sym typeface="Open Sans"/>
            </a:endParaRPr>
          </a:p>
          <a:p>
            <a:pPr indent="0" lvl="0" marL="457200" rtl="0" algn="l">
              <a:lnSpc>
                <a:spcPct val="115000"/>
              </a:lnSpc>
              <a:spcBef>
                <a:spcPts val="600"/>
              </a:spcBef>
              <a:spcAft>
                <a:spcPts val="0"/>
              </a:spcAft>
              <a:buNone/>
            </a:pPr>
            <a:r>
              <a:t/>
            </a:r>
            <a:endParaRPr sz="1800">
              <a:solidFill>
                <a:schemeClr val="accent2"/>
              </a:solidFill>
              <a:highlight>
                <a:srgbClr val="FFFFFF"/>
              </a:highlight>
              <a:latin typeface="Open Sans"/>
              <a:ea typeface="Open Sans"/>
              <a:cs typeface="Open Sans"/>
              <a:sym typeface="Open Sans"/>
            </a:endParaRPr>
          </a:p>
          <a:p>
            <a:pPr indent="-342900" lvl="0" marL="457200" rtl="0" algn="l">
              <a:lnSpc>
                <a:spcPct val="115000"/>
              </a:lnSpc>
              <a:spcBef>
                <a:spcPts val="600"/>
              </a:spcBef>
              <a:spcAft>
                <a:spcPts val="0"/>
              </a:spcAft>
              <a:buClr>
                <a:schemeClr val="accent2"/>
              </a:buClr>
              <a:buSzPts val="1800"/>
              <a:buFont typeface="Roboto"/>
              <a:buChar char="●"/>
            </a:pPr>
            <a:r>
              <a:rPr b="1" lang="en" sz="1800">
                <a:solidFill>
                  <a:schemeClr val="accent2"/>
                </a:solidFill>
                <a:highlight>
                  <a:srgbClr val="FFFFFF"/>
                </a:highlight>
                <a:latin typeface="Open Sans"/>
                <a:ea typeface="Open Sans"/>
                <a:cs typeface="Open Sans"/>
                <a:sym typeface="Open Sans"/>
              </a:rPr>
              <a:t>Reduces Training Time:</a:t>
            </a:r>
            <a:r>
              <a:rPr lang="en" sz="1800">
                <a:solidFill>
                  <a:schemeClr val="accent2"/>
                </a:solidFill>
                <a:highlight>
                  <a:srgbClr val="FFFFFF"/>
                </a:highlight>
                <a:latin typeface="Open Sans"/>
                <a:ea typeface="Open Sans"/>
                <a:cs typeface="Open Sans"/>
                <a:sym typeface="Open Sans"/>
              </a:rPr>
              <a:t> Less data means that algorithms train faster.</a:t>
            </a:r>
            <a:endParaRPr sz="1800">
              <a:solidFill>
                <a:schemeClr val="accent2"/>
              </a:solidFill>
              <a:highlight>
                <a:srgbClr val="FFFFFF"/>
              </a:highlight>
              <a:latin typeface="Open Sans"/>
              <a:ea typeface="Open Sans"/>
              <a:cs typeface="Open Sans"/>
              <a:sym typeface="Open Sans"/>
            </a:endParaRPr>
          </a:p>
          <a:p>
            <a:pPr indent="0" lvl="0" marL="0" rtl="0" algn="l">
              <a:spcBef>
                <a:spcPts val="50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grpSp>
        <p:nvGrpSpPr>
          <p:cNvPr id="127" name="Google Shape;127;p19"/>
          <p:cNvGrpSpPr/>
          <p:nvPr/>
        </p:nvGrpSpPr>
        <p:grpSpPr>
          <a:xfrm>
            <a:off x="0" y="5976100"/>
            <a:ext cx="9144000" cy="919800"/>
            <a:chOff x="0" y="5976100"/>
            <a:chExt cx="9144000" cy="919800"/>
          </a:xfrm>
        </p:grpSpPr>
        <p:sp>
          <p:nvSpPr>
            <p:cNvPr id="128" name="Google Shape;128;p1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9" name="Google Shape;129;p19"/>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5" name="Google Shape;135;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6" name="Google Shape;136;p20"/>
          <p:cNvSpPr txBox="1"/>
          <p:nvPr/>
        </p:nvSpPr>
        <p:spPr>
          <a:xfrm>
            <a:off x="595500" y="145925"/>
            <a:ext cx="7953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Types of Feature Selection Algorithms</a:t>
            </a:r>
            <a:endParaRPr sz="4800">
              <a:solidFill>
                <a:srgbClr val="434343"/>
              </a:solidFill>
              <a:latin typeface="Economica"/>
              <a:ea typeface="Economica"/>
              <a:cs typeface="Economica"/>
              <a:sym typeface="Economica"/>
            </a:endParaRPr>
          </a:p>
        </p:txBody>
      </p:sp>
      <p:sp>
        <p:nvSpPr>
          <p:cNvPr id="137" name="Google Shape;137;p20"/>
          <p:cNvSpPr txBox="1"/>
          <p:nvPr/>
        </p:nvSpPr>
        <p:spPr>
          <a:xfrm>
            <a:off x="672625" y="1178575"/>
            <a:ext cx="7578600" cy="5520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Filter Methods</a:t>
            </a:r>
            <a:br>
              <a:rPr lang="en" sz="1800">
                <a:latin typeface="Open Sans"/>
                <a:ea typeface="Open Sans"/>
                <a:cs typeface="Open Sans"/>
                <a:sym typeface="Open Sans"/>
              </a:rPr>
            </a:br>
            <a:endParaRPr sz="1800">
              <a:latin typeface="Open Sans"/>
              <a:ea typeface="Open Sans"/>
              <a:cs typeface="Open Sans"/>
              <a:sym typeface="Open Sans"/>
            </a:endParaRPr>
          </a:p>
          <a:p>
            <a:pPr indent="-342900" lvl="1" marL="914400" rtl="0" algn="l">
              <a:spcBef>
                <a:spcPts val="0"/>
              </a:spcBef>
              <a:spcAft>
                <a:spcPts val="0"/>
              </a:spcAft>
              <a:buSzPts val="1800"/>
              <a:buFont typeface="Open Sans"/>
              <a:buChar char="○"/>
            </a:pPr>
            <a:r>
              <a:rPr lang="en" sz="1800">
                <a:latin typeface="Open Sans"/>
                <a:ea typeface="Open Sans"/>
                <a:cs typeface="Open Sans"/>
                <a:sym typeface="Open Sans"/>
              </a:rPr>
              <a:t>Filter feature selection methods apply a statistical measure to assign a scoring to each feature. Eg: ANOVA, Chi-Square</a:t>
            </a:r>
            <a:endParaRPr sz="1800">
              <a:latin typeface="Open Sans"/>
              <a:ea typeface="Open Sans"/>
              <a:cs typeface="Open Sans"/>
              <a:sym typeface="Open Sans"/>
            </a:endParaRPr>
          </a:p>
          <a:p>
            <a:pPr indent="0" lvl="0" marL="9144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Wrapper Methods</a:t>
            </a:r>
            <a:br>
              <a:rPr lang="en" sz="1800">
                <a:latin typeface="Open Sans"/>
                <a:ea typeface="Open Sans"/>
                <a:cs typeface="Open Sans"/>
                <a:sym typeface="Open Sans"/>
              </a:rPr>
            </a:br>
            <a:endParaRPr sz="1800">
              <a:latin typeface="Open Sans"/>
              <a:ea typeface="Open Sans"/>
              <a:cs typeface="Open Sans"/>
              <a:sym typeface="Open Sans"/>
            </a:endParaRPr>
          </a:p>
          <a:p>
            <a:pPr indent="-342900" lvl="1" marL="914400" rtl="0" algn="l">
              <a:spcBef>
                <a:spcPts val="0"/>
              </a:spcBef>
              <a:spcAft>
                <a:spcPts val="0"/>
              </a:spcAft>
              <a:buSzPts val="1800"/>
              <a:buFont typeface="Open Sans"/>
              <a:buChar char="○"/>
            </a:pPr>
            <a:r>
              <a:rPr lang="en" sz="1800">
                <a:latin typeface="Open Sans"/>
                <a:ea typeface="Open Sans"/>
                <a:cs typeface="Open Sans"/>
                <a:sym typeface="Open Sans"/>
              </a:rPr>
              <a:t>Wrapper methods consider the selection of a set of features as a search problem, where different combinations are prepared, evaluated and compared to other combinations. </a:t>
            </a:r>
            <a:br>
              <a:rPr lang="en" sz="1800">
                <a:latin typeface="Open Sans"/>
                <a:ea typeface="Open Sans"/>
                <a:cs typeface="Open Sans"/>
                <a:sym typeface="Open Sans"/>
              </a:rPr>
            </a:br>
            <a:r>
              <a:rPr lang="en" sz="1800">
                <a:latin typeface="Open Sans"/>
                <a:ea typeface="Open Sans"/>
                <a:cs typeface="Open Sans"/>
                <a:sym typeface="Open Sans"/>
              </a:rPr>
              <a:t>Eg: Recursive, Boruta</a:t>
            </a:r>
            <a:br>
              <a:rPr lang="en" sz="1800">
                <a:latin typeface="Open Sans"/>
                <a:ea typeface="Open Sans"/>
                <a:cs typeface="Open Sans"/>
                <a:sym typeface="Open Sans"/>
              </a:rPr>
            </a:b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Embedded/Intrinsic Methods</a:t>
            </a:r>
            <a:br>
              <a:rPr lang="en" sz="1800">
                <a:latin typeface="Open Sans"/>
                <a:ea typeface="Open Sans"/>
                <a:cs typeface="Open Sans"/>
                <a:sym typeface="Open Sans"/>
              </a:rPr>
            </a:br>
            <a:endParaRPr sz="1800">
              <a:latin typeface="Open Sans"/>
              <a:ea typeface="Open Sans"/>
              <a:cs typeface="Open Sans"/>
              <a:sym typeface="Open Sans"/>
            </a:endParaRPr>
          </a:p>
          <a:p>
            <a:pPr indent="-342900" lvl="1" marL="914400" rtl="0" algn="l">
              <a:spcBef>
                <a:spcPts val="0"/>
              </a:spcBef>
              <a:spcAft>
                <a:spcPts val="0"/>
              </a:spcAft>
              <a:buSzPts val="1800"/>
              <a:buFont typeface="Open Sans"/>
              <a:buChar char="○"/>
            </a:pPr>
            <a:r>
              <a:rPr lang="en" sz="1800">
                <a:latin typeface="Open Sans"/>
                <a:ea typeface="Open Sans"/>
                <a:cs typeface="Open Sans"/>
                <a:sym typeface="Open Sans"/>
              </a:rPr>
              <a:t>Embedded methods learn which features best contribute to the accuracy of the model while the model is being created. The most common type of embedded feature selection methods are regularization methods.</a:t>
            </a:r>
            <a:br>
              <a:rPr lang="en" sz="1800">
                <a:latin typeface="Open Sans"/>
                <a:ea typeface="Open Sans"/>
                <a:cs typeface="Open Sans"/>
                <a:sym typeface="Open Sans"/>
              </a:rPr>
            </a:br>
            <a:r>
              <a:rPr lang="en" sz="1800">
                <a:latin typeface="Open Sans"/>
                <a:ea typeface="Open Sans"/>
                <a:cs typeface="Open Sans"/>
                <a:sym typeface="Open Sans"/>
              </a:rPr>
              <a:t>Eg: Tree Based Models, Elastic Net Regression</a:t>
            </a:r>
            <a:endParaRPr sz="18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3" name="Google Shape;143;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4" name="Google Shape;144;p21"/>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Feature Selection Techniques</a:t>
            </a:r>
            <a:endParaRPr sz="4800">
              <a:solidFill>
                <a:srgbClr val="434343"/>
              </a:solidFill>
              <a:latin typeface="Economica"/>
              <a:ea typeface="Economica"/>
              <a:cs typeface="Economica"/>
              <a:sym typeface="Economica"/>
            </a:endParaRPr>
          </a:p>
        </p:txBody>
      </p:sp>
      <p:sp>
        <p:nvSpPr>
          <p:cNvPr id="145" name="Google Shape;145;p21"/>
          <p:cNvSpPr txBox="1"/>
          <p:nvPr/>
        </p:nvSpPr>
        <p:spPr>
          <a:xfrm>
            <a:off x="672625" y="1178575"/>
            <a:ext cx="7578600" cy="55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Try and Google ‘Feature Selection Techniques’. You’ll find that each article will talk about a different set of techniques. The </a:t>
            </a:r>
            <a:r>
              <a:rPr b="1" lang="en" sz="2000">
                <a:latin typeface="Open Sans"/>
                <a:ea typeface="Open Sans"/>
                <a:cs typeface="Open Sans"/>
                <a:sym typeface="Open Sans"/>
              </a:rPr>
              <a:t>number of Feature Selection Techniques</a:t>
            </a:r>
            <a:r>
              <a:rPr lang="en" sz="2000">
                <a:latin typeface="Open Sans"/>
                <a:ea typeface="Open Sans"/>
                <a:cs typeface="Open Sans"/>
                <a:sym typeface="Open Sans"/>
              </a:rPr>
              <a:t> are so </a:t>
            </a:r>
            <a:r>
              <a:rPr b="1" lang="en" sz="2000">
                <a:latin typeface="Open Sans"/>
                <a:ea typeface="Open Sans"/>
                <a:cs typeface="Open Sans"/>
                <a:sym typeface="Open Sans"/>
              </a:rPr>
              <a:t>extensive </a:t>
            </a:r>
            <a:r>
              <a:rPr lang="en" sz="2000">
                <a:latin typeface="Open Sans"/>
                <a:ea typeface="Open Sans"/>
                <a:cs typeface="Open Sans"/>
                <a:sym typeface="Open Sans"/>
              </a:rPr>
              <a:t>that it is not possible to demonstrate all the techniques on one dataset.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It is also important to note that </a:t>
            </a:r>
            <a:r>
              <a:rPr b="1" lang="en" sz="2000">
                <a:latin typeface="Open Sans"/>
                <a:ea typeface="Open Sans"/>
                <a:cs typeface="Open Sans"/>
                <a:sym typeface="Open Sans"/>
              </a:rPr>
              <a:t>not all techniques will improve the performance of the model.</a:t>
            </a:r>
            <a:r>
              <a:rPr lang="en" sz="2000">
                <a:latin typeface="Open Sans"/>
                <a:ea typeface="Open Sans"/>
                <a:cs typeface="Open Sans"/>
                <a:sym typeface="Open Sans"/>
              </a:rPr>
              <a:t> Sometimes, the main focus is to reduce the dimension even at the cost of some reduction in performance.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Different techniques work well on different datasets. It is best to start with a simple technique, see if it improves accuracy and work your way up by trying our more techniques while comparing the improvement in accuracy.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