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9144000"/>
  <p:notesSz cx="6858000" cy="9144000"/>
  <p:embeddedFontLst>
    <p:embeddedFont>
      <p:font typeface="Economica"/>
      <p:regular r:id="rId33"/>
      <p:bold r:id="rId34"/>
      <p:italic r:id="rId35"/>
      <p:boldItalic r:id="rId36"/>
    </p:embeddedFont>
    <p:embeddedFont>
      <p:font typeface="Roboto"/>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6.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8.xml"/><Relationship Id="rId44" Type="http://schemas.openxmlformats.org/officeDocument/2006/relationships/font" Target="fonts/OpenSans-boldItalic.fntdata"/><Relationship Id="rId21" Type="http://schemas.openxmlformats.org/officeDocument/2006/relationships/slide" Target="slides/slide17.xml"/><Relationship Id="rId43" Type="http://schemas.openxmlformats.org/officeDocument/2006/relationships/font" Target="fonts/OpenSans-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Economica-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Economica-italic.fntdata"/><Relationship Id="rId12" Type="http://schemas.openxmlformats.org/officeDocument/2006/relationships/slide" Target="slides/slide8.xml"/><Relationship Id="rId34" Type="http://schemas.openxmlformats.org/officeDocument/2006/relationships/font" Target="fonts/Economica-bold.fntdata"/><Relationship Id="rId15" Type="http://schemas.openxmlformats.org/officeDocument/2006/relationships/slide" Target="slides/slide11.xml"/><Relationship Id="rId37" Type="http://schemas.openxmlformats.org/officeDocument/2006/relationships/font" Target="fonts/Roboto-regular.fntdata"/><Relationship Id="rId14" Type="http://schemas.openxmlformats.org/officeDocument/2006/relationships/slide" Target="slides/slide10.xml"/><Relationship Id="rId36" Type="http://schemas.openxmlformats.org/officeDocument/2006/relationships/font" Target="fonts/Economica-boldItalic.fntdata"/><Relationship Id="rId17" Type="http://schemas.openxmlformats.org/officeDocument/2006/relationships/slide" Target="slides/slide13.xml"/><Relationship Id="rId39" Type="http://schemas.openxmlformats.org/officeDocument/2006/relationships/font" Target="fonts/Roboto-italic.fntdata"/><Relationship Id="rId16" Type="http://schemas.openxmlformats.org/officeDocument/2006/relationships/slide" Target="slides/slide12.xml"/><Relationship Id="rId38" Type="http://schemas.openxmlformats.org/officeDocument/2006/relationships/font" Target="fonts/Robo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ad2ad9b56_0_10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8ad2ad9b56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a42f45fe0_0_19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a42f45fe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a4b8db86c_0_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8a4b8db86c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a42f45fe0_0_1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8a42f45fe0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ad2ad9b56_0_6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8ad2ad9b56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a42f45fe0_0_1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8a42f45fe0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a42f45fe0_0_1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8a42f45fe0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a4b8db86c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8a4b8db86c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ad2ad9b56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8ad2ad9b5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a4b8db86c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8a4b8db86c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a42f45fe0_0_1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8a42f45fe0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a42f45fe0_0_2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8a42f45fe0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a4b8db86c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8a4b8db86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a42f45fe0_0_1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8a42f45fe0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8a42f45fe0_0_20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8a42f45fe0_0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a4b8db86c_0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8a4b8db86c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8a4b8db86c_0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8a4b8db86c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8a1a86493a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8a1a86493a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a42f45fe0_0_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8a42f45fe0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a42f45fe0_0_9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8a42f45fe0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ad2ad9b56_0_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8ad2ad9b56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a42f45fe0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a42f45fe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a42f45fe0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a42f45fe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a42f45fe0_0_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a42f45fe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ad2ad9b56_0_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8ad2ad9b56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hyperlink" Target="https://github.com/dphi-official/ML_Models/blob/master/Feature_Selection/Feature_Selection_Techniques.ipynb" TargetMode="External"/><Relationship Id="rId4" Type="http://schemas.openxmlformats.org/officeDocument/2006/relationships/hyperlink" Target="https://github.com/dphi-official/ML_Models" TargetMode="External"/><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hyperlink" Target="https://towardsdatascience.com/boruta-explained-the-way-i-wish-someone-explained-it-to-me-4489d70e154a" TargetMode="External"/><Relationship Id="rId4" Type="http://schemas.openxmlformats.org/officeDocument/2006/relationships/hyperlink" Target="https://www.datacamp.com/community/tutorials/feature-selection-R-boruta" TargetMode="External"/><Relationship Id="rId5" Type="http://schemas.openxmlformats.org/officeDocument/2006/relationships/hyperlink" Target="https://www.analyticsvidhya.com/blog/2016/03/select-important-variables-boruta-packag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hyperlink" Target="https://docs.google.com/presentation/d/1WSic5OQxwPU3nXuAxeX7RJEyFEuFiH5bmJX8nsviv0Q/edit?usp=shar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Week#5_Day#5</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3" name="Google Shape;153;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4" name="Google Shape;154;p22"/>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How?</a:t>
            </a:r>
            <a:endParaRPr sz="4800">
              <a:solidFill>
                <a:srgbClr val="434343"/>
              </a:solidFill>
              <a:latin typeface="Economica"/>
              <a:ea typeface="Economica"/>
              <a:cs typeface="Economica"/>
              <a:sym typeface="Economica"/>
            </a:endParaRPr>
          </a:p>
        </p:txBody>
      </p:sp>
      <p:sp>
        <p:nvSpPr>
          <p:cNvPr id="155" name="Google Shape;155;p22"/>
          <p:cNvSpPr txBox="1"/>
          <p:nvPr/>
        </p:nvSpPr>
        <p:spPr>
          <a:xfrm>
            <a:off x="286300" y="1035475"/>
            <a:ext cx="8641200" cy="49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Open Sans"/>
                <a:ea typeface="Open Sans"/>
                <a:cs typeface="Open Sans"/>
                <a:sym typeface="Open Sans"/>
              </a:rPr>
              <a:t>Suppose we’re working on the Iris Classification. We’ll first create a baseline model using Logistic Regression. Now, we want to try out Feature Selection and try to improve our model’s performance. On plotting feature importance scores, we obtain the below graph:</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Feature Importance Scores tell us that Petal width and height are the the top 2 features. The rest have a much lower importance score.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We’ll select these 2 features.</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We’ll transform our existing dataset to contain only these 2 features.</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We’ll train our model on this transformed dataset.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Finally, we’ll compare the evaluation metrics of our initial Logistic Regression model with this new model.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grpSp>
        <p:nvGrpSpPr>
          <p:cNvPr id="156" name="Google Shape;156;p22"/>
          <p:cNvGrpSpPr/>
          <p:nvPr/>
        </p:nvGrpSpPr>
        <p:grpSpPr>
          <a:xfrm>
            <a:off x="0" y="5976100"/>
            <a:ext cx="9144000" cy="919800"/>
            <a:chOff x="0" y="5976100"/>
            <a:chExt cx="9144000" cy="919800"/>
          </a:xfrm>
        </p:grpSpPr>
        <p:sp>
          <p:nvSpPr>
            <p:cNvPr id="157" name="Google Shape;157;p2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22"/>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id="159" name="Google Shape;159;p22"/>
          <p:cNvPicPr preferRelativeResize="0"/>
          <p:nvPr/>
        </p:nvPicPr>
        <p:blipFill>
          <a:blip r:embed="rId4">
            <a:alphaModFix/>
          </a:blip>
          <a:stretch>
            <a:fillRect/>
          </a:stretch>
        </p:blipFill>
        <p:spPr>
          <a:xfrm>
            <a:off x="2309199" y="1871211"/>
            <a:ext cx="3921450" cy="2364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66" name="Google Shape;166;p23"/>
          <p:cNvGrpSpPr/>
          <p:nvPr/>
        </p:nvGrpSpPr>
        <p:grpSpPr>
          <a:xfrm>
            <a:off x="0" y="5976100"/>
            <a:ext cx="9144000" cy="919800"/>
            <a:chOff x="0" y="5976100"/>
            <a:chExt cx="9144000" cy="919800"/>
          </a:xfrm>
        </p:grpSpPr>
        <p:sp>
          <p:nvSpPr>
            <p:cNvPr id="167" name="Google Shape;167;p2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23"/>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69" name="Google Shape;169;p2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Setting up Experiments</a:t>
            </a:r>
            <a:endParaRPr sz="4800">
              <a:solidFill>
                <a:srgbClr val="434343"/>
              </a:solidFill>
              <a:latin typeface="Economica"/>
              <a:ea typeface="Economica"/>
              <a:cs typeface="Economica"/>
              <a:sym typeface="Economica"/>
            </a:endParaRPr>
          </a:p>
        </p:txBody>
      </p:sp>
      <p:pic>
        <p:nvPicPr>
          <p:cNvPr id="170" name="Google Shape;170;p23"/>
          <p:cNvPicPr preferRelativeResize="0"/>
          <p:nvPr/>
        </p:nvPicPr>
        <p:blipFill>
          <a:blip r:embed="rId4">
            <a:alphaModFix/>
          </a:blip>
          <a:stretch>
            <a:fillRect/>
          </a:stretch>
        </p:blipFill>
        <p:spPr>
          <a:xfrm>
            <a:off x="152400" y="1280000"/>
            <a:ext cx="8839203" cy="426175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6" name="Google Shape;176;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7" name="Google Shape;177;p2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Selection Techniques</a:t>
            </a:r>
            <a:endParaRPr sz="4800">
              <a:solidFill>
                <a:srgbClr val="434343"/>
              </a:solidFill>
              <a:latin typeface="Economica"/>
              <a:ea typeface="Economica"/>
              <a:cs typeface="Economica"/>
              <a:sym typeface="Economica"/>
            </a:endParaRPr>
          </a:p>
        </p:txBody>
      </p:sp>
      <p:sp>
        <p:nvSpPr>
          <p:cNvPr id="178" name="Google Shape;178;p24"/>
          <p:cNvSpPr txBox="1"/>
          <p:nvPr/>
        </p:nvSpPr>
        <p:spPr>
          <a:xfrm>
            <a:off x="672625" y="1178575"/>
            <a:ext cx="7578600" cy="55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Try and Google ‘Feature Selection Techniques’. You’ll find that each article will talk about a different set of techniques. The </a:t>
            </a:r>
            <a:r>
              <a:rPr b="1" lang="en" sz="2000">
                <a:latin typeface="Open Sans"/>
                <a:ea typeface="Open Sans"/>
                <a:cs typeface="Open Sans"/>
                <a:sym typeface="Open Sans"/>
              </a:rPr>
              <a:t>number of Feature Selection Techniques</a:t>
            </a:r>
            <a:r>
              <a:rPr lang="en" sz="2000">
                <a:latin typeface="Open Sans"/>
                <a:ea typeface="Open Sans"/>
                <a:cs typeface="Open Sans"/>
                <a:sym typeface="Open Sans"/>
              </a:rPr>
              <a:t> are so </a:t>
            </a:r>
            <a:r>
              <a:rPr b="1" lang="en" sz="2000">
                <a:latin typeface="Open Sans"/>
                <a:ea typeface="Open Sans"/>
                <a:cs typeface="Open Sans"/>
                <a:sym typeface="Open Sans"/>
              </a:rPr>
              <a:t>extensive </a:t>
            </a:r>
            <a:r>
              <a:rPr lang="en" sz="2000">
                <a:latin typeface="Open Sans"/>
                <a:ea typeface="Open Sans"/>
                <a:cs typeface="Open Sans"/>
                <a:sym typeface="Open Sans"/>
              </a:rPr>
              <a:t>that it is not possible to demonstrate all the techniques on one dataset.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It is also important to note that </a:t>
            </a:r>
            <a:r>
              <a:rPr b="1" lang="en" sz="2000">
                <a:latin typeface="Open Sans"/>
                <a:ea typeface="Open Sans"/>
                <a:cs typeface="Open Sans"/>
                <a:sym typeface="Open Sans"/>
              </a:rPr>
              <a:t>not all techniques will improve the performance of the model.</a:t>
            </a:r>
            <a:r>
              <a:rPr lang="en" sz="2000">
                <a:latin typeface="Open Sans"/>
                <a:ea typeface="Open Sans"/>
                <a:cs typeface="Open Sans"/>
                <a:sym typeface="Open Sans"/>
              </a:rPr>
              <a:t> Sometimes, the main focus is to reduce the dimension even at the cost of some reduction in performance.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Different techniques work well on different datasets. It is best to start with a simple technique, see if it improves accuracy and work your way up by trying our more techniques while comparing the improvement in accuracy.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4" name="Google Shape;184;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5" name="Google Shape;185;p25"/>
          <p:cNvSpPr txBox="1"/>
          <p:nvPr/>
        </p:nvSpPr>
        <p:spPr>
          <a:xfrm>
            <a:off x="595500" y="145925"/>
            <a:ext cx="795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Types of Feature Selection Algorithms</a:t>
            </a:r>
            <a:endParaRPr sz="4800">
              <a:solidFill>
                <a:srgbClr val="434343"/>
              </a:solidFill>
              <a:latin typeface="Economica"/>
              <a:ea typeface="Economica"/>
              <a:cs typeface="Economica"/>
              <a:sym typeface="Economica"/>
            </a:endParaRPr>
          </a:p>
        </p:txBody>
      </p:sp>
      <p:pic>
        <p:nvPicPr>
          <p:cNvPr id="186" name="Google Shape;186;p25"/>
          <p:cNvPicPr preferRelativeResize="0"/>
          <p:nvPr/>
        </p:nvPicPr>
        <p:blipFill rotWithShape="1">
          <a:blip r:embed="rId3">
            <a:alphaModFix/>
          </a:blip>
          <a:srcRect b="0" l="0" r="0" t="19717"/>
          <a:stretch/>
        </p:blipFill>
        <p:spPr>
          <a:xfrm>
            <a:off x="152400" y="1523237"/>
            <a:ext cx="8839201" cy="3811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2" name="Google Shape;192;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3" name="Google Shape;193;p26"/>
          <p:cNvSpPr txBox="1"/>
          <p:nvPr/>
        </p:nvSpPr>
        <p:spPr>
          <a:xfrm>
            <a:off x="595500" y="145925"/>
            <a:ext cx="795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Filter</a:t>
            </a:r>
            <a:endParaRPr sz="4800">
              <a:solidFill>
                <a:srgbClr val="434343"/>
              </a:solidFill>
              <a:latin typeface="Economica"/>
              <a:ea typeface="Economica"/>
              <a:cs typeface="Economica"/>
              <a:sym typeface="Economica"/>
            </a:endParaRPr>
          </a:p>
        </p:txBody>
      </p:sp>
      <p:pic>
        <p:nvPicPr>
          <p:cNvPr id="194" name="Google Shape;194;p26"/>
          <p:cNvPicPr preferRelativeResize="0"/>
          <p:nvPr/>
        </p:nvPicPr>
        <p:blipFill>
          <a:blip r:embed="rId3">
            <a:alphaModFix/>
          </a:blip>
          <a:stretch>
            <a:fillRect/>
          </a:stretch>
        </p:blipFill>
        <p:spPr>
          <a:xfrm>
            <a:off x="152400" y="2992725"/>
            <a:ext cx="8839200" cy="872539"/>
          </a:xfrm>
          <a:prstGeom prst="rect">
            <a:avLst/>
          </a:prstGeom>
          <a:noFill/>
          <a:ln>
            <a:noFill/>
          </a:ln>
        </p:spPr>
      </p:pic>
      <p:sp>
        <p:nvSpPr>
          <p:cNvPr id="195" name="Google Shape;195;p26"/>
          <p:cNvSpPr txBox="1"/>
          <p:nvPr/>
        </p:nvSpPr>
        <p:spPr>
          <a:xfrm>
            <a:off x="2586525" y="6059875"/>
            <a:ext cx="50991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source: Analytics Vidhya</a:t>
            </a:r>
            <a:endParaRPr/>
          </a:p>
        </p:txBody>
      </p:sp>
      <p:sp>
        <p:nvSpPr>
          <p:cNvPr id="196" name="Google Shape;196;p26"/>
          <p:cNvSpPr/>
          <p:nvPr/>
        </p:nvSpPr>
        <p:spPr>
          <a:xfrm>
            <a:off x="3162900" y="4005425"/>
            <a:ext cx="2257800" cy="1049400"/>
          </a:xfrm>
          <a:prstGeom prst="wedgeRoundRectCallout">
            <a:avLst>
              <a:gd fmla="val -46725" name="adj1"/>
              <a:gd fmla="val -6789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Based on statistical methods</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2" name="Google Shape;202;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3" name="Google Shape;203;p27"/>
          <p:cNvSpPr txBox="1"/>
          <p:nvPr/>
        </p:nvSpPr>
        <p:spPr>
          <a:xfrm>
            <a:off x="595500" y="145925"/>
            <a:ext cx="795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Wrapper</a:t>
            </a:r>
            <a:endParaRPr sz="4800">
              <a:solidFill>
                <a:srgbClr val="434343"/>
              </a:solidFill>
              <a:latin typeface="Economica"/>
              <a:ea typeface="Economica"/>
              <a:cs typeface="Economica"/>
              <a:sym typeface="Economica"/>
            </a:endParaRPr>
          </a:p>
        </p:txBody>
      </p:sp>
      <p:pic>
        <p:nvPicPr>
          <p:cNvPr id="204" name="Google Shape;204;p27"/>
          <p:cNvPicPr preferRelativeResize="0"/>
          <p:nvPr/>
        </p:nvPicPr>
        <p:blipFill>
          <a:blip r:embed="rId3">
            <a:alphaModFix/>
          </a:blip>
          <a:stretch>
            <a:fillRect/>
          </a:stretch>
        </p:blipFill>
        <p:spPr>
          <a:xfrm>
            <a:off x="152400" y="2190063"/>
            <a:ext cx="8839202" cy="2477875"/>
          </a:xfrm>
          <a:prstGeom prst="rect">
            <a:avLst/>
          </a:prstGeom>
          <a:noFill/>
          <a:ln>
            <a:noFill/>
          </a:ln>
        </p:spPr>
      </p:pic>
      <p:sp>
        <p:nvSpPr>
          <p:cNvPr id="205" name="Google Shape;205;p27"/>
          <p:cNvSpPr txBox="1"/>
          <p:nvPr/>
        </p:nvSpPr>
        <p:spPr>
          <a:xfrm>
            <a:off x="2586525" y="6059875"/>
            <a:ext cx="50991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source: Analytics Vidhya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1" name="Google Shape;211;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2" name="Google Shape;212;p28"/>
          <p:cNvSpPr txBox="1"/>
          <p:nvPr/>
        </p:nvSpPr>
        <p:spPr>
          <a:xfrm>
            <a:off x="595500" y="145925"/>
            <a:ext cx="795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Embedded</a:t>
            </a:r>
            <a:endParaRPr sz="4800">
              <a:solidFill>
                <a:srgbClr val="434343"/>
              </a:solidFill>
              <a:latin typeface="Economica"/>
              <a:ea typeface="Economica"/>
              <a:cs typeface="Economica"/>
              <a:sym typeface="Economica"/>
            </a:endParaRPr>
          </a:p>
        </p:txBody>
      </p:sp>
      <p:sp>
        <p:nvSpPr>
          <p:cNvPr id="213" name="Google Shape;213;p28"/>
          <p:cNvSpPr txBox="1"/>
          <p:nvPr/>
        </p:nvSpPr>
        <p:spPr>
          <a:xfrm>
            <a:off x="2586525" y="6059875"/>
            <a:ext cx="50991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source: Analytics Vidhya</a:t>
            </a:r>
            <a:endParaRPr/>
          </a:p>
        </p:txBody>
      </p:sp>
      <p:pic>
        <p:nvPicPr>
          <p:cNvPr id="214" name="Google Shape;214;p28"/>
          <p:cNvPicPr preferRelativeResize="0"/>
          <p:nvPr/>
        </p:nvPicPr>
        <p:blipFill>
          <a:blip r:embed="rId3">
            <a:alphaModFix/>
          </a:blip>
          <a:stretch>
            <a:fillRect/>
          </a:stretch>
        </p:blipFill>
        <p:spPr>
          <a:xfrm>
            <a:off x="84450" y="2046800"/>
            <a:ext cx="8839201" cy="276441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0" name="Google Shape;220;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1" name="Google Shape;221;p29"/>
          <p:cNvSpPr txBox="1"/>
          <p:nvPr/>
        </p:nvSpPr>
        <p:spPr>
          <a:xfrm>
            <a:off x="-67950" y="145925"/>
            <a:ext cx="93318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Summary </a:t>
            </a:r>
            <a:r>
              <a:rPr lang="en" sz="4400">
                <a:solidFill>
                  <a:srgbClr val="434343"/>
                </a:solidFill>
                <a:latin typeface="Economica"/>
                <a:ea typeface="Economica"/>
                <a:cs typeface="Economica"/>
                <a:sym typeface="Economica"/>
              </a:rPr>
              <a:t>Types of Feature Selection Algorithms</a:t>
            </a:r>
            <a:endParaRPr sz="4400">
              <a:solidFill>
                <a:srgbClr val="434343"/>
              </a:solidFill>
              <a:latin typeface="Economica"/>
              <a:ea typeface="Economica"/>
              <a:cs typeface="Economica"/>
              <a:sym typeface="Economica"/>
            </a:endParaRPr>
          </a:p>
        </p:txBody>
      </p:sp>
      <p:sp>
        <p:nvSpPr>
          <p:cNvPr id="222" name="Google Shape;222;p29"/>
          <p:cNvSpPr txBox="1"/>
          <p:nvPr/>
        </p:nvSpPr>
        <p:spPr>
          <a:xfrm>
            <a:off x="672625" y="1178575"/>
            <a:ext cx="7578600" cy="5520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Filter Methods</a:t>
            </a:r>
            <a:br>
              <a:rPr lang="en" sz="1800">
                <a:latin typeface="Open Sans"/>
                <a:ea typeface="Open Sans"/>
                <a:cs typeface="Open Sans"/>
                <a:sym typeface="Open Sans"/>
              </a:rPr>
            </a:b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 sz="1800">
                <a:latin typeface="Open Sans"/>
                <a:ea typeface="Open Sans"/>
                <a:cs typeface="Open Sans"/>
                <a:sym typeface="Open Sans"/>
              </a:rPr>
              <a:t>Filter feature selection methods apply a statistical measure to assign a scoring to each feature. Eg: ANOVA, Chi-Square</a:t>
            </a:r>
            <a:endParaRPr sz="1800">
              <a:latin typeface="Open Sans"/>
              <a:ea typeface="Open Sans"/>
              <a:cs typeface="Open Sans"/>
              <a:sym typeface="Open Sans"/>
            </a:endParaRPr>
          </a:p>
          <a:p>
            <a:pPr indent="0" lvl="0" marL="9144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Wrapper Methods</a:t>
            </a:r>
            <a:br>
              <a:rPr lang="en" sz="1800">
                <a:latin typeface="Open Sans"/>
                <a:ea typeface="Open Sans"/>
                <a:cs typeface="Open Sans"/>
                <a:sym typeface="Open Sans"/>
              </a:rPr>
            </a:b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 sz="1800">
                <a:latin typeface="Open Sans"/>
                <a:ea typeface="Open Sans"/>
                <a:cs typeface="Open Sans"/>
                <a:sym typeface="Open Sans"/>
              </a:rPr>
              <a:t>Wrapper methods consider the selection of a set of features as a search problem, where different combinations are prepared, evaluated and compared to other combinations. </a:t>
            </a:r>
            <a:br>
              <a:rPr lang="en" sz="1800">
                <a:latin typeface="Open Sans"/>
                <a:ea typeface="Open Sans"/>
                <a:cs typeface="Open Sans"/>
                <a:sym typeface="Open Sans"/>
              </a:rPr>
            </a:br>
            <a:r>
              <a:rPr lang="en" sz="1800">
                <a:latin typeface="Open Sans"/>
                <a:ea typeface="Open Sans"/>
                <a:cs typeface="Open Sans"/>
                <a:sym typeface="Open Sans"/>
              </a:rPr>
              <a:t>Eg: Recursive, Boruta</a:t>
            </a:r>
            <a:br>
              <a:rPr lang="en" sz="1800">
                <a:latin typeface="Open Sans"/>
                <a:ea typeface="Open Sans"/>
                <a:cs typeface="Open Sans"/>
                <a:sym typeface="Open Sans"/>
              </a:rPr>
            </a:b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Embedded/Intrinsic Methods</a:t>
            </a:r>
            <a:br>
              <a:rPr lang="en" sz="1800">
                <a:latin typeface="Open Sans"/>
                <a:ea typeface="Open Sans"/>
                <a:cs typeface="Open Sans"/>
                <a:sym typeface="Open Sans"/>
              </a:rPr>
            </a:b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 sz="1800">
                <a:latin typeface="Open Sans"/>
                <a:ea typeface="Open Sans"/>
                <a:cs typeface="Open Sans"/>
                <a:sym typeface="Open Sans"/>
              </a:rPr>
              <a:t>Embedded methods learn which features best contribute to the accuracy of the model while the model is being created. The most common type of embedded feature selection methods are regularization methods.</a:t>
            </a:r>
            <a:br>
              <a:rPr lang="en" sz="1800">
                <a:latin typeface="Open Sans"/>
                <a:ea typeface="Open Sans"/>
                <a:cs typeface="Open Sans"/>
                <a:sym typeface="Open Sans"/>
              </a:rPr>
            </a:br>
            <a:r>
              <a:rPr lang="en" sz="1800">
                <a:latin typeface="Open Sans"/>
                <a:ea typeface="Open Sans"/>
                <a:cs typeface="Open Sans"/>
                <a:sym typeface="Open Sans"/>
              </a:rPr>
              <a:t>Eg: Tree Based Models, Elastic Net Regression</a:t>
            </a:r>
            <a:endParaRPr sz="18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8" name="Google Shape;228;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9" name="Google Shape;229;p3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will be covered?</a:t>
            </a:r>
            <a:endParaRPr sz="4800">
              <a:solidFill>
                <a:srgbClr val="434343"/>
              </a:solidFill>
              <a:latin typeface="Economica"/>
              <a:ea typeface="Economica"/>
              <a:cs typeface="Economica"/>
              <a:sym typeface="Economica"/>
            </a:endParaRPr>
          </a:p>
        </p:txBody>
      </p:sp>
      <p:sp>
        <p:nvSpPr>
          <p:cNvPr id="230" name="Google Shape;230;p30"/>
          <p:cNvSpPr txBox="1"/>
          <p:nvPr/>
        </p:nvSpPr>
        <p:spPr>
          <a:xfrm>
            <a:off x="672625" y="1635775"/>
            <a:ext cx="7578600" cy="42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We’ll implement 4 techniques in the notebook and see how much improvement occurs by comparing each to a baseline model (basic model without any modifications).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b="1"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Recursive Feature Elimination (RFE)</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Feature Importance using Random Forest Classifier</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Boruta</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XGBoost (this is a slightly advanced technique)</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There are many more techniques but the above ones are popular and widely used in the industry.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Refer the below notebook in next slide to learn more about the techniques!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6" name="Google Shape;236;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7" name="Google Shape;237;p3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Selection Notebook</a:t>
            </a:r>
            <a:endParaRPr sz="4800">
              <a:solidFill>
                <a:srgbClr val="434343"/>
              </a:solidFill>
              <a:latin typeface="Economica"/>
              <a:ea typeface="Economica"/>
              <a:cs typeface="Economica"/>
              <a:sym typeface="Economica"/>
            </a:endParaRPr>
          </a:p>
        </p:txBody>
      </p:sp>
      <p:sp>
        <p:nvSpPr>
          <p:cNvPr id="238" name="Google Shape;238;p31"/>
          <p:cNvSpPr txBox="1"/>
          <p:nvPr/>
        </p:nvSpPr>
        <p:spPr>
          <a:xfrm>
            <a:off x="628275" y="1851300"/>
            <a:ext cx="7578600" cy="31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Notebook link:</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u="sng">
                <a:solidFill>
                  <a:schemeClr val="hlink"/>
                </a:solidFill>
                <a:latin typeface="Open Sans"/>
                <a:ea typeface="Open Sans"/>
                <a:cs typeface="Open Sans"/>
                <a:sym typeface="Open Sans"/>
                <a:hlinkClick r:id="rId3"/>
              </a:rPr>
              <a:t>https://github.com/dphi-official/ML_Models/blob/master/Feature_Selection/Feature_Selection_Techniques.ipynb</a:t>
            </a:r>
            <a:r>
              <a:rPr lang="en"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How to download?</a:t>
            </a:r>
            <a:br>
              <a:rPr lang="en" sz="2000">
                <a:latin typeface="Open Sans"/>
                <a:ea typeface="Open Sans"/>
                <a:cs typeface="Open Sans"/>
                <a:sym typeface="Open Sans"/>
              </a:rPr>
            </a:br>
            <a:br>
              <a:rPr lang="en" sz="2000">
                <a:latin typeface="Open Sans"/>
                <a:ea typeface="Open Sans"/>
                <a:cs typeface="Open Sans"/>
                <a:sym typeface="Open Sans"/>
              </a:rPr>
            </a:br>
            <a:r>
              <a:rPr lang="en" sz="2000">
                <a:latin typeface="Open Sans"/>
                <a:ea typeface="Open Sans"/>
                <a:cs typeface="Open Sans"/>
                <a:sym typeface="Open Sans"/>
              </a:rPr>
              <a:t>Go here: </a:t>
            </a:r>
            <a:r>
              <a:rPr lang="en" sz="2000" u="sng">
                <a:solidFill>
                  <a:schemeClr val="hlink"/>
                </a:solidFill>
                <a:latin typeface="Open Sans"/>
                <a:ea typeface="Open Sans"/>
                <a:cs typeface="Open Sans"/>
                <a:sym typeface="Open Sans"/>
                <a:hlinkClick r:id="rId4"/>
              </a:rPr>
              <a:t>https://github.com/dphi-official/ML_Models</a:t>
            </a:r>
            <a:r>
              <a:rPr lang="en" sz="2000">
                <a:latin typeface="Open Sans"/>
                <a:ea typeface="Open Sans"/>
                <a:cs typeface="Open Sans"/>
                <a:sym typeface="Open Sans"/>
              </a:rPr>
              <a:t> and click clone and “Download Zip” file. Extract the zip file and access notebook inside “Feature_Section” folder.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239" name="Google Shape;239;p31"/>
          <p:cNvGrpSpPr/>
          <p:nvPr/>
        </p:nvGrpSpPr>
        <p:grpSpPr>
          <a:xfrm>
            <a:off x="0" y="5976100"/>
            <a:ext cx="9144000" cy="919800"/>
            <a:chOff x="0" y="5976100"/>
            <a:chExt cx="9144000" cy="919800"/>
          </a:xfrm>
        </p:grpSpPr>
        <p:sp>
          <p:nvSpPr>
            <p:cNvPr id="240" name="Google Shape;240;p3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31"/>
            <p:cNvPicPr preferRelativeResize="0"/>
            <p:nvPr/>
          </p:nvPicPr>
          <p:blipFill>
            <a:blip r:embed="rId5">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2916988" y="1816038"/>
            <a:ext cx="37341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Feature Importance &amp; </a:t>
            </a:r>
            <a:r>
              <a:rPr b="1" lang="en" sz="2000">
                <a:solidFill>
                  <a:schemeClr val="dk1"/>
                </a:solidFill>
                <a:latin typeface="Roboto"/>
                <a:ea typeface="Roboto"/>
                <a:cs typeface="Roboto"/>
                <a:sym typeface="Roboto"/>
              </a:rPr>
              <a:t>Sele</a:t>
            </a:r>
            <a:r>
              <a:rPr b="1" lang="en" sz="2000">
                <a:solidFill>
                  <a:schemeClr val="dk1"/>
                </a:solidFill>
                <a:latin typeface="Roboto"/>
                <a:ea typeface="Roboto"/>
                <a:cs typeface="Roboto"/>
                <a:sym typeface="Roboto"/>
              </a:rPr>
              <a:t>ction</a:t>
            </a:r>
            <a:endParaRPr b="1" sz="2000">
              <a:latin typeface="Roboto"/>
              <a:ea typeface="Roboto"/>
              <a:cs typeface="Roboto"/>
              <a:sym typeface="Roboto"/>
            </a:endParaRPr>
          </a:p>
        </p:txBody>
      </p:sp>
      <p:sp>
        <p:nvSpPr>
          <p:cNvPr id="71" name="Google Shape;71;p14"/>
          <p:cNvSpPr/>
          <p:nvPr/>
        </p:nvSpPr>
        <p:spPr>
          <a:xfrm>
            <a:off x="517325" y="3781075"/>
            <a:ext cx="37341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Benefits of Feature Selection</a:t>
            </a:r>
            <a:endParaRPr b="1" sz="2000">
              <a:latin typeface="Roboto"/>
              <a:ea typeface="Roboto"/>
              <a:cs typeface="Roboto"/>
              <a:sym typeface="Roboto"/>
            </a:endParaRPr>
          </a:p>
        </p:txBody>
      </p:sp>
      <p:sp>
        <p:nvSpPr>
          <p:cNvPr id="72" name="Google Shape;72;p14"/>
          <p:cNvSpPr/>
          <p:nvPr/>
        </p:nvSpPr>
        <p:spPr>
          <a:xfrm>
            <a:off x="4742700" y="3781075"/>
            <a:ext cx="37341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Feature Selection Techniques</a:t>
            </a:r>
            <a:endParaRPr b="1" sz="20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7" name="Google Shape;247;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8" name="Google Shape;248;p3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Boruta</a:t>
            </a:r>
            <a:endParaRPr sz="4800">
              <a:solidFill>
                <a:srgbClr val="434343"/>
              </a:solidFill>
              <a:latin typeface="Economica"/>
              <a:ea typeface="Economica"/>
              <a:cs typeface="Economica"/>
              <a:sym typeface="Economica"/>
            </a:endParaRPr>
          </a:p>
        </p:txBody>
      </p:sp>
      <p:sp>
        <p:nvSpPr>
          <p:cNvPr id="249" name="Google Shape;249;p32"/>
          <p:cNvSpPr txBox="1"/>
          <p:nvPr/>
        </p:nvSpPr>
        <p:spPr>
          <a:xfrm>
            <a:off x="782700" y="1754000"/>
            <a:ext cx="7578600" cy="42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Boruta follows an all-relevant feature selection method</a:t>
            </a:r>
            <a:r>
              <a:rPr lang="en" sz="2000">
                <a:latin typeface="Open Sans"/>
                <a:ea typeface="Open Sans"/>
                <a:cs typeface="Open Sans"/>
                <a:sym typeface="Open Sans"/>
              </a:rPr>
              <a:t> where it captures all features which are in some way or other relevant to the target variable.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In contrast, most of the traditional feature selection algorithms follow a minimal optimal method where they rely on a small subset of features which yields a minimal error on a chosen classifier.</a:t>
            </a:r>
            <a:endParaRPr sz="200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5" name="Google Shape;255;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6" name="Google Shape;256;p3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Dataset</a:t>
            </a:r>
            <a:endParaRPr sz="4800">
              <a:solidFill>
                <a:srgbClr val="434343"/>
              </a:solidFill>
              <a:latin typeface="Economica"/>
              <a:ea typeface="Economica"/>
              <a:cs typeface="Economica"/>
              <a:sym typeface="Economica"/>
            </a:endParaRPr>
          </a:p>
        </p:txBody>
      </p:sp>
      <p:pic>
        <p:nvPicPr>
          <p:cNvPr id="257" name="Google Shape;257;p33"/>
          <p:cNvPicPr preferRelativeResize="0"/>
          <p:nvPr/>
        </p:nvPicPr>
        <p:blipFill>
          <a:blip r:embed="rId3">
            <a:alphaModFix/>
          </a:blip>
          <a:stretch>
            <a:fillRect/>
          </a:stretch>
        </p:blipFill>
        <p:spPr>
          <a:xfrm>
            <a:off x="1471163" y="1532150"/>
            <a:ext cx="6276975" cy="415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3" name="Google Shape;263;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64" name="Google Shape;264;p3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How does Boruta work?</a:t>
            </a:r>
            <a:endParaRPr sz="4800">
              <a:solidFill>
                <a:srgbClr val="434343"/>
              </a:solidFill>
              <a:latin typeface="Economica"/>
              <a:ea typeface="Economica"/>
              <a:cs typeface="Economica"/>
              <a:sym typeface="Economica"/>
            </a:endParaRPr>
          </a:p>
        </p:txBody>
      </p:sp>
      <p:sp>
        <p:nvSpPr>
          <p:cNvPr id="265" name="Google Shape;265;p34"/>
          <p:cNvSpPr txBox="1"/>
          <p:nvPr/>
        </p:nvSpPr>
        <p:spPr>
          <a:xfrm>
            <a:off x="782700" y="1220600"/>
            <a:ext cx="7578600" cy="5157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Open Sans"/>
              <a:buAutoNum type="arabicPeriod"/>
            </a:pPr>
            <a:r>
              <a:rPr b="1" lang="en" sz="1700">
                <a:latin typeface="Open Sans"/>
                <a:ea typeface="Open Sans"/>
                <a:cs typeface="Open Sans"/>
                <a:sym typeface="Open Sans"/>
              </a:rPr>
              <a:t>Shadow features: </a:t>
            </a:r>
            <a:r>
              <a:rPr lang="en" sz="1700">
                <a:latin typeface="Open Sans"/>
                <a:ea typeface="Open Sans"/>
                <a:cs typeface="Open Sans"/>
                <a:sym typeface="Open Sans"/>
              </a:rPr>
              <a:t>Firstly, it adds randomness to the given data set by creating shuffled copies of all features (which are called shadow features). In other words, Boruta duplicates the dataset, and shuffle the values in each column. These values are called </a:t>
            </a:r>
            <a:r>
              <a:rPr b="1" lang="en" sz="1700">
                <a:latin typeface="Open Sans"/>
                <a:ea typeface="Open Sans"/>
                <a:cs typeface="Open Sans"/>
                <a:sym typeface="Open Sans"/>
              </a:rPr>
              <a:t>shadow features. Look at the examples in next slide</a:t>
            </a:r>
            <a:br>
              <a:rPr lang="en" sz="1700">
                <a:latin typeface="Open Sans"/>
                <a:ea typeface="Open Sans"/>
                <a:cs typeface="Open Sans"/>
                <a:sym typeface="Open Sans"/>
              </a:rPr>
            </a:b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AutoNum type="arabicPeriod"/>
            </a:pPr>
            <a:r>
              <a:rPr lang="en" sz="1700">
                <a:latin typeface="Open Sans"/>
                <a:ea typeface="Open Sans"/>
                <a:cs typeface="Open Sans"/>
                <a:sym typeface="Open Sans"/>
              </a:rPr>
              <a:t>Then, it trains a random forest classifier on the new data set and applies a feature importance measure to evaluate the importance of each feature where higher means more important.</a:t>
            </a:r>
            <a:br>
              <a:rPr lang="en" sz="1700">
                <a:latin typeface="Open Sans"/>
                <a:ea typeface="Open Sans"/>
                <a:cs typeface="Open Sans"/>
                <a:sym typeface="Open Sans"/>
              </a:rPr>
            </a:b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AutoNum type="arabicPeriod"/>
            </a:pPr>
            <a:r>
              <a:rPr lang="en" sz="1700">
                <a:latin typeface="Open Sans"/>
                <a:ea typeface="Open Sans"/>
                <a:cs typeface="Open Sans"/>
                <a:sym typeface="Open Sans"/>
              </a:rPr>
              <a:t>There is some magical statistical score called z-score (gives you an idea of how far from the mean a data point is). At every iteration, the algorithm (Boruta) compares the Z-scores of shadow features and the original features to see if original features are performing better than shadow features or not. If it does, the algorithm will mark the feature as important.</a:t>
            </a:r>
            <a:br>
              <a:rPr lang="en" sz="1700">
                <a:latin typeface="Open Sans"/>
                <a:ea typeface="Open Sans"/>
                <a:cs typeface="Open Sans"/>
                <a:sym typeface="Open Sans"/>
              </a:rPr>
            </a:b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AutoNum type="arabicPeriod"/>
            </a:pPr>
            <a:r>
              <a:rPr lang="en" sz="1700">
                <a:latin typeface="Open Sans"/>
                <a:ea typeface="Open Sans"/>
                <a:cs typeface="Open Sans"/>
                <a:sym typeface="Open Sans"/>
              </a:rPr>
              <a:t>Finally, the algorithm stops either when all features get confirmed or rejected or it reaches a specified limit of random forest runs.</a:t>
            </a:r>
            <a:endParaRPr sz="17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1" name="Google Shape;271;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72" name="Google Shape;272;p3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Boruta Intuition</a:t>
            </a:r>
            <a:endParaRPr sz="4800">
              <a:solidFill>
                <a:srgbClr val="434343"/>
              </a:solidFill>
              <a:latin typeface="Economica"/>
              <a:ea typeface="Economica"/>
              <a:cs typeface="Economica"/>
              <a:sym typeface="Economica"/>
            </a:endParaRPr>
          </a:p>
        </p:txBody>
      </p:sp>
      <p:sp>
        <p:nvSpPr>
          <p:cNvPr id="273" name="Google Shape;273;p35"/>
          <p:cNvSpPr txBox="1"/>
          <p:nvPr/>
        </p:nvSpPr>
        <p:spPr>
          <a:xfrm>
            <a:off x="672625" y="1635775"/>
            <a:ext cx="7578600" cy="42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274" name="Google Shape;274;p35"/>
          <p:cNvPicPr preferRelativeResize="0"/>
          <p:nvPr/>
        </p:nvPicPr>
        <p:blipFill>
          <a:blip r:embed="rId3">
            <a:alphaModFix/>
          </a:blip>
          <a:stretch>
            <a:fillRect/>
          </a:stretch>
        </p:blipFill>
        <p:spPr>
          <a:xfrm>
            <a:off x="0" y="1784684"/>
            <a:ext cx="9143999" cy="328863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0" name="Google Shape;280;p3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81" name="Google Shape;281;p3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Boruta Intuition</a:t>
            </a:r>
            <a:endParaRPr sz="4800">
              <a:solidFill>
                <a:srgbClr val="434343"/>
              </a:solidFill>
              <a:latin typeface="Economica"/>
              <a:ea typeface="Economica"/>
              <a:cs typeface="Economica"/>
              <a:sym typeface="Economica"/>
            </a:endParaRPr>
          </a:p>
        </p:txBody>
      </p:sp>
      <p:sp>
        <p:nvSpPr>
          <p:cNvPr id="282" name="Google Shape;282;p36"/>
          <p:cNvSpPr txBox="1"/>
          <p:nvPr/>
        </p:nvSpPr>
        <p:spPr>
          <a:xfrm>
            <a:off x="672625" y="1635775"/>
            <a:ext cx="7578600" cy="42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283" name="Google Shape;283;p36"/>
          <p:cNvPicPr preferRelativeResize="0"/>
          <p:nvPr/>
        </p:nvPicPr>
        <p:blipFill>
          <a:blip r:embed="rId3">
            <a:alphaModFix/>
          </a:blip>
          <a:stretch>
            <a:fillRect/>
          </a:stretch>
        </p:blipFill>
        <p:spPr>
          <a:xfrm>
            <a:off x="152400" y="1902986"/>
            <a:ext cx="9144002" cy="3356829"/>
          </a:xfrm>
          <a:prstGeom prst="rect">
            <a:avLst/>
          </a:prstGeom>
          <a:noFill/>
          <a:ln>
            <a:noFill/>
          </a:ln>
        </p:spPr>
      </p:pic>
      <p:sp>
        <p:nvSpPr>
          <p:cNvPr id="284" name="Google Shape;284;p36"/>
          <p:cNvSpPr/>
          <p:nvPr/>
        </p:nvSpPr>
        <p:spPr>
          <a:xfrm>
            <a:off x="4755050" y="4902400"/>
            <a:ext cx="1861800" cy="1125000"/>
          </a:xfrm>
          <a:prstGeom prst="wedgeRoundRectCallout">
            <a:avLst>
              <a:gd fmla="val -51438" name="adj1"/>
              <a:gd fmla="val -115484"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Boruta + Random forest classifier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0" name="Google Shape;290;p3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91" name="Google Shape;291;p3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makes it different?</a:t>
            </a:r>
            <a:endParaRPr sz="4800">
              <a:solidFill>
                <a:srgbClr val="434343"/>
              </a:solidFill>
              <a:latin typeface="Economica"/>
              <a:ea typeface="Economica"/>
              <a:cs typeface="Economica"/>
              <a:sym typeface="Economica"/>
            </a:endParaRPr>
          </a:p>
        </p:txBody>
      </p:sp>
      <p:sp>
        <p:nvSpPr>
          <p:cNvPr id="292" name="Google Shape;292;p37"/>
          <p:cNvSpPr txBox="1"/>
          <p:nvPr/>
        </p:nvSpPr>
        <p:spPr>
          <a:xfrm>
            <a:off x="782700" y="1220600"/>
            <a:ext cx="7578600" cy="5157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In essence, Boruta is trying to validate the importance of the feature by comparing with random shuffled copies (shadow features), which increases the robustness. This is done by simply comparing the number of times a feature did better with the shadow features using a z-score.</a:t>
            </a:r>
            <a:br>
              <a:rPr lang="en" sz="1700">
                <a:latin typeface="Open Sans"/>
                <a:ea typeface="Open Sans"/>
                <a:cs typeface="Open Sans"/>
                <a:sym typeface="Open Sans"/>
              </a:rPr>
            </a:b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 sz="1700">
                <a:latin typeface="Open Sans"/>
                <a:ea typeface="Open Sans"/>
                <a:cs typeface="Open Sans"/>
                <a:sym typeface="Open Sans"/>
              </a:rPr>
              <a:t>Comparison with standard random forest algorithm:</a:t>
            </a:r>
            <a:r>
              <a:rPr lang="en" sz="1700">
                <a:latin typeface="Open Sans"/>
                <a:ea typeface="Open Sans"/>
                <a:cs typeface="Open Sans"/>
                <a:sym typeface="Open Sans"/>
              </a:rPr>
              <a:t> While fitting a random forest model on a data set, you can recursively get rid of features in each iteration which didn’t perform well in the process. This will eventually lead to a minimal optimal subset of features as the method minimizes the error of random forest model. This happens by selecting an over-pruned version of the input data set, which in turn, throws away some relevant features. On the other hand, boruta find all features which are either strongly or weakly relevant to the decision variable. So this makes it very unique</a:t>
            </a:r>
            <a:endParaRPr sz="17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8" name="Google Shape;298;p3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99" name="Google Shape;299;p3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Boruta References</a:t>
            </a:r>
            <a:endParaRPr sz="4800">
              <a:solidFill>
                <a:srgbClr val="434343"/>
              </a:solidFill>
              <a:latin typeface="Economica"/>
              <a:ea typeface="Economica"/>
              <a:cs typeface="Economica"/>
              <a:sym typeface="Economica"/>
            </a:endParaRPr>
          </a:p>
        </p:txBody>
      </p:sp>
      <p:sp>
        <p:nvSpPr>
          <p:cNvPr id="300" name="Google Shape;300;p38"/>
          <p:cNvSpPr txBox="1"/>
          <p:nvPr/>
        </p:nvSpPr>
        <p:spPr>
          <a:xfrm>
            <a:off x="782700" y="1220600"/>
            <a:ext cx="7578600" cy="5157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following article explains it intuitively and it was implemented from scratch: </a:t>
            </a:r>
            <a:r>
              <a:rPr lang="en" sz="2000" u="sng">
                <a:solidFill>
                  <a:schemeClr val="hlink"/>
                </a:solidFill>
                <a:latin typeface="Open Sans"/>
                <a:ea typeface="Open Sans"/>
                <a:cs typeface="Open Sans"/>
                <a:sym typeface="Open Sans"/>
                <a:hlinkClick r:id="rId3"/>
              </a:rPr>
              <a:t>https://towardsdatascience.com/boruta-explained-the-way-i-wish-someone-explained-it-to-me-4489d70e154a</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below article is in R programming - but still it gives a nice </a:t>
            </a:r>
            <a:r>
              <a:rPr lang="en" sz="2000">
                <a:latin typeface="Open Sans"/>
                <a:ea typeface="Open Sans"/>
                <a:cs typeface="Open Sans"/>
                <a:sym typeface="Open Sans"/>
              </a:rPr>
              <a:t>comprehensive</a:t>
            </a:r>
            <a:r>
              <a:rPr lang="en" sz="2000">
                <a:latin typeface="Open Sans"/>
                <a:ea typeface="Open Sans"/>
                <a:cs typeface="Open Sans"/>
                <a:sym typeface="Open Sans"/>
              </a:rPr>
              <a:t> view about Boruta with a dataset: </a:t>
            </a:r>
            <a:r>
              <a:rPr lang="en" sz="2000" u="sng">
                <a:solidFill>
                  <a:schemeClr val="hlink"/>
                </a:solidFill>
                <a:latin typeface="Open Sans"/>
                <a:ea typeface="Open Sans"/>
                <a:cs typeface="Open Sans"/>
                <a:sym typeface="Open Sans"/>
                <a:hlinkClick r:id="rId4"/>
              </a:rPr>
              <a:t>https://www.datacamp.com/community/tutorials/feature-selection-R-boruta</a:t>
            </a:r>
            <a:br>
              <a:rPr lang="en" sz="2000">
                <a:latin typeface="Open Sans"/>
                <a:ea typeface="Open Sans"/>
                <a:cs typeface="Open Sans"/>
                <a:sym typeface="Open Sans"/>
              </a:rPr>
            </a:br>
            <a:r>
              <a:rPr lang="en" sz="2000">
                <a:latin typeface="Open Sans"/>
                <a:ea typeface="Open Sans"/>
                <a:cs typeface="Open Sans"/>
                <a:sym typeface="Open Sans"/>
              </a:rPr>
              <a:t>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u="sng">
                <a:solidFill>
                  <a:schemeClr val="hlink"/>
                </a:solidFill>
                <a:latin typeface="Open Sans"/>
                <a:ea typeface="Open Sans"/>
                <a:cs typeface="Open Sans"/>
                <a:sym typeface="Open Sans"/>
                <a:hlinkClick r:id="rId5"/>
              </a:rPr>
              <a:t>https://www.analyticsvidhya.com/blog/2016/03/select-important-variables-boruta-package/</a:t>
            </a:r>
            <a:r>
              <a:rPr lang="en" sz="2000">
                <a:latin typeface="Open Sans"/>
                <a:ea typeface="Open Sans"/>
                <a:cs typeface="Open Sans"/>
                <a:sym typeface="Open Sans"/>
              </a:rPr>
              <a:t> </a:t>
            </a:r>
            <a:endParaRPr sz="200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6" name="Google Shape;306;p3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07" name="Google Shape;307;p3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308" name="Google Shape;308;p39"/>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https://docs.google.com/presentation/d/1WSic5OQxwPU3nXuAxeX7RJEyFEuFiH5bmJX8nsviv0Q/edit?usp=sharing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4" name="Google Shape;314;p4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315" name="Google Shape;315;p40"/>
          <p:cNvGrpSpPr/>
          <p:nvPr/>
        </p:nvGrpSpPr>
        <p:grpSpPr>
          <a:xfrm>
            <a:off x="0" y="5976100"/>
            <a:ext cx="9144000" cy="919800"/>
            <a:chOff x="0" y="5976100"/>
            <a:chExt cx="9144000" cy="919800"/>
          </a:xfrm>
        </p:grpSpPr>
        <p:sp>
          <p:nvSpPr>
            <p:cNvPr id="316" name="Google Shape;316;p4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7" name="Google Shape;317;p4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18" name="Google Shape;318;p40"/>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319" name="Google Shape;319;p40"/>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a:t>
            </a:r>
            <a:endParaRPr sz="7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 name="Google Shape;78;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9" name="Google Shape;79;p15"/>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Problem &amp; Solution</a:t>
            </a:r>
            <a:endParaRPr sz="4800">
              <a:solidFill>
                <a:srgbClr val="434343"/>
              </a:solidFill>
              <a:latin typeface="Economica"/>
              <a:ea typeface="Economica"/>
              <a:cs typeface="Economica"/>
              <a:sym typeface="Economica"/>
            </a:endParaRPr>
          </a:p>
        </p:txBody>
      </p:sp>
      <p:sp>
        <p:nvSpPr>
          <p:cNvPr id="80" name="Google Shape;80;p15"/>
          <p:cNvSpPr txBox="1"/>
          <p:nvPr/>
        </p:nvSpPr>
        <p:spPr>
          <a:xfrm>
            <a:off x="289050" y="1449300"/>
            <a:ext cx="8641200" cy="32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Open Sans"/>
                <a:ea typeface="Open Sans"/>
                <a:cs typeface="Open Sans"/>
                <a:sym typeface="Open Sans"/>
              </a:rPr>
              <a:t>Problem: </a:t>
            </a:r>
            <a:br>
              <a:rPr b="1" lang="en" sz="2200">
                <a:latin typeface="Open Sans"/>
                <a:ea typeface="Open Sans"/>
                <a:cs typeface="Open Sans"/>
                <a:sym typeface="Open Sans"/>
              </a:rPr>
            </a:br>
            <a:br>
              <a:rPr b="1" lang="en" sz="2200">
                <a:latin typeface="Open Sans"/>
                <a:ea typeface="Open Sans"/>
                <a:cs typeface="Open Sans"/>
                <a:sym typeface="Open Sans"/>
              </a:rPr>
            </a:br>
            <a:r>
              <a:rPr lang="en" sz="2200">
                <a:latin typeface="Open Sans"/>
                <a:ea typeface="Open Sans"/>
                <a:cs typeface="Open Sans"/>
                <a:sym typeface="Open Sans"/>
              </a:rPr>
              <a:t>Gone are the days when you had 5 variables to fit your linear regression: Modern datasets contain more variables/features to choose from. A dataset with 50 or more features -&gt; more than 1 million observations.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b="1" lang="en" sz="2200">
                <a:latin typeface="Open Sans"/>
                <a:ea typeface="Open Sans"/>
                <a:cs typeface="Open Sans"/>
                <a:sym typeface="Open Sans"/>
              </a:rPr>
              <a:t>Solution: </a:t>
            </a:r>
            <a:r>
              <a:rPr lang="en" sz="2200">
                <a:latin typeface="Open Sans"/>
                <a:ea typeface="Open Sans"/>
                <a:cs typeface="Open Sans"/>
                <a:sym typeface="Open Sans"/>
              </a:rPr>
              <a:t>Feature Importance and Selection</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We will come to why/benefits very soon!</a:t>
            </a:r>
            <a:endParaRPr sz="2200">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ctr">
              <a:spcBef>
                <a:spcPts val="0"/>
              </a:spcBef>
              <a:spcAft>
                <a:spcPts val="0"/>
              </a:spcAft>
              <a:buNone/>
            </a:pPr>
            <a:r>
              <a:t/>
            </a:r>
            <a:endParaRPr b="1" sz="2200">
              <a:latin typeface="Open Sans"/>
              <a:ea typeface="Open Sans"/>
              <a:cs typeface="Open Sans"/>
              <a:sym typeface="Open Sans"/>
            </a:endParaRPr>
          </a:p>
        </p:txBody>
      </p:sp>
      <p:grpSp>
        <p:nvGrpSpPr>
          <p:cNvPr id="81" name="Google Shape;81;p15"/>
          <p:cNvGrpSpPr/>
          <p:nvPr/>
        </p:nvGrpSpPr>
        <p:grpSpPr>
          <a:xfrm>
            <a:off x="0" y="5976100"/>
            <a:ext cx="9144000" cy="919800"/>
            <a:chOff x="0" y="5976100"/>
            <a:chExt cx="9144000" cy="919800"/>
          </a:xfrm>
        </p:grpSpPr>
        <p:sp>
          <p:nvSpPr>
            <p:cNvPr id="82" name="Google Shape;82;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5"/>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9" name="Google Shape;89;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0" name="Google Shape;90;p16"/>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Importance and Feature Selection </a:t>
            </a:r>
            <a:endParaRPr sz="4800">
              <a:solidFill>
                <a:srgbClr val="434343"/>
              </a:solidFill>
              <a:latin typeface="Economica"/>
              <a:ea typeface="Economica"/>
              <a:cs typeface="Economica"/>
              <a:sym typeface="Economica"/>
            </a:endParaRPr>
          </a:p>
        </p:txBody>
      </p:sp>
      <p:sp>
        <p:nvSpPr>
          <p:cNvPr id="91" name="Google Shape;91;p16"/>
          <p:cNvSpPr txBox="1"/>
          <p:nvPr/>
        </p:nvSpPr>
        <p:spPr>
          <a:xfrm>
            <a:off x="289050" y="2572600"/>
            <a:ext cx="8641200" cy="6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pen Sans"/>
                <a:ea typeface="Open Sans"/>
                <a:cs typeface="Open Sans"/>
                <a:sym typeface="Open Sans"/>
              </a:rPr>
              <a:t>What, why and how?</a:t>
            </a:r>
            <a:endParaRPr sz="2200">
              <a:latin typeface="Open Sans"/>
              <a:ea typeface="Open Sans"/>
              <a:cs typeface="Open Sans"/>
              <a:sym typeface="Open Sans"/>
            </a:endParaRPr>
          </a:p>
        </p:txBody>
      </p:sp>
      <p:grpSp>
        <p:nvGrpSpPr>
          <p:cNvPr id="92" name="Google Shape;92;p16"/>
          <p:cNvGrpSpPr/>
          <p:nvPr/>
        </p:nvGrpSpPr>
        <p:grpSpPr>
          <a:xfrm>
            <a:off x="0" y="5976100"/>
            <a:ext cx="9144000" cy="919800"/>
            <a:chOff x="0" y="5976100"/>
            <a:chExt cx="9144000" cy="919800"/>
          </a:xfrm>
        </p:grpSpPr>
        <p:sp>
          <p:nvSpPr>
            <p:cNvPr id="93" name="Google Shape;93;p1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 name="Google Shape;94;p16"/>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1" name="Google Shape;101;p17"/>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Importance and Feature Selection </a:t>
            </a:r>
            <a:endParaRPr sz="4800">
              <a:solidFill>
                <a:srgbClr val="434343"/>
              </a:solidFill>
              <a:latin typeface="Economica"/>
              <a:ea typeface="Economica"/>
              <a:cs typeface="Economica"/>
              <a:sym typeface="Economica"/>
            </a:endParaRPr>
          </a:p>
        </p:txBody>
      </p:sp>
      <p:sp>
        <p:nvSpPr>
          <p:cNvPr id="102" name="Google Shape;102;p17"/>
          <p:cNvSpPr txBox="1"/>
          <p:nvPr/>
        </p:nvSpPr>
        <p:spPr>
          <a:xfrm>
            <a:off x="286300" y="1035475"/>
            <a:ext cx="8641200" cy="45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200">
              <a:latin typeface="Open Sans"/>
              <a:ea typeface="Open Sans"/>
              <a:cs typeface="Open Sans"/>
              <a:sym typeface="Open Sans"/>
            </a:endParaRPr>
          </a:p>
          <a:p>
            <a:pPr indent="0" lvl="0" marL="0" rtl="0" algn="l">
              <a:spcBef>
                <a:spcPts val="0"/>
              </a:spcBef>
              <a:spcAft>
                <a:spcPts val="0"/>
              </a:spcAft>
              <a:buNone/>
            </a:pPr>
            <a:r>
              <a:rPr b="1" lang="en" sz="2200">
                <a:latin typeface="Open Sans"/>
                <a:ea typeface="Open Sans"/>
                <a:cs typeface="Open Sans"/>
                <a:sym typeface="Open Sans"/>
              </a:rPr>
              <a:t>Feature Importance</a:t>
            </a:r>
            <a:r>
              <a:rPr lang="en" sz="2200">
                <a:latin typeface="Open Sans"/>
                <a:ea typeface="Open Sans"/>
                <a:cs typeface="Open Sans"/>
                <a:sym typeface="Open Sans"/>
              </a:rPr>
              <a:t> refers to techniques that assign a score to input features based on how useful they are at predicting a target variable.</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b="1" lang="en" sz="2200">
                <a:latin typeface="Open Sans"/>
                <a:ea typeface="Open Sans"/>
                <a:cs typeface="Open Sans"/>
                <a:sym typeface="Open Sans"/>
              </a:rPr>
              <a:t>Feature Selection</a:t>
            </a:r>
            <a:r>
              <a:rPr lang="en" sz="2200">
                <a:latin typeface="Open Sans"/>
                <a:ea typeface="Open Sans"/>
                <a:cs typeface="Open Sans"/>
                <a:sym typeface="Open Sans"/>
              </a:rPr>
              <a:t> is the process where you automatically or manually select features which contribute most to your target variable.</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In short, Feature Importance Scores are used for performing Feature Selection</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103" name="Google Shape;103;p17"/>
          <p:cNvGrpSpPr/>
          <p:nvPr/>
        </p:nvGrpSpPr>
        <p:grpSpPr>
          <a:xfrm>
            <a:off x="0" y="5976100"/>
            <a:ext cx="9144000" cy="919800"/>
            <a:chOff x="0" y="5976100"/>
            <a:chExt cx="9144000" cy="919800"/>
          </a:xfrm>
        </p:grpSpPr>
        <p:sp>
          <p:nvSpPr>
            <p:cNvPr id="104" name="Google Shape;104;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7"/>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1" name="Google Shape;111;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12" name="Google Shape;112;p18"/>
          <p:cNvGrpSpPr/>
          <p:nvPr/>
        </p:nvGrpSpPr>
        <p:grpSpPr>
          <a:xfrm>
            <a:off x="0" y="5976100"/>
            <a:ext cx="9144000" cy="919800"/>
            <a:chOff x="0" y="5976100"/>
            <a:chExt cx="9144000" cy="919800"/>
          </a:xfrm>
        </p:grpSpPr>
        <p:sp>
          <p:nvSpPr>
            <p:cNvPr id="113" name="Google Shape;113;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1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15" name="Google Shape;115;p1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Iris Dataset</a:t>
            </a:r>
            <a:endParaRPr sz="4800">
              <a:solidFill>
                <a:srgbClr val="434343"/>
              </a:solidFill>
              <a:latin typeface="Economica"/>
              <a:ea typeface="Economica"/>
              <a:cs typeface="Economica"/>
              <a:sym typeface="Economica"/>
            </a:endParaRPr>
          </a:p>
        </p:txBody>
      </p:sp>
      <p:pic>
        <p:nvPicPr>
          <p:cNvPr id="116" name="Google Shape;116;p18"/>
          <p:cNvPicPr preferRelativeResize="0"/>
          <p:nvPr/>
        </p:nvPicPr>
        <p:blipFill>
          <a:blip r:embed="rId4">
            <a:alphaModFix/>
          </a:blip>
          <a:stretch>
            <a:fillRect/>
          </a:stretch>
        </p:blipFill>
        <p:spPr>
          <a:xfrm>
            <a:off x="671650" y="1043375"/>
            <a:ext cx="7719200" cy="48645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2" name="Google Shape;122;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23" name="Google Shape;123;p19"/>
          <p:cNvGrpSpPr/>
          <p:nvPr/>
        </p:nvGrpSpPr>
        <p:grpSpPr>
          <a:xfrm>
            <a:off x="0" y="5976100"/>
            <a:ext cx="9144000" cy="919800"/>
            <a:chOff x="0" y="5976100"/>
            <a:chExt cx="9144000" cy="919800"/>
          </a:xfrm>
        </p:grpSpPr>
        <p:sp>
          <p:nvSpPr>
            <p:cNvPr id="124" name="Google Shape;124;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1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26" name="Google Shape;126;p1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Importance</a:t>
            </a:r>
            <a:endParaRPr sz="4800">
              <a:solidFill>
                <a:srgbClr val="434343"/>
              </a:solidFill>
              <a:latin typeface="Economica"/>
              <a:ea typeface="Economica"/>
              <a:cs typeface="Economica"/>
              <a:sym typeface="Economica"/>
            </a:endParaRPr>
          </a:p>
        </p:txBody>
      </p:sp>
      <p:pic>
        <p:nvPicPr>
          <p:cNvPr id="127" name="Google Shape;127;p19"/>
          <p:cNvPicPr preferRelativeResize="0"/>
          <p:nvPr/>
        </p:nvPicPr>
        <p:blipFill>
          <a:blip r:embed="rId4">
            <a:alphaModFix/>
          </a:blip>
          <a:stretch>
            <a:fillRect/>
          </a:stretch>
        </p:blipFill>
        <p:spPr>
          <a:xfrm>
            <a:off x="152400" y="1661000"/>
            <a:ext cx="8839201" cy="34515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3" name="Google Shape;133;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34" name="Google Shape;134;p20"/>
          <p:cNvGrpSpPr/>
          <p:nvPr/>
        </p:nvGrpSpPr>
        <p:grpSpPr>
          <a:xfrm>
            <a:off x="0" y="5976100"/>
            <a:ext cx="9144000" cy="919800"/>
            <a:chOff x="0" y="5976100"/>
            <a:chExt cx="9144000" cy="919800"/>
          </a:xfrm>
        </p:grpSpPr>
        <p:sp>
          <p:nvSpPr>
            <p:cNvPr id="135" name="Google Shape;135;p2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37" name="Google Shape;137;p2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Selection</a:t>
            </a:r>
            <a:endParaRPr sz="4800">
              <a:solidFill>
                <a:srgbClr val="434343"/>
              </a:solidFill>
              <a:latin typeface="Economica"/>
              <a:ea typeface="Economica"/>
              <a:cs typeface="Economica"/>
              <a:sym typeface="Economica"/>
            </a:endParaRPr>
          </a:p>
        </p:txBody>
      </p:sp>
      <p:pic>
        <p:nvPicPr>
          <p:cNvPr id="138" name="Google Shape;138;p20"/>
          <p:cNvPicPr preferRelativeResize="0"/>
          <p:nvPr/>
        </p:nvPicPr>
        <p:blipFill>
          <a:blip r:embed="rId4">
            <a:alphaModFix/>
          </a:blip>
          <a:stretch>
            <a:fillRect/>
          </a:stretch>
        </p:blipFill>
        <p:spPr>
          <a:xfrm>
            <a:off x="152400" y="1643600"/>
            <a:ext cx="8839202" cy="3570803"/>
          </a:xfrm>
          <a:prstGeom prst="rect">
            <a:avLst/>
          </a:prstGeom>
          <a:noFill/>
          <a:ln>
            <a:noFill/>
          </a:ln>
        </p:spPr>
      </p:pic>
      <p:sp>
        <p:nvSpPr>
          <p:cNvPr id="139" name="Google Shape;139;p20"/>
          <p:cNvSpPr/>
          <p:nvPr/>
        </p:nvSpPr>
        <p:spPr>
          <a:xfrm>
            <a:off x="4005425" y="4209400"/>
            <a:ext cx="1858500" cy="1005000"/>
          </a:xfrm>
          <a:prstGeom prst="wedgeRoundRectCallout">
            <a:avLst>
              <a:gd fmla="val -32503" name="adj1"/>
              <a:gd fmla="val -7470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Manual or auto selection</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cxnSp>
        <p:nvCxnSpPr>
          <p:cNvPr id="144" name="Google Shape;144;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5" name="Google Shape;145;p2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Why Feature Selection?</a:t>
            </a:r>
            <a:endParaRPr sz="4800">
              <a:solidFill>
                <a:srgbClr val="434343"/>
              </a:solidFill>
              <a:latin typeface="Economica"/>
              <a:ea typeface="Economica"/>
              <a:cs typeface="Economica"/>
              <a:sym typeface="Economica"/>
            </a:endParaRPr>
          </a:p>
        </p:txBody>
      </p:sp>
      <p:pic>
        <p:nvPicPr>
          <p:cNvPr id="146" name="Google Shape;146;p21"/>
          <p:cNvPicPr preferRelativeResize="0"/>
          <p:nvPr/>
        </p:nvPicPr>
        <p:blipFill>
          <a:blip r:embed="rId3">
            <a:alphaModFix/>
          </a:blip>
          <a:stretch>
            <a:fillRect/>
          </a:stretch>
        </p:blipFill>
        <p:spPr>
          <a:xfrm>
            <a:off x="466450" y="1080950"/>
            <a:ext cx="8279403" cy="4696099"/>
          </a:xfrm>
          <a:prstGeom prst="rect">
            <a:avLst/>
          </a:prstGeom>
          <a:noFill/>
          <a:ln>
            <a:noFill/>
          </a:ln>
        </p:spPr>
      </p:pic>
      <p:sp>
        <p:nvSpPr>
          <p:cNvPr id="147" name="Google Shape;147;p21"/>
          <p:cNvSpPr txBox="1"/>
          <p:nvPr/>
        </p:nvSpPr>
        <p:spPr>
          <a:xfrm>
            <a:off x="2542200" y="6222450"/>
            <a:ext cx="50991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source: TowardsDataScience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