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1771B-894B-4F8B-A418-ED9B456AD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GITHUB  </a:t>
            </a:r>
            <a:r>
              <a:rPr lang="zh-TW" altLang="en-US" dirty="0"/>
              <a:t>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35CA93-DF10-480E-BB26-26014BF49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詹哲瑜</a:t>
            </a:r>
          </a:p>
        </p:txBody>
      </p:sp>
    </p:spTree>
    <p:extLst>
      <p:ext uri="{BB962C8B-B14F-4D97-AF65-F5344CB8AC3E}">
        <p14:creationId xmlns:p14="http://schemas.microsoft.com/office/powerpoint/2010/main" val="31072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assets-cdn.github.com/images/modules/open_graph/github-mark.png">
            <a:extLst>
              <a:ext uri="{FF2B5EF4-FFF2-40B4-BE49-F238E27FC236}">
                <a16:creationId xmlns:a16="http://schemas.microsoft.com/office/drawing/2014/main" id="{7AE7BF4C-214B-433C-B613-E19DED5B2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r="25760" b="-1"/>
          <a:stretch/>
        </p:blipFill>
        <p:spPr bwMode="auto">
          <a:xfrm>
            <a:off x="779966" y="860680"/>
            <a:ext cx="3152439" cy="3448851"/>
          </a:xfrm>
          <a:custGeom>
            <a:avLst/>
            <a:gdLst>
              <a:gd name="connsiteX0" fmla="*/ 409034 w 3152439"/>
              <a:gd name="connsiteY0" fmla="*/ 0 h 3448851"/>
              <a:gd name="connsiteX1" fmla="*/ 3152439 w 3152439"/>
              <a:gd name="connsiteY1" fmla="*/ 0 h 3448851"/>
              <a:gd name="connsiteX2" fmla="*/ 3152439 w 3152439"/>
              <a:gd name="connsiteY2" fmla="*/ 3032147 h 3448851"/>
              <a:gd name="connsiteX3" fmla="*/ 2735735 w 3152439"/>
              <a:gd name="connsiteY3" fmla="*/ 3448851 h 3448851"/>
              <a:gd name="connsiteX4" fmla="*/ 0 w 3152439"/>
              <a:gd name="connsiteY4" fmla="*/ 3448851 h 3448851"/>
              <a:gd name="connsiteX5" fmla="*/ 0 w 3152439"/>
              <a:gd name="connsiteY5" fmla="*/ 409034 h 344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D74F2EB-BE4B-47DB-A9A6-46CFB7DA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TW">
                <a:latin typeface="+mj-ea"/>
              </a:rPr>
              <a:t>GitHUB</a:t>
            </a:r>
            <a:r>
              <a:rPr lang="en-US" altLang="zh-TW">
                <a:latin typeface="+mn-lt"/>
              </a:rPr>
              <a:t> </a:t>
            </a:r>
            <a:r>
              <a:rPr lang="en-US" altLang="zh-TW">
                <a:latin typeface="+mj-ea"/>
              </a:rPr>
              <a:t>? </a:t>
            </a:r>
            <a:r>
              <a:rPr lang="zh-TW" altLang="en-US">
                <a:latin typeface="+mj-ea"/>
              </a:rPr>
              <a:t>那是什麼</a:t>
            </a:r>
            <a:r>
              <a:rPr lang="en-US" altLang="zh-TW">
                <a:latin typeface="+mj-ea"/>
              </a:rPr>
              <a:t>?</a:t>
            </a:r>
            <a:endParaRPr lang="zh-TW" altLang="en-US" dirty="0">
              <a:latin typeface="+mj-ea"/>
            </a:endParaRP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94681231-8A26-4FAF-A863-610D9A6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860679"/>
            <a:ext cx="6529117" cy="3448851"/>
          </a:xfrm>
        </p:spPr>
        <p:txBody>
          <a:bodyPr>
            <a:normAutofit/>
          </a:bodyPr>
          <a:lstStyle/>
          <a:p>
            <a:r>
              <a:rPr lang="zh-TW" altLang="en-US" dirty="0"/>
              <a:t>簡單來說它就是一個 結合</a:t>
            </a:r>
            <a:r>
              <a:rPr lang="en-US" altLang="zh-TW" dirty="0"/>
              <a:t>Git</a:t>
            </a:r>
            <a:r>
              <a:rPr lang="zh-TW" altLang="en-US" dirty="0"/>
              <a:t>版本控制，用來存放</a:t>
            </a:r>
            <a:r>
              <a:rPr lang="en-US" altLang="zh-TW" dirty="0"/>
              <a:t>Code</a:t>
            </a:r>
            <a:r>
              <a:rPr lang="zh-TW" altLang="en-US" dirty="0"/>
              <a:t>的雲端空間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r>
              <a:rPr lang="zh-TW" altLang="en-US" dirty="0"/>
              <a:t>那問題來了 既然他只是雲端空間那為什麼不用</a:t>
            </a:r>
            <a:br>
              <a:rPr lang="en-US" altLang="zh-TW" dirty="0"/>
            </a:br>
            <a:r>
              <a:rPr lang="en-US" altLang="zh-TW" dirty="0"/>
              <a:t>Google Drive, OneDrive</a:t>
            </a:r>
            <a:r>
              <a:rPr lang="zh-TW" altLang="en-US" dirty="0"/>
              <a:t>呢</a:t>
            </a:r>
            <a:r>
              <a:rPr lang="en-US" altLang="zh-TW" dirty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這就要說到</a:t>
            </a:r>
            <a:r>
              <a:rPr lang="en-US" altLang="zh-TW" dirty="0">
                <a:latin typeface="+mj-ea"/>
                <a:ea typeface="+mj-ea"/>
              </a:rPr>
              <a:t>Git</a:t>
            </a:r>
            <a:r>
              <a:rPr lang="zh-TW" altLang="en-US" dirty="0">
                <a:latin typeface="+mj-ea"/>
                <a:ea typeface="+mj-ea"/>
              </a:rPr>
              <a:t>的功能了</a:t>
            </a:r>
            <a:endParaRPr lang="en-US" altLang="zh-TW" dirty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08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0">
            <a:extLst>
              <a:ext uri="{FF2B5EF4-FFF2-40B4-BE49-F238E27FC236}">
                <a16:creationId xmlns:a16="http://schemas.microsoft.com/office/drawing/2014/main" id="{A098CCBA-7F1E-4FD4-AA25-BC9BCAB0B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Snip Diagonal Corner Rectangle 6">
            <a:extLst>
              <a:ext uri="{FF2B5EF4-FFF2-40B4-BE49-F238E27FC236}">
                <a16:creationId xmlns:a16="http://schemas.microsoft.com/office/drawing/2014/main" id="{5B5AAB07-3093-423B-9C21-0877EEE19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AA242-BB40-47C7-AB66-A7192669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35" y="1196558"/>
            <a:ext cx="3024034" cy="929890"/>
          </a:xfrm>
          <a:prstGeom prst="rect">
            <a:avLst/>
          </a:prstGeom>
        </p:spPr>
      </p:pic>
      <p:pic>
        <p:nvPicPr>
          <p:cNvPr id="4" name="Picture 4" descr="çµç¾¤æä½çå¤±æå¯¦ä¾">
            <a:extLst>
              <a:ext uri="{FF2B5EF4-FFF2-40B4-BE49-F238E27FC236}">
                <a16:creationId xmlns:a16="http://schemas.microsoft.com/office/drawing/2014/main" id="{95B9C4C0-6730-436C-96E2-BF2B1F9A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5" y="2571184"/>
            <a:ext cx="3024034" cy="13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ä»½æªæ¡çå¯¦ä¾">
            <a:extLst>
              <a:ext uri="{FF2B5EF4-FFF2-40B4-BE49-F238E27FC236}">
                <a16:creationId xmlns:a16="http://schemas.microsoft.com/office/drawing/2014/main" id="{9E3BF10D-4843-42FF-9BA3-D3045AEA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5" y="4230940"/>
            <a:ext cx="3024034" cy="12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0" name="Group 74">
            <a:extLst>
              <a:ext uri="{FF2B5EF4-FFF2-40B4-BE49-F238E27FC236}">
                <a16:creationId xmlns:a16="http://schemas.microsoft.com/office/drawing/2014/main" id="{F7816350-FB78-40BD-BB88-E7CEEE662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997FE9-3C48-4D99-B1B0-022E60F169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76">
              <a:extLst>
                <a:ext uri="{FF2B5EF4-FFF2-40B4-BE49-F238E27FC236}">
                  <a16:creationId xmlns:a16="http://schemas.microsoft.com/office/drawing/2014/main" id="{77F22324-EAFE-40F5-A345-3126815D96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11D257-221F-4AA7-91F6-0771AEF805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78">
              <a:extLst>
                <a:ext uri="{FF2B5EF4-FFF2-40B4-BE49-F238E27FC236}">
                  <a16:creationId xmlns:a16="http://schemas.microsoft.com/office/drawing/2014/main" id="{E697E0BC-9E9F-401A-8EAB-E89258E761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79">
              <a:extLst>
                <a:ext uri="{FF2B5EF4-FFF2-40B4-BE49-F238E27FC236}">
                  <a16:creationId xmlns:a16="http://schemas.microsoft.com/office/drawing/2014/main" id="{A8C73539-EC11-4556-993A-AF5382D07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40D5121-ABC5-449A-9E1E-F73D9C5E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153" y="620722"/>
            <a:ext cx="6559859" cy="1263120"/>
          </a:xfrm>
        </p:spPr>
        <p:txBody>
          <a:bodyPr>
            <a:normAutofit/>
          </a:bodyPr>
          <a:lstStyle/>
          <a:p>
            <a:r>
              <a:rPr lang="zh-TW" altLang="en-US" dirty="0"/>
              <a:t>什麼是</a:t>
            </a:r>
            <a:r>
              <a:rPr lang="en-US" altLang="zh-TW" dirty="0"/>
              <a:t>GIT </a:t>
            </a:r>
            <a:r>
              <a:rPr lang="zh-TW" altLang="en-US" dirty="0"/>
              <a:t>他是什麼</a:t>
            </a:r>
            <a:r>
              <a:rPr lang="en-US" altLang="zh-TW" dirty="0">
                <a:latin typeface="+mj-ea"/>
              </a:rPr>
              <a:t>?</a:t>
            </a:r>
            <a:endParaRPr lang="zh-TW" altLang="en-US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B1681C-DCD3-4CFC-A793-322D6E0F7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6153" y="1943105"/>
            <a:ext cx="6709653" cy="4063411"/>
          </a:xfrm>
        </p:spPr>
        <p:txBody>
          <a:bodyPr>
            <a:normAutofit/>
          </a:bodyPr>
          <a:lstStyle/>
          <a:p>
            <a:r>
              <a:rPr lang="zh-TW" altLang="en-US" dirty="0"/>
              <a:t>何謂版本控管 </a:t>
            </a:r>
            <a:r>
              <a:rPr lang="en-US" altLang="zh-TW" dirty="0"/>
              <a:t>(Version Control) 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完整記錄軟體變化的過程 </a:t>
            </a:r>
            <a:r>
              <a:rPr lang="en-US" altLang="zh-TW" dirty="0"/>
              <a:t>(</a:t>
            </a:r>
            <a:r>
              <a:rPr lang="zh-TW" altLang="en-US" dirty="0"/>
              <a:t>人、事、時、地、物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紀錄版本變化而衍生出許多功能 </a:t>
            </a:r>
            <a:endParaRPr lang="en-US" altLang="zh-TW" dirty="0"/>
          </a:p>
          <a:p>
            <a:r>
              <a:rPr lang="en-US" altLang="zh-TW" dirty="0"/>
              <a:t>	– </a:t>
            </a:r>
            <a:r>
              <a:rPr lang="zh-TW" altLang="en-US" dirty="0"/>
              <a:t>查詢歷史紀錄 </a:t>
            </a:r>
            <a:endParaRPr lang="en-US" altLang="zh-TW" dirty="0"/>
          </a:p>
          <a:p>
            <a:r>
              <a:rPr lang="en-US" altLang="zh-TW" dirty="0"/>
              <a:t>	– </a:t>
            </a:r>
            <a:r>
              <a:rPr lang="zh-TW" altLang="en-US" dirty="0"/>
              <a:t>復原變更 </a:t>
            </a:r>
            <a:endParaRPr lang="en-US" altLang="zh-TW" dirty="0"/>
          </a:p>
          <a:p>
            <a:r>
              <a:rPr lang="en-US" altLang="zh-TW" dirty="0"/>
              <a:t>	– </a:t>
            </a:r>
            <a:r>
              <a:rPr lang="zh-TW" altLang="en-US" dirty="0"/>
              <a:t>比對差異 </a:t>
            </a:r>
            <a:endParaRPr lang="en-US" altLang="zh-TW" dirty="0"/>
          </a:p>
          <a:p>
            <a:r>
              <a:rPr lang="en-US" altLang="zh-TW" dirty="0"/>
              <a:t>	–</a:t>
            </a:r>
            <a:r>
              <a:rPr lang="zh-TW" altLang="en-US" dirty="0"/>
              <a:t> 產生分支</a:t>
            </a:r>
            <a:endParaRPr lang="en-US" altLang="zh-TW" dirty="0"/>
          </a:p>
          <a:p>
            <a:r>
              <a:rPr lang="en-US" altLang="zh-TW" dirty="0"/>
              <a:t>	– </a:t>
            </a:r>
            <a:r>
              <a:rPr lang="zh-TW" altLang="en-US" dirty="0"/>
              <a:t>標記版本</a:t>
            </a:r>
            <a:r>
              <a:rPr lang="en-US" altLang="zh-TW" dirty="0"/>
              <a:t>…</a:t>
            </a:r>
          </a:p>
          <a:p>
            <a:endParaRPr lang="en-US" altLang="zh-TW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F9F9F4-AF8E-444A-A902-66D741CF16D7}"/>
              </a:ext>
            </a:extLst>
          </p:cNvPr>
          <p:cNvSpPr/>
          <p:nvPr/>
        </p:nvSpPr>
        <p:spPr>
          <a:xfrm>
            <a:off x="7395103" y="4874002"/>
            <a:ext cx="444218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dirty="0">
                <a:solidFill>
                  <a:schemeClr val="bg2">
                    <a:lumMod val="75000"/>
                  </a:schemeClr>
                </a:solidFill>
              </a:rPr>
              <a:t>• </a:t>
            </a:r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多人版控進一步衍生出的功能</a:t>
            </a:r>
          </a:p>
          <a:p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TW" sz="2100" dirty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協同作業 </a:t>
            </a:r>
          </a:p>
          <a:p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TW" sz="2100" dirty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分支合併 </a:t>
            </a:r>
          </a:p>
          <a:p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TW" sz="2100" dirty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版控流程 </a:t>
            </a:r>
          </a:p>
          <a:p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altLang="zh-TW" sz="2100" dirty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zh-TW" altLang="en-US" sz="2100" dirty="0">
                <a:solidFill>
                  <a:schemeClr val="bg2">
                    <a:lumMod val="75000"/>
                  </a:schemeClr>
                </a:solidFill>
              </a:rPr>
              <a:t>發行管理等進階應用 </a:t>
            </a:r>
          </a:p>
        </p:txBody>
      </p:sp>
    </p:spTree>
    <p:extLst>
      <p:ext uri="{BB962C8B-B14F-4D97-AF65-F5344CB8AC3E}">
        <p14:creationId xmlns:p14="http://schemas.microsoft.com/office/powerpoint/2010/main" val="29945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BCE94-60EF-48F6-BD7B-F5DD3FB9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3505"/>
            <a:ext cx="7755113" cy="1197917"/>
          </a:xfrm>
        </p:spPr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703F1-E3D9-4AB4-B2A1-77B951F3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91422"/>
            <a:ext cx="4349182" cy="618299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分支是什麼</a:t>
            </a:r>
            <a:r>
              <a:rPr lang="en-US" altLang="zh-TW" dirty="0">
                <a:latin typeface="+mj-ea"/>
                <a:ea typeface="+mj-ea"/>
              </a:rPr>
              <a:t>?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 descr="ãã©ã³ãã¨ã¯">
            <a:extLst>
              <a:ext uri="{FF2B5EF4-FFF2-40B4-BE49-F238E27FC236}">
                <a16:creationId xmlns:a16="http://schemas.microsoft.com/office/drawing/2014/main" id="{0B52053C-CFBF-496A-A70F-3A98205F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09721"/>
            <a:ext cx="4349182" cy="267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35E20C-F9F1-4309-89FB-89833699090F}"/>
              </a:ext>
            </a:extLst>
          </p:cNvPr>
          <p:cNvSpPr/>
          <p:nvPr/>
        </p:nvSpPr>
        <p:spPr>
          <a:xfrm>
            <a:off x="684212" y="5196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分支是為了將修改記錄的整體流程分開儲存，讓分開的分支不受其他分支的影響，所以在同一個數據庫裡可以同時進行多個不同的修改。</a:t>
            </a:r>
            <a:endParaRPr lang="zh-TW" altLang="en-US" dirty="0"/>
          </a:p>
        </p:txBody>
      </p:sp>
      <p:pic>
        <p:nvPicPr>
          <p:cNvPr id="1028" name="Picture 4" descr="ä½¿ç¨åæ¯åææä½">
            <a:extLst>
              <a:ext uri="{FF2B5EF4-FFF2-40B4-BE49-F238E27FC236}">
                <a16:creationId xmlns:a16="http://schemas.microsoft.com/office/drawing/2014/main" id="{9F00D854-43E3-4F3B-9CDE-01AAB54B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2085237"/>
            <a:ext cx="4901502" cy="40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2DCE78-A79F-4932-AFA9-FA872929407F}"/>
              </a:ext>
            </a:extLst>
          </p:cNvPr>
          <p:cNvSpPr txBox="1"/>
          <p:nvPr/>
        </p:nvSpPr>
        <p:spPr>
          <a:xfrm>
            <a:off x="6780212" y="17159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實際情況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407DD-92A9-4CCF-8B8B-03198A87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1507067"/>
          </a:xfrm>
        </p:spPr>
        <p:txBody>
          <a:bodyPr/>
          <a:lstStyle/>
          <a:p>
            <a:r>
              <a:rPr lang="zh-TW" altLang="en-US" dirty="0"/>
              <a:t>集中式版控 </a:t>
            </a:r>
            <a:r>
              <a:rPr lang="en-US" altLang="zh-TW" dirty="0"/>
              <a:t>vs. </a:t>
            </a:r>
            <a:r>
              <a:rPr lang="zh-TW" altLang="en-US" dirty="0"/>
              <a:t>分散式版控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CE578-0E4A-44BE-82EA-1A57F953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7" y="1297959"/>
            <a:ext cx="10649315" cy="51026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• </a:t>
            </a:r>
            <a:r>
              <a:rPr lang="zh-TW" altLang="en-US" dirty="0"/>
              <a:t>集中式版本控管 </a:t>
            </a:r>
            <a:endParaRPr lang="en-US" altLang="zh-TW" dirty="0"/>
          </a:p>
          <a:p>
            <a:pPr lvl="1"/>
            <a:r>
              <a:rPr lang="en-US" altLang="zh-TW" dirty="0"/>
              <a:t>– </a:t>
            </a:r>
            <a:r>
              <a:rPr lang="zh-TW" altLang="en-US" dirty="0"/>
              <a:t>優點 </a:t>
            </a:r>
            <a:endParaRPr lang="en-US" altLang="zh-TW" dirty="0"/>
          </a:p>
          <a:p>
            <a:pPr lvl="2"/>
            <a:r>
              <a:rPr lang="en-US" altLang="zh-TW" dirty="0"/>
              <a:t>• </a:t>
            </a:r>
            <a:r>
              <a:rPr lang="zh-TW" altLang="en-US" dirty="0"/>
              <a:t>所有版本集中於伺服器端管理，可選用鎖定或合併等版控策略 </a:t>
            </a:r>
            <a:endParaRPr lang="en-US" altLang="zh-TW" dirty="0"/>
          </a:p>
          <a:p>
            <a:pPr lvl="2"/>
            <a:r>
              <a:rPr lang="en-US" altLang="zh-TW" dirty="0"/>
              <a:t>• </a:t>
            </a:r>
            <a:r>
              <a:rPr lang="zh-TW" altLang="en-US" dirty="0"/>
              <a:t>較為精細的權限控管 </a:t>
            </a:r>
            <a:r>
              <a:rPr lang="en-US" altLang="zh-TW" dirty="0"/>
              <a:t>( </a:t>
            </a:r>
            <a:r>
              <a:rPr lang="zh-TW" altLang="en-US" dirty="0"/>
              <a:t>針對目錄或檔案 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– </a:t>
            </a:r>
            <a:r>
              <a:rPr lang="zh-TW" altLang="en-US" dirty="0"/>
              <a:t>缺點 </a:t>
            </a:r>
            <a:endParaRPr lang="en-US" altLang="zh-TW" dirty="0"/>
          </a:p>
          <a:p>
            <a:pPr lvl="2"/>
            <a:r>
              <a:rPr lang="en-US" altLang="zh-TW" dirty="0"/>
              <a:t>• </a:t>
            </a:r>
            <a:r>
              <a:rPr lang="zh-TW" altLang="en-US" dirty="0"/>
              <a:t>沒網路就無法進行版本控管，其中包含： </a:t>
            </a:r>
            <a:endParaRPr lang="en-US" altLang="zh-TW" dirty="0"/>
          </a:p>
          <a:p>
            <a:pPr lvl="3"/>
            <a:r>
              <a:rPr lang="en-US" altLang="zh-TW" dirty="0"/>
              <a:t>– </a:t>
            </a:r>
            <a:r>
              <a:rPr lang="zh-TW" altLang="en-US" dirty="0"/>
              <a:t>依然可以進行本地開發，但無法提交新版本</a:t>
            </a:r>
            <a:endParaRPr lang="en-US" altLang="zh-TW" dirty="0"/>
          </a:p>
          <a:p>
            <a:pPr lvl="3"/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無法查詢歷史紀錄 </a:t>
            </a:r>
            <a:r>
              <a:rPr lang="en-US" altLang="zh-TW" dirty="0"/>
              <a:t>(</a:t>
            </a:r>
            <a:r>
              <a:rPr lang="zh-TW" altLang="en-US" dirty="0"/>
              <a:t>或取出先前提交的歷史版本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分散式版本控管 </a:t>
            </a:r>
            <a:endParaRPr lang="en-US" altLang="zh-TW" dirty="0"/>
          </a:p>
          <a:p>
            <a:pPr lvl="1"/>
            <a:r>
              <a:rPr lang="en-US" altLang="zh-TW" dirty="0"/>
              <a:t>– </a:t>
            </a:r>
            <a:r>
              <a:rPr lang="zh-TW" altLang="en-US" dirty="0"/>
              <a:t>優點 </a:t>
            </a:r>
            <a:endParaRPr lang="en-US" altLang="zh-TW" dirty="0"/>
          </a:p>
          <a:p>
            <a:pPr lvl="2"/>
            <a:r>
              <a:rPr lang="en-US" altLang="zh-TW" dirty="0"/>
              <a:t>• </a:t>
            </a:r>
            <a:r>
              <a:rPr lang="zh-TW" altLang="en-US" dirty="0"/>
              <a:t>每位開發人員會保有完整的儲存庫，等於每個人都擁有完整的儲存庫備份 </a:t>
            </a:r>
            <a:endParaRPr lang="en-US" altLang="zh-TW" dirty="0"/>
          </a:p>
          <a:p>
            <a:pPr lvl="2"/>
            <a:r>
              <a:rPr lang="en-US" altLang="zh-TW" dirty="0"/>
              <a:t>• </a:t>
            </a:r>
            <a:r>
              <a:rPr lang="zh-TW" altLang="en-US" dirty="0"/>
              <a:t>可以在本地端建立離線的版本與歷史紀錄，建立版本時不需要網路連接 </a:t>
            </a:r>
            <a:endParaRPr lang="en-US" altLang="zh-TW" dirty="0"/>
          </a:p>
          <a:p>
            <a:pPr lvl="1"/>
            <a:r>
              <a:rPr lang="en-US" altLang="zh-TW" dirty="0"/>
              <a:t>– </a:t>
            </a:r>
            <a:r>
              <a:rPr lang="zh-TW" altLang="en-US" dirty="0"/>
              <a:t>缺點 </a:t>
            </a:r>
            <a:endParaRPr lang="en-US" altLang="zh-TW" dirty="0"/>
          </a:p>
          <a:p>
            <a:pPr lvl="1"/>
            <a:r>
              <a:rPr lang="en-US" altLang="zh-TW" dirty="0"/>
              <a:t>• </a:t>
            </a:r>
            <a:r>
              <a:rPr lang="zh-TW" altLang="en-US" dirty="0"/>
              <a:t>無法採用鎖定版控策略 </a:t>
            </a:r>
            <a:r>
              <a:rPr lang="en-US" altLang="zh-TW" dirty="0"/>
              <a:t>(</a:t>
            </a:r>
            <a:r>
              <a:rPr lang="zh-TW" altLang="en-US" dirty="0"/>
              <a:t>僅能使用合併策略</a:t>
            </a:r>
            <a:r>
              <a:rPr lang="en-US" altLang="zh-TW" dirty="0"/>
              <a:t>)</a:t>
            </a:r>
            <a:r>
              <a:rPr lang="zh-TW" altLang="en-US" dirty="0"/>
              <a:t>，無法對專案進行精細的權限控管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0C4BAD-566D-461A-AF0F-CC714A1C1561}"/>
              </a:ext>
            </a:extLst>
          </p:cNvPr>
          <p:cNvSpPr txBox="1"/>
          <p:nvPr/>
        </p:nvSpPr>
        <p:spPr>
          <a:xfrm>
            <a:off x="2961314" y="4144161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&lt;-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r>
              <a:rPr lang="zh-TW" altLang="en-US" dirty="0"/>
              <a:t>所使用的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0FE0CF-5387-4993-B0D8-9E7DE3F1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25" y="2501660"/>
            <a:ext cx="5162572" cy="21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BD35D-7674-4345-A5A4-1E974AB4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03"/>
            <a:ext cx="8534400" cy="1507067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那為什麼要使用</a:t>
            </a:r>
            <a:r>
              <a:rPr lang="en-US" altLang="zh-TW" dirty="0">
                <a:latin typeface="+mj-ea"/>
              </a:rPr>
              <a:t>GITHUB</a:t>
            </a:r>
            <a:r>
              <a:rPr lang="zh-TW" altLang="en-US" dirty="0">
                <a:latin typeface="+mj-ea"/>
              </a:rPr>
              <a:t>呢</a:t>
            </a:r>
            <a:r>
              <a:rPr lang="en-US" altLang="zh-TW" dirty="0">
                <a:latin typeface="+mj-ea"/>
              </a:rPr>
              <a:t>?</a:t>
            </a:r>
            <a:r>
              <a:rPr lang="zh-TW" altLang="en-US" dirty="0">
                <a:latin typeface="+mj-ea"/>
              </a:rPr>
              <a:t> </a:t>
            </a:r>
            <a:br>
              <a:rPr lang="en-US" altLang="zh-TW" dirty="0">
                <a:latin typeface="+mj-ea"/>
              </a:rPr>
            </a:br>
            <a:r>
              <a:rPr lang="en-US" altLang="zh-TW" dirty="0">
                <a:latin typeface="+mj-ea"/>
              </a:rPr>
              <a:t>	</a:t>
            </a:r>
            <a:r>
              <a:rPr lang="zh-TW" altLang="en-US" dirty="0">
                <a:latin typeface="+mj-ea"/>
              </a:rPr>
              <a:t>他的優勢在哪</a:t>
            </a:r>
            <a:r>
              <a:rPr lang="en-US" altLang="zh-TW" dirty="0">
                <a:latin typeface="+mj-ea"/>
              </a:rPr>
              <a:t>?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FB6655-2710-45E2-AA31-5EE1ABCA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3481"/>
            <a:ext cx="8534400" cy="4540066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擁有超過</a:t>
            </a:r>
            <a:r>
              <a:rPr lang="en-US" altLang="zh-TW" dirty="0"/>
              <a:t>1</a:t>
            </a:r>
            <a:r>
              <a:rPr lang="zh-TW" altLang="en-US" dirty="0"/>
              <a:t>千萬個開源的專案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開放原始碼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有議題管理</a:t>
            </a:r>
            <a:r>
              <a:rPr lang="en-US" altLang="zh-TW" dirty="0"/>
              <a:t>(issues)</a:t>
            </a:r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有使用者的活動紀錄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大部分公司認可的履歷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08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05530-87E8-4918-9E8B-F3BA90E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083" y="5015839"/>
            <a:ext cx="8534400" cy="1507067"/>
          </a:xfrm>
        </p:spPr>
        <p:txBody>
          <a:bodyPr/>
          <a:lstStyle/>
          <a:p>
            <a:r>
              <a:rPr lang="zh-TW" altLang="en-US" dirty="0"/>
              <a:t>報告結束 謝謝收看</a:t>
            </a:r>
          </a:p>
        </p:txBody>
      </p:sp>
    </p:spTree>
    <p:extLst>
      <p:ext uri="{BB962C8B-B14F-4D97-AF65-F5344CB8AC3E}">
        <p14:creationId xmlns:p14="http://schemas.microsoft.com/office/powerpoint/2010/main" val="301835564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1674</TotalTime>
  <Words>360</Words>
  <Application>Microsoft Office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Century Gothic</vt:lpstr>
      <vt:lpstr>Helvetica</vt:lpstr>
      <vt:lpstr>Wingdings 3</vt:lpstr>
      <vt:lpstr>切割線</vt:lpstr>
      <vt:lpstr>GITHUB  簡介</vt:lpstr>
      <vt:lpstr>GitHUB ? 那是什麼?</vt:lpstr>
      <vt:lpstr>什麼是GIT 他是什麼?</vt:lpstr>
      <vt:lpstr>Git 分支</vt:lpstr>
      <vt:lpstr>集中式版控 vs. 分散式版控 </vt:lpstr>
      <vt:lpstr>那為什麼要使用GITHUB呢?   他的優勢在哪?</vt:lpstr>
      <vt:lpstr>報告結束 謝謝收看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 簡介</dc:title>
  <dc:creator>詹哲瑜</dc:creator>
  <cp:lastModifiedBy>詹哲瑜</cp:lastModifiedBy>
  <cp:revision>16</cp:revision>
  <dcterms:created xsi:type="dcterms:W3CDTF">2018-05-30T13:39:11Z</dcterms:created>
  <dcterms:modified xsi:type="dcterms:W3CDTF">2018-06-01T11:03:52Z</dcterms:modified>
</cp:coreProperties>
</file>