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520" y="1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4386-5955-EA41-9CCD-2E4B5F8E860F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8517E-D0CA-1C49-BCAE-F03E54A5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8517E-D0CA-1C49-BCAE-F03E54A5F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4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9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7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9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7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1E27-5937-5F40-830B-BD2AB310D5C4}" type="datetimeFigureOut">
              <a:rPr lang="en-US" smtClean="0"/>
              <a:t>2013-10-18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E5A5-E4D6-0C4B-A368-32C890C6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57200" y="1383496"/>
            <a:ext cx="7724558" cy="1905186"/>
            <a:chOff x="457200" y="1383496"/>
            <a:chExt cx="7724558" cy="1905186"/>
          </a:xfrm>
        </p:grpSpPr>
        <p:sp>
          <p:nvSpPr>
            <p:cNvPr id="156" name="Rectangle 155"/>
            <p:cNvSpPr/>
            <p:nvPr/>
          </p:nvSpPr>
          <p:spPr>
            <a:xfrm>
              <a:off x="457200" y="1383496"/>
              <a:ext cx="7724558" cy="1905186"/>
            </a:xfrm>
            <a:prstGeom prst="rect">
              <a:avLst/>
            </a:prstGeom>
            <a:solidFill>
              <a:schemeClr val="bg1">
                <a:lumMod val="95000"/>
                <a:alpha val="54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Rak pil 21"/>
            <p:cNvCxnSpPr/>
            <p:nvPr/>
          </p:nvCxnSpPr>
          <p:spPr bwMode="auto">
            <a:xfrm>
              <a:off x="2517156" y="2733298"/>
              <a:ext cx="1042224" cy="0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ruta 36"/>
            <p:cNvSpPr txBox="1"/>
            <p:nvPr/>
          </p:nvSpPr>
          <p:spPr>
            <a:xfrm>
              <a:off x="3846008" y="1768165"/>
              <a:ext cx="1303935" cy="55399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solidFill>
                    <a:srgbClr val="000000"/>
                  </a:solidFill>
                </a:rPr>
                <a:t>Virtuell tjänst på Nationella Tjänsteplattformen</a:t>
              </a:r>
            </a:p>
          </p:txBody>
        </p:sp>
        <p:sp>
          <p:nvSpPr>
            <p:cNvPr id="81" name="textruta 38"/>
            <p:cNvSpPr txBox="1"/>
            <p:nvPr/>
          </p:nvSpPr>
          <p:spPr>
            <a:xfrm>
              <a:off x="1174994" y="2450085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smtClean="0">
                  <a:solidFill>
                    <a:srgbClr val="000000"/>
                  </a:solidFill>
                </a:rPr>
                <a:t>Avsändare</a:t>
              </a:r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4" name="textruta 41"/>
            <p:cNvSpPr txBox="1"/>
            <p:nvPr/>
          </p:nvSpPr>
          <p:spPr>
            <a:xfrm>
              <a:off x="1221179" y="2162342"/>
              <a:ext cx="1159619" cy="24622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solidFill>
                    <a:srgbClr val="000000"/>
                  </a:solidFill>
                </a:rPr>
                <a:t>Ex. vårdsystem</a:t>
              </a:r>
            </a:p>
          </p:txBody>
        </p:sp>
        <p:sp>
          <p:nvSpPr>
            <p:cNvPr id="85" name="textruta 42"/>
            <p:cNvSpPr txBox="1"/>
            <p:nvPr/>
          </p:nvSpPr>
          <p:spPr>
            <a:xfrm>
              <a:off x="6481209" y="2136941"/>
              <a:ext cx="1187137" cy="24622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solidFill>
                    <a:srgbClr val="000000"/>
                  </a:solidFill>
                </a:rPr>
                <a:t>Ex. Journalsystem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39148" y="1398833"/>
              <a:ext cx="6200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Vanligt</a:t>
              </a:r>
              <a:r>
                <a:rPr lang="en-US" dirty="0"/>
                <a:t> </a:t>
              </a:r>
              <a:r>
                <a:rPr lang="en-US" dirty="0" err="1" smtClean="0"/>
                <a:t>flöde</a:t>
              </a:r>
              <a:r>
                <a:rPr lang="en-US" dirty="0" smtClean="0"/>
                <a:t> </a:t>
              </a:r>
              <a:r>
                <a:rPr lang="en-US" dirty="0" err="1" smtClean="0"/>
                <a:t>direkt</a:t>
              </a:r>
              <a:r>
                <a:rPr lang="en-US" dirty="0" smtClean="0"/>
                <a:t> </a:t>
              </a:r>
              <a:r>
                <a:rPr lang="en-US" dirty="0" err="1" smtClean="0"/>
                <a:t>från</a:t>
              </a:r>
              <a:r>
                <a:rPr lang="en-US" dirty="0" smtClean="0"/>
                <a:t> </a:t>
              </a:r>
              <a:r>
                <a:rPr lang="en-US" dirty="0" err="1" smtClean="0"/>
                <a:t>Tjänstekonsument</a:t>
              </a:r>
              <a:r>
                <a:rPr lang="en-US" dirty="0" smtClean="0"/>
                <a:t> till </a:t>
              </a:r>
              <a:r>
                <a:rPr lang="en-US" dirty="0" err="1" smtClean="0"/>
                <a:t>Tjänsteproducent</a:t>
              </a:r>
              <a:endParaRPr lang="en-US" dirty="0" smtClean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606056" y="2391935"/>
              <a:ext cx="1282018" cy="681920"/>
              <a:chOff x="3606056" y="2363360"/>
              <a:chExt cx="1282018" cy="681920"/>
            </a:xfrm>
          </p:grpSpPr>
          <p:sp>
            <p:nvSpPr>
              <p:cNvPr id="58" name="Rektangel med rundade hörn 15"/>
              <p:cNvSpPr/>
              <p:nvPr/>
            </p:nvSpPr>
            <p:spPr bwMode="auto">
              <a:xfrm>
                <a:off x="3840911" y="2363360"/>
                <a:ext cx="1047163" cy="6819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cmpd="sng">
                <a:solidFill>
                  <a:srgbClr val="008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Koppling 24"/>
              <p:cNvSpPr/>
              <p:nvPr/>
            </p:nvSpPr>
            <p:spPr bwMode="auto">
              <a:xfrm>
                <a:off x="3995935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3" name="Rak pil 40"/>
              <p:cNvCxnSpPr/>
              <p:nvPr/>
            </p:nvCxnSpPr>
            <p:spPr bwMode="auto">
              <a:xfrm flipV="1">
                <a:off x="4068769" y="2510821"/>
                <a:ext cx="589121" cy="182103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Koppling 24"/>
              <p:cNvSpPr/>
              <p:nvPr/>
            </p:nvSpPr>
            <p:spPr bwMode="auto">
              <a:xfrm>
                <a:off x="4657890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Koppling 24"/>
              <p:cNvSpPr/>
              <p:nvPr/>
            </p:nvSpPr>
            <p:spPr bwMode="auto">
              <a:xfrm>
                <a:off x="4657890" y="2461455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" name="Koppling 24"/>
              <p:cNvSpPr/>
              <p:nvPr/>
            </p:nvSpPr>
            <p:spPr bwMode="auto">
              <a:xfrm>
                <a:off x="4657890" y="2853509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Koppling 16"/>
              <p:cNvSpPr/>
              <p:nvPr/>
            </p:nvSpPr>
            <p:spPr bwMode="auto">
              <a:xfrm>
                <a:off x="3606056" y="2651576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4" name="Rak pil 40"/>
              <p:cNvCxnSpPr/>
              <p:nvPr/>
            </p:nvCxnSpPr>
            <p:spPr bwMode="auto">
              <a:xfrm flipV="1">
                <a:off x="3721788" y="2701116"/>
                <a:ext cx="358980" cy="4387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Rak pil 40"/>
            <p:cNvCxnSpPr/>
            <p:nvPr/>
          </p:nvCxnSpPr>
          <p:spPr bwMode="auto">
            <a:xfrm>
              <a:off x="4698549" y="2531713"/>
              <a:ext cx="190951" cy="0"/>
            </a:xfrm>
            <a:prstGeom prst="straightConnector1">
              <a:avLst/>
            </a:prstGeom>
            <a:ln w="12700" cmpd="sng">
              <a:headEnd type="none" w="med" len="med"/>
              <a:tailEnd type="non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Rak pil 21"/>
            <p:cNvCxnSpPr/>
            <p:nvPr/>
          </p:nvCxnSpPr>
          <p:spPr bwMode="auto">
            <a:xfrm>
              <a:off x="4881724" y="2531713"/>
              <a:ext cx="1239342" cy="189786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188510" y="2457079"/>
              <a:ext cx="1511264" cy="553998"/>
              <a:chOff x="6188510" y="2457079"/>
              <a:chExt cx="1511264" cy="553998"/>
            </a:xfrm>
          </p:grpSpPr>
          <p:sp>
            <p:nvSpPr>
              <p:cNvPr id="121" name="textruta 38"/>
              <p:cNvSpPr txBox="1"/>
              <p:nvPr/>
            </p:nvSpPr>
            <p:spPr>
              <a:xfrm>
                <a:off x="6459412" y="2457079"/>
                <a:ext cx="1240362" cy="5539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sv-SE" sz="1000" b="1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sv-SE" sz="1000" b="1" dirty="0" smtClean="0">
                    <a:solidFill>
                      <a:srgbClr val="000000"/>
                    </a:solidFill>
                  </a:rPr>
                  <a:t>Mottagare</a:t>
                </a:r>
                <a:endParaRPr lang="sv-SE" sz="1000" b="1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sv-SE" sz="1000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6188510" y="2672319"/>
                <a:ext cx="259915" cy="107651"/>
                <a:chOff x="6115485" y="2672319"/>
                <a:chExt cx="259915" cy="107651"/>
              </a:xfrm>
            </p:grpSpPr>
            <p:sp>
              <p:nvSpPr>
                <p:cNvPr id="162" name="Koppling 16"/>
                <p:cNvSpPr/>
                <p:nvPr/>
              </p:nvSpPr>
              <p:spPr bwMode="auto">
                <a:xfrm>
                  <a:off x="6115485" y="2672319"/>
                  <a:ext cx="112762" cy="107651"/>
                </a:xfrm>
                <a:prstGeom prst="flowChartConnector">
                  <a:avLst/>
                </a:prstGeom>
                <a:ln w="12700" cmpd="sng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57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sv-SE" sz="1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64" name="Rak pil 40"/>
                <p:cNvCxnSpPr>
                  <a:stCxn id="162" idx="6"/>
                </p:cNvCxnSpPr>
                <p:nvPr/>
              </p:nvCxnSpPr>
              <p:spPr bwMode="auto">
                <a:xfrm>
                  <a:off x="6228247" y="2726145"/>
                  <a:ext cx="147153" cy="1704"/>
                </a:xfrm>
                <a:prstGeom prst="straightConnector1">
                  <a:avLst/>
                </a:prstGeom>
                <a:ln w="12700" cmpd="sng">
                  <a:headEnd type="none" w="med" len="med"/>
                  <a:tailEnd type="non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" name="Group 39"/>
          <p:cNvGrpSpPr/>
          <p:nvPr/>
        </p:nvGrpSpPr>
        <p:grpSpPr>
          <a:xfrm>
            <a:off x="457200" y="3538146"/>
            <a:ext cx="7724558" cy="2913643"/>
            <a:chOff x="457200" y="3538146"/>
            <a:chExt cx="7724558" cy="2913643"/>
          </a:xfrm>
        </p:grpSpPr>
        <p:sp>
          <p:nvSpPr>
            <p:cNvPr id="157" name="Rectangle 156"/>
            <p:cNvSpPr/>
            <p:nvPr/>
          </p:nvSpPr>
          <p:spPr>
            <a:xfrm>
              <a:off x="457200" y="3544496"/>
              <a:ext cx="7724558" cy="2907293"/>
            </a:xfrm>
            <a:prstGeom prst="rect">
              <a:avLst/>
            </a:prstGeom>
            <a:solidFill>
              <a:schemeClr val="bg1">
                <a:lumMod val="95000"/>
                <a:alpha val="54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ruta 41"/>
            <p:cNvSpPr txBox="1"/>
            <p:nvPr/>
          </p:nvSpPr>
          <p:spPr>
            <a:xfrm>
              <a:off x="1219846" y="3886935"/>
              <a:ext cx="1159619" cy="24622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solidFill>
                    <a:srgbClr val="000000"/>
                  </a:solidFill>
                </a:rPr>
                <a:t>Ex. vårdsystem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43498" y="3538146"/>
              <a:ext cx="306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Flöde</a:t>
              </a:r>
              <a:r>
                <a:rPr lang="en-US" dirty="0" smtClean="0"/>
                <a:t> via </a:t>
              </a:r>
              <a:r>
                <a:rPr lang="en-US" dirty="0" err="1" smtClean="0"/>
                <a:t>MeddelandeTjänsten</a:t>
              </a:r>
              <a:endParaRPr lang="en-US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600573" y="4219820"/>
              <a:ext cx="58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“Put”</a:t>
              </a:r>
              <a:endParaRPr 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463135" y="5166191"/>
              <a:ext cx="13777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ListMessages</a:t>
              </a:r>
              <a:endParaRPr lang="en-US" sz="1400" dirty="0" smtClean="0"/>
            </a:p>
            <a:p>
              <a:r>
                <a:rPr lang="en-US" sz="1400" dirty="0" err="1" smtClean="0"/>
                <a:t>GetMessages</a:t>
              </a:r>
              <a:endParaRPr lang="en-US" sz="1400" dirty="0" smtClean="0"/>
            </a:p>
            <a:p>
              <a:r>
                <a:rPr lang="en-US" sz="1400" dirty="0" err="1" smtClean="0"/>
                <a:t>DeleteMessages</a:t>
              </a:r>
              <a:endParaRPr lang="en-US" sz="1400" dirty="0"/>
            </a:p>
          </p:txBody>
        </p:sp>
        <p:sp>
          <p:nvSpPr>
            <p:cNvPr id="165" name="textruta 38"/>
            <p:cNvSpPr txBox="1"/>
            <p:nvPr/>
          </p:nvSpPr>
          <p:spPr>
            <a:xfrm>
              <a:off x="1174994" y="4216739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smtClean="0">
                  <a:solidFill>
                    <a:srgbClr val="000000"/>
                  </a:solidFill>
                </a:rPr>
                <a:t>Avsändare</a:t>
              </a:r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3618756" y="4167586"/>
              <a:ext cx="1282018" cy="681920"/>
              <a:chOff x="3606056" y="2363360"/>
              <a:chExt cx="1282018" cy="681920"/>
            </a:xfrm>
          </p:grpSpPr>
          <p:sp>
            <p:nvSpPr>
              <p:cNvPr id="167" name="Rektangel med rundade hörn 15"/>
              <p:cNvSpPr/>
              <p:nvPr/>
            </p:nvSpPr>
            <p:spPr bwMode="auto">
              <a:xfrm>
                <a:off x="3840911" y="2363360"/>
                <a:ext cx="1047163" cy="6819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cmpd="sng">
                <a:solidFill>
                  <a:srgbClr val="008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8" name="Koppling 24"/>
              <p:cNvSpPr/>
              <p:nvPr/>
            </p:nvSpPr>
            <p:spPr bwMode="auto">
              <a:xfrm>
                <a:off x="3995935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69" name="Rak pil 40"/>
              <p:cNvCxnSpPr/>
              <p:nvPr/>
            </p:nvCxnSpPr>
            <p:spPr bwMode="auto">
              <a:xfrm flipV="1">
                <a:off x="4068769" y="2510821"/>
                <a:ext cx="589121" cy="182103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Koppling 24"/>
              <p:cNvSpPr/>
              <p:nvPr/>
            </p:nvSpPr>
            <p:spPr bwMode="auto">
              <a:xfrm>
                <a:off x="4657890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" name="Koppling 24"/>
              <p:cNvSpPr/>
              <p:nvPr/>
            </p:nvSpPr>
            <p:spPr bwMode="auto">
              <a:xfrm>
                <a:off x="4657890" y="2461455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" name="Koppling 24"/>
              <p:cNvSpPr/>
              <p:nvPr/>
            </p:nvSpPr>
            <p:spPr bwMode="auto">
              <a:xfrm>
                <a:off x="4657890" y="2853509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" name="Koppling 16"/>
              <p:cNvSpPr/>
              <p:nvPr/>
            </p:nvSpPr>
            <p:spPr bwMode="auto">
              <a:xfrm>
                <a:off x="3606056" y="2651576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4" name="Rak pil 40"/>
              <p:cNvCxnSpPr/>
              <p:nvPr/>
            </p:nvCxnSpPr>
            <p:spPr bwMode="auto">
              <a:xfrm flipV="1">
                <a:off x="3721788" y="2701116"/>
                <a:ext cx="358980" cy="4387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5" name="Rak pil 21"/>
            <p:cNvCxnSpPr/>
            <p:nvPr/>
          </p:nvCxnSpPr>
          <p:spPr bwMode="auto">
            <a:xfrm>
              <a:off x="2496535" y="4505342"/>
              <a:ext cx="1042224" cy="0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6" name="Group 175"/>
            <p:cNvGrpSpPr/>
            <p:nvPr/>
          </p:nvGrpSpPr>
          <p:grpSpPr>
            <a:xfrm>
              <a:off x="6301272" y="4743767"/>
              <a:ext cx="1636228" cy="553998"/>
              <a:chOff x="6188510" y="2457079"/>
              <a:chExt cx="1636228" cy="553998"/>
            </a:xfrm>
          </p:grpSpPr>
          <p:sp>
            <p:nvSpPr>
              <p:cNvPr id="177" name="textruta 38"/>
              <p:cNvSpPr txBox="1"/>
              <p:nvPr/>
            </p:nvSpPr>
            <p:spPr>
              <a:xfrm>
                <a:off x="6459412" y="2457079"/>
                <a:ext cx="1365326" cy="5539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sv-SE" sz="1000" b="1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sv-SE" sz="1000" b="1" dirty="0" err="1" smtClean="0">
                    <a:solidFill>
                      <a:srgbClr val="000000"/>
                    </a:solidFill>
                  </a:rPr>
                  <a:t>MeddelandeTjänsten</a:t>
                </a:r>
                <a:endParaRPr lang="sv-SE" sz="1000" b="1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sv-SE" sz="1000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6188510" y="2672319"/>
                <a:ext cx="259915" cy="107651"/>
                <a:chOff x="6115485" y="2672319"/>
                <a:chExt cx="259915" cy="107651"/>
              </a:xfrm>
            </p:grpSpPr>
            <p:sp>
              <p:nvSpPr>
                <p:cNvPr id="179" name="Koppling 16"/>
                <p:cNvSpPr/>
                <p:nvPr/>
              </p:nvSpPr>
              <p:spPr bwMode="auto">
                <a:xfrm>
                  <a:off x="6115485" y="2672319"/>
                  <a:ext cx="112762" cy="107651"/>
                </a:xfrm>
                <a:prstGeom prst="flowChartConnector">
                  <a:avLst/>
                </a:prstGeom>
                <a:ln w="12700" cmpd="sng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57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sv-SE" sz="1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80" name="Rak pil 40"/>
                <p:cNvCxnSpPr>
                  <a:stCxn id="179" idx="6"/>
                </p:cNvCxnSpPr>
                <p:nvPr/>
              </p:nvCxnSpPr>
              <p:spPr bwMode="auto">
                <a:xfrm>
                  <a:off x="6228247" y="2726145"/>
                  <a:ext cx="147153" cy="1704"/>
                </a:xfrm>
                <a:prstGeom prst="straightConnector1">
                  <a:avLst/>
                </a:prstGeom>
                <a:ln w="12700" cmpd="sng">
                  <a:headEnd type="none" w="med" len="med"/>
                  <a:tailEnd type="non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/>
          </p:nvGrpSpPr>
          <p:grpSpPr>
            <a:xfrm>
              <a:off x="3625805" y="5596598"/>
              <a:ext cx="1282018" cy="681920"/>
              <a:chOff x="3606056" y="2363360"/>
              <a:chExt cx="1282018" cy="681920"/>
            </a:xfrm>
          </p:grpSpPr>
          <p:sp>
            <p:nvSpPr>
              <p:cNvPr id="182" name="Rektangel med rundade hörn 15"/>
              <p:cNvSpPr/>
              <p:nvPr/>
            </p:nvSpPr>
            <p:spPr bwMode="auto">
              <a:xfrm>
                <a:off x="3840911" y="2363360"/>
                <a:ext cx="1047163" cy="6819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cmpd="sng">
                <a:solidFill>
                  <a:srgbClr val="008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3" name="Koppling 24"/>
              <p:cNvSpPr/>
              <p:nvPr/>
            </p:nvSpPr>
            <p:spPr bwMode="auto">
              <a:xfrm>
                <a:off x="3995935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84" name="Rak pil 40"/>
              <p:cNvCxnSpPr/>
              <p:nvPr/>
            </p:nvCxnSpPr>
            <p:spPr bwMode="auto">
              <a:xfrm flipV="1">
                <a:off x="4068769" y="2510821"/>
                <a:ext cx="589121" cy="182103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Koppling 24"/>
              <p:cNvSpPr/>
              <p:nvPr/>
            </p:nvSpPr>
            <p:spPr bwMode="auto">
              <a:xfrm>
                <a:off x="4657890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6" name="Koppling 24"/>
              <p:cNvSpPr/>
              <p:nvPr/>
            </p:nvSpPr>
            <p:spPr bwMode="auto">
              <a:xfrm>
                <a:off x="4657890" y="2461455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7" name="Koppling 24"/>
              <p:cNvSpPr/>
              <p:nvPr/>
            </p:nvSpPr>
            <p:spPr bwMode="auto">
              <a:xfrm>
                <a:off x="4657890" y="2853509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8" name="Koppling 16"/>
              <p:cNvSpPr/>
              <p:nvPr/>
            </p:nvSpPr>
            <p:spPr bwMode="auto">
              <a:xfrm>
                <a:off x="3606056" y="2651576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89" name="Rak pil 40"/>
              <p:cNvCxnSpPr/>
              <p:nvPr/>
            </p:nvCxnSpPr>
            <p:spPr bwMode="auto">
              <a:xfrm flipV="1">
                <a:off x="3721788" y="2701116"/>
                <a:ext cx="358980" cy="4387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0" name="textruta 38"/>
            <p:cNvSpPr txBox="1"/>
            <p:nvPr/>
          </p:nvSpPr>
          <p:spPr>
            <a:xfrm>
              <a:off x="1174994" y="5649163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smtClean="0">
                  <a:solidFill>
                    <a:srgbClr val="000000"/>
                  </a:solidFill>
                </a:rPr>
                <a:t>Mottagare</a:t>
              </a:r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91" name="Rak pil 21"/>
            <p:cNvCxnSpPr/>
            <p:nvPr/>
          </p:nvCxnSpPr>
          <p:spPr bwMode="auto">
            <a:xfrm>
              <a:off x="2517156" y="5943580"/>
              <a:ext cx="1042224" cy="0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Rak pil 40"/>
            <p:cNvCxnSpPr/>
            <p:nvPr/>
          </p:nvCxnSpPr>
          <p:spPr bwMode="auto">
            <a:xfrm>
              <a:off x="4705668" y="4307767"/>
              <a:ext cx="190951" cy="0"/>
            </a:xfrm>
            <a:prstGeom prst="straightConnector1">
              <a:avLst/>
            </a:prstGeom>
            <a:ln w="12700" cmpd="sng">
              <a:headEnd type="none" w="med" len="med"/>
              <a:tailEnd type="non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Rak pil 21"/>
            <p:cNvCxnSpPr/>
            <p:nvPr/>
          </p:nvCxnSpPr>
          <p:spPr bwMode="auto">
            <a:xfrm>
              <a:off x="4881817" y="4304411"/>
              <a:ext cx="1329272" cy="654596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Rak pil 40"/>
            <p:cNvCxnSpPr/>
            <p:nvPr/>
          </p:nvCxnSpPr>
          <p:spPr bwMode="auto">
            <a:xfrm>
              <a:off x="4712018" y="5733201"/>
              <a:ext cx="190951" cy="0"/>
            </a:xfrm>
            <a:prstGeom prst="straightConnector1">
              <a:avLst/>
            </a:prstGeom>
            <a:ln w="12700" cmpd="sng">
              <a:headEnd type="none" w="med" len="med"/>
              <a:tailEnd type="non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Rak pil 21"/>
            <p:cNvCxnSpPr/>
            <p:nvPr/>
          </p:nvCxnSpPr>
          <p:spPr bwMode="auto">
            <a:xfrm flipV="1">
              <a:off x="4889500" y="5124450"/>
              <a:ext cx="1299010" cy="611926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Inledning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4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0070" y="1890465"/>
            <a:ext cx="8384112" cy="1338722"/>
            <a:chOff x="283638" y="3637852"/>
            <a:chExt cx="8384112" cy="1338722"/>
          </a:xfrm>
        </p:grpSpPr>
        <p:sp>
          <p:nvSpPr>
            <p:cNvPr id="68" name="textruta 36"/>
            <p:cNvSpPr txBox="1"/>
            <p:nvPr/>
          </p:nvSpPr>
          <p:spPr>
            <a:xfrm>
              <a:off x="2686179" y="3638201"/>
              <a:ext cx="1040310" cy="24622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solidFill>
                    <a:srgbClr val="000000"/>
                  </a:solidFill>
                </a:rPr>
                <a:t>Anpassning</a:t>
              </a:r>
            </a:p>
          </p:txBody>
        </p:sp>
        <p:cxnSp>
          <p:nvCxnSpPr>
            <p:cNvPr id="64" name="Rak pil 21"/>
            <p:cNvCxnSpPr/>
            <p:nvPr/>
          </p:nvCxnSpPr>
          <p:spPr bwMode="auto">
            <a:xfrm>
              <a:off x="1616075" y="4264786"/>
              <a:ext cx="782639" cy="6216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ruta 38"/>
            <p:cNvSpPr txBox="1"/>
            <p:nvPr/>
          </p:nvSpPr>
          <p:spPr>
            <a:xfrm>
              <a:off x="283638" y="4001936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smtClean="0">
                  <a:solidFill>
                    <a:srgbClr val="000000"/>
                  </a:solidFill>
                </a:rPr>
                <a:t>Försäkringskassan</a:t>
              </a: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046723" y="3935222"/>
              <a:ext cx="1282018" cy="681920"/>
              <a:chOff x="3606056" y="2363360"/>
              <a:chExt cx="1282018" cy="681920"/>
            </a:xfrm>
          </p:grpSpPr>
          <p:sp>
            <p:nvSpPr>
              <p:cNvPr id="58" name="Rektangel med rundade hörn 15"/>
              <p:cNvSpPr/>
              <p:nvPr/>
            </p:nvSpPr>
            <p:spPr bwMode="auto">
              <a:xfrm>
                <a:off x="3840911" y="2363360"/>
                <a:ext cx="1047163" cy="6819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cmpd="sng">
                <a:solidFill>
                  <a:srgbClr val="008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Koppling 24"/>
              <p:cNvSpPr/>
              <p:nvPr/>
            </p:nvSpPr>
            <p:spPr bwMode="auto">
              <a:xfrm>
                <a:off x="3995935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3" name="Rak pil 40"/>
              <p:cNvCxnSpPr/>
              <p:nvPr/>
            </p:nvCxnSpPr>
            <p:spPr bwMode="auto">
              <a:xfrm flipV="1">
                <a:off x="4068769" y="2510821"/>
                <a:ext cx="589121" cy="182103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Koppling 24"/>
              <p:cNvSpPr/>
              <p:nvPr/>
            </p:nvSpPr>
            <p:spPr bwMode="auto">
              <a:xfrm>
                <a:off x="4657890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Koppling 24"/>
              <p:cNvSpPr/>
              <p:nvPr/>
            </p:nvSpPr>
            <p:spPr bwMode="auto">
              <a:xfrm>
                <a:off x="4657890" y="2461455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" name="Koppling 24"/>
              <p:cNvSpPr/>
              <p:nvPr/>
            </p:nvSpPr>
            <p:spPr bwMode="auto">
              <a:xfrm>
                <a:off x="4657890" y="2853509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Koppling 16"/>
              <p:cNvSpPr/>
              <p:nvPr/>
            </p:nvSpPr>
            <p:spPr bwMode="auto">
              <a:xfrm>
                <a:off x="3606056" y="2651576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4" name="Rak pil 40"/>
              <p:cNvCxnSpPr/>
              <p:nvPr/>
            </p:nvCxnSpPr>
            <p:spPr bwMode="auto">
              <a:xfrm flipV="1">
                <a:off x="3721788" y="2701116"/>
                <a:ext cx="358980" cy="4387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ruta 38"/>
            <p:cNvSpPr txBox="1"/>
            <p:nvPr/>
          </p:nvSpPr>
          <p:spPr>
            <a:xfrm>
              <a:off x="7427388" y="4001936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smtClean="0">
                  <a:solidFill>
                    <a:srgbClr val="000000"/>
                  </a:solidFill>
                </a:rPr>
                <a:t>Ärendelåda</a:t>
              </a: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156486" y="4102876"/>
              <a:ext cx="259915" cy="107651"/>
              <a:chOff x="6115485" y="2672319"/>
              <a:chExt cx="259915" cy="107651"/>
            </a:xfrm>
          </p:grpSpPr>
          <p:sp>
            <p:nvSpPr>
              <p:cNvPr id="162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64" name="Rak pil 40"/>
              <p:cNvCxnSpPr>
                <a:stCxn id="162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446434" y="3934038"/>
              <a:ext cx="1282018" cy="681920"/>
              <a:chOff x="4762472" y="1762115"/>
              <a:chExt cx="1282018" cy="681920"/>
            </a:xfrm>
          </p:grpSpPr>
          <p:sp>
            <p:nvSpPr>
              <p:cNvPr id="93" name="Rektangel med rundade hörn 15"/>
              <p:cNvSpPr/>
              <p:nvPr/>
            </p:nvSpPr>
            <p:spPr bwMode="auto">
              <a:xfrm>
                <a:off x="4997327" y="1762115"/>
                <a:ext cx="1047163" cy="6819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cmpd="sng">
                <a:solidFill>
                  <a:srgbClr val="008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6" name="Rak pil 40"/>
              <p:cNvCxnSpPr/>
              <p:nvPr/>
            </p:nvCxnSpPr>
            <p:spPr bwMode="auto">
              <a:xfrm flipV="1">
                <a:off x="5149850" y="1891335"/>
                <a:ext cx="736600" cy="392054"/>
              </a:xfrm>
              <a:prstGeom prst="straightConnector1">
                <a:avLst/>
              </a:prstGeom>
              <a:ln w="28575" cmpd="sng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Koppling 16"/>
              <p:cNvSpPr/>
              <p:nvPr/>
            </p:nvSpPr>
            <p:spPr bwMode="auto">
              <a:xfrm>
                <a:off x="4762472" y="2050331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8" name="Rak pil 40"/>
              <p:cNvCxnSpPr>
                <a:endCxn id="93" idx="1"/>
              </p:cNvCxnSpPr>
              <p:nvPr/>
            </p:nvCxnSpPr>
            <p:spPr bwMode="auto">
              <a:xfrm flipV="1">
                <a:off x="4878204" y="2103075"/>
                <a:ext cx="119123" cy="118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Rak pil 40"/>
              <p:cNvCxnSpPr/>
              <p:nvPr/>
            </p:nvCxnSpPr>
            <p:spPr bwMode="auto">
              <a:xfrm>
                <a:off x="5149850" y="1891335"/>
                <a:ext cx="736600" cy="392054"/>
              </a:xfrm>
              <a:prstGeom prst="straightConnector1">
                <a:avLst/>
              </a:prstGeom>
              <a:ln w="28575" cmpd="sng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Rak pil 21"/>
            <p:cNvCxnSpPr/>
            <p:nvPr/>
          </p:nvCxnSpPr>
          <p:spPr bwMode="auto">
            <a:xfrm>
              <a:off x="6328741" y="4078756"/>
              <a:ext cx="630859" cy="198609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Rak pil 21"/>
            <p:cNvCxnSpPr/>
            <p:nvPr/>
          </p:nvCxnSpPr>
          <p:spPr bwMode="auto">
            <a:xfrm>
              <a:off x="3726489" y="4258672"/>
              <a:ext cx="1245561" cy="6114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616075" y="4284074"/>
              <a:ext cx="871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TaEmotFraga</a:t>
              </a:r>
              <a:endParaRPr lang="en-US" sz="1000" dirty="0" smtClean="0"/>
            </a:p>
            <a:p>
              <a:r>
                <a:rPr lang="en-US" sz="1000" dirty="0" err="1" smtClean="0"/>
                <a:t>TaEmotSvar</a:t>
              </a:r>
              <a:endParaRPr lang="en-US" sz="1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64062" y="4576464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ReceiveMedicalCertificateQuestion</a:t>
              </a:r>
              <a:endParaRPr lang="en-US" sz="1000" dirty="0" smtClean="0"/>
            </a:p>
            <a:p>
              <a:r>
                <a:rPr lang="en-US" sz="1000" dirty="0" err="1" smtClean="0"/>
                <a:t>ReceiveMedicalCertificateAnswer</a:t>
              </a:r>
              <a:endParaRPr lang="en-US" sz="1000" dirty="0"/>
            </a:p>
          </p:txBody>
        </p:sp>
        <p:cxnSp>
          <p:nvCxnSpPr>
            <p:cNvPr id="105" name="Rak pil 21"/>
            <p:cNvCxnSpPr/>
            <p:nvPr/>
          </p:nvCxnSpPr>
          <p:spPr bwMode="auto">
            <a:xfrm>
              <a:off x="6140605" y="4078756"/>
              <a:ext cx="188136" cy="0"/>
            </a:xfrm>
            <a:prstGeom prst="straightConnector1">
              <a:avLst/>
            </a:prstGeom>
            <a:ln w="12700" cmpd="sng"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ruta 36"/>
            <p:cNvSpPr txBox="1"/>
            <p:nvPr/>
          </p:nvSpPr>
          <p:spPr>
            <a:xfrm>
              <a:off x="5288218" y="3637852"/>
              <a:ext cx="1040310" cy="24622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err="1" smtClean="0">
                  <a:solidFill>
                    <a:srgbClr val="000000"/>
                  </a:solidFill>
                </a:rPr>
                <a:t>Virtualisering</a:t>
              </a:r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156486" y="4369576"/>
              <a:ext cx="259915" cy="107651"/>
              <a:chOff x="6115485" y="2672319"/>
              <a:chExt cx="259915" cy="107651"/>
            </a:xfrm>
          </p:grpSpPr>
          <p:sp>
            <p:nvSpPr>
              <p:cNvPr id="76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7" name="Rak pil 40"/>
              <p:cNvCxnSpPr>
                <a:stCxn id="76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1013703" y="3848869"/>
            <a:ext cx="6431977" cy="1315659"/>
            <a:chOff x="276493" y="5187601"/>
            <a:chExt cx="6431977" cy="1315659"/>
          </a:xfrm>
        </p:grpSpPr>
        <p:cxnSp>
          <p:nvCxnSpPr>
            <p:cNvPr id="119" name="Rak pil 21"/>
            <p:cNvCxnSpPr/>
            <p:nvPr/>
          </p:nvCxnSpPr>
          <p:spPr bwMode="auto">
            <a:xfrm>
              <a:off x="1608930" y="5807836"/>
              <a:ext cx="1362870" cy="8192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ruta 38"/>
            <p:cNvSpPr txBox="1"/>
            <p:nvPr/>
          </p:nvSpPr>
          <p:spPr>
            <a:xfrm>
              <a:off x="276493" y="5544986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smtClean="0">
                  <a:solidFill>
                    <a:srgbClr val="000000"/>
                  </a:solidFill>
                </a:rPr>
                <a:t>Journalsystem</a:t>
              </a: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087443" y="5478272"/>
              <a:ext cx="1282018" cy="681920"/>
              <a:chOff x="3606056" y="2363360"/>
              <a:chExt cx="1282018" cy="681920"/>
            </a:xfrm>
          </p:grpSpPr>
          <p:sp>
            <p:nvSpPr>
              <p:cNvPr id="141" name="Rektangel med rundade hörn 15"/>
              <p:cNvSpPr/>
              <p:nvPr/>
            </p:nvSpPr>
            <p:spPr bwMode="auto">
              <a:xfrm>
                <a:off x="3840911" y="2363360"/>
                <a:ext cx="1047163" cy="6819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cmpd="sng">
                <a:solidFill>
                  <a:srgbClr val="008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" name="Koppling 24"/>
              <p:cNvSpPr/>
              <p:nvPr/>
            </p:nvSpPr>
            <p:spPr bwMode="auto">
              <a:xfrm>
                <a:off x="3995935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43" name="Rak pil 40"/>
              <p:cNvCxnSpPr/>
              <p:nvPr/>
            </p:nvCxnSpPr>
            <p:spPr bwMode="auto">
              <a:xfrm flipV="1">
                <a:off x="4068769" y="2510821"/>
                <a:ext cx="589121" cy="182103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Koppling 24"/>
              <p:cNvSpPr/>
              <p:nvPr/>
            </p:nvSpPr>
            <p:spPr bwMode="auto">
              <a:xfrm>
                <a:off x="4657890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" name="Koppling 24"/>
              <p:cNvSpPr/>
              <p:nvPr/>
            </p:nvSpPr>
            <p:spPr bwMode="auto">
              <a:xfrm>
                <a:off x="4657890" y="2461455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Koppling 24"/>
              <p:cNvSpPr/>
              <p:nvPr/>
            </p:nvSpPr>
            <p:spPr bwMode="auto">
              <a:xfrm>
                <a:off x="4657890" y="2853509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" name="Koppling 16"/>
              <p:cNvSpPr/>
              <p:nvPr/>
            </p:nvSpPr>
            <p:spPr bwMode="auto">
              <a:xfrm>
                <a:off x="3606056" y="2651576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48" name="Rak pil 40"/>
              <p:cNvCxnSpPr/>
              <p:nvPr/>
            </p:nvCxnSpPr>
            <p:spPr bwMode="auto">
              <a:xfrm flipV="1">
                <a:off x="3721788" y="2701116"/>
                <a:ext cx="358980" cy="4387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textruta 38"/>
            <p:cNvSpPr txBox="1"/>
            <p:nvPr/>
          </p:nvSpPr>
          <p:spPr>
            <a:xfrm>
              <a:off x="5468108" y="5530837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smtClean="0">
                  <a:solidFill>
                    <a:srgbClr val="000000"/>
                  </a:solidFill>
                </a:rPr>
                <a:t>Ärendelåda</a:t>
              </a: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5197206" y="5504777"/>
              <a:ext cx="259915" cy="107651"/>
              <a:chOff x="6115485" y="2672319"/>
              <a:chExt cx="259915" cy="107651"/>
            </a:xfrm>
          </p:grpSpPr>
          <p:sp>
            <p:nvSpPr>
              <p:cNvPr id="139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40" name="Rak pil 40"/>
              <p:cNvCxnSpPr>
                <a:stCxn id="139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Rak pil 21"/>
            <p:cNvCxnSpPr/>
            <p:nvPr/>
          </p:nvCxnSpPr>
          <p:spPr bwMode="auto">
            <a:xfrm>
              <a:off x="4369461" y="5607657"/>
              <a:ext cx="780084" cy="179916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608930" y="5795374"/>
              <a:ext cx="10650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FindAllQuestions</a:t>
              </a:r>
              <a:endParaRPr lang="en-US" sz="1000" dirty="0" smtClean="0"/>
            </a:p>
            <a:p>
              <a:r>
                <a:rPr lang="en-US" sz="1000" dirty="0" err="1" smtClean="0"/>
                <a:t>DeleteQuestion</a:t>
              </a:r>
              <a:endParaRPr lang="en-US" sz="1000" dirty="0" smtClean="0"/>
            </a:p>
            <a:p>
              <a:r>
                <a:rPr lang="en-US" sz="1000" dirty="0" err="1" smtClean="0"/>
                <a:t>FindAllAnswers</a:t>
              </a:r>
              <a:endParaRPr lang="en-US" sz="1000" dirty="0" smtClean="0"/>
            </a:p>
            <a:p>
              <a:r>
                <a:rPr lang="en-US" sz="1000" dirty="0" err="1" smtClean="0"/>
                <a:t>DeleteAnswer</a:t>
              </a:r>
              <a:endParaRPr lang="en-US" sz="1000" dirty="0"/>
            </a:p>
          </p:txBody>
        </p:sp>
        <p:cxnSp>
          <p:nvCxnSpPr>
            <p:cNvPr id="131" name="Rak pil 21"/>
            <p:cNvCxnSpPr/>
            <p:nvPr/>
          </p:nvCxnSpPr>
          <p:spPr bwMode="auto">
            <a:xfrm>
              <a:off x="4181325" y="5607657"/>
              <a:ext cx="188136" cy="0"/>
            </a:xfrm>
            <a:prstGeom prst="straightConnector1">
              <a:avLst/>
            </a:prstGeom>
            <a:ln w="12700" cmpd="sng"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ruta 36"/>
            <p:cNvSpPr txBox="1"/>
            <p:nvPr/>
          </p:nvSpPr>
          <p:spPr>
            <a:xfrm>
              <a:off x="3329151" y="5187601"/>
              <a:ext cx="1040310" cy="24622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err="1" smtClean="0">
                  <a:solidFill>
                    <a:srgbClr val="000000"/>
                  </a:solidFill>
                </a:rPr>
                <a:t>Virtualisering</a:t>
              </a:r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203556" y="5993727"/>
              <a:ext cx="259915" cy="107651"/>
              <a:chOff x="6115485" y="2672319"/>
              <a:chExt cx="259915" cy="107651"/>
            </a:xfrm>
          </p:grpSpPr>
          <p:sp>
            <p:nvSpPr>
              <p:cNvPr id="79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0" name="Rak pil 40"/>
              <p:cNvCxnSpPr>
                <a:stCxn id="79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197206" y="5676227"/>
              <a:ext cx="259915" cy="107651"/>
              <a:chOff x="6115485" y="2672319"/>
              <a:chExt cx="259915" cy="107651"/>
            </a:xfrm>
          </p:grpSpPr>
          <p:sp>
            <p:nvSpPr>
              <p:cNvPr id="84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5" name="Rak pil 40"/>
              <p:cNvCxnSpPr>
                <a:stCxn id="84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203556" y="5841327"/>
              <a:ext cx="259915" cy="107651"/>
              <a:chOff x="6115485" y="2672319"/>
              <a:chExt cx="259915" cy="107651"/>
            </a:xfrm>
          </p:grpSpPr>
          <p:sp>
            <p:nvSpPr>
              <p:cNvPr id="87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8" name="Rak pil 40"/>
              <p:cNvCxnSpPr>
                <a:stCxn id="87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Exempel</a:t>
            </a:r>
            <a:r>
              <a:rPr lang="en-US" dirty="0" smtClean="0"/>
              <a:t> - </a:t>
            </a:r>
            <a:r>
              <a:rPr lang="en-US" dirty="0" err="1" smtClean="0"/>
              <a:t>Ärendelåda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0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7638" y="1898574"/>
            <a:ext cx="8384112" cy="1338722"/>
            <a:chOff x="283638" y="3637852"/>
            <a:chExt cx="8384112" cy="1338722"/>
          </a:xfrm>
        </p:grpSpPr>
        <p:sp>
          <p:nvSpPr>
            <p:cNvPr id="68" name="textruta 36"/>
            <p:cNvSpPr txBox="1"/>
            <p:nvPr/>
          </p:nvSpPr>
          <p:spPr>
            <a:xfrm>
              <a:off x="2686179" y="3638201"/>
              <a:ext cx="1040310" cy="24622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solidFill>
                    <a:srgbClr val="000000"/>
                  </a:solidFill>
                </a:rPr>
                <a:t>Anpassning</a:t>
              </a:r>
            </a:p>
          </p:txBody>
        </p:sp>
        <p:cxnSp>
          <p:nvCxnSpPr>
            <p:cNvPr id="64" name="Rak pil 21"/>
            <p:cNvCxnSpPr/>
            <p:nvPr/>
          </p:nvCxnSpPr>
          <p:spPr bwMode="auto">
            <a:xfrm>
              <a:off x="1616075" y="4264786"/>
              <a:ext cx="782639" cy="6216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ruta 38"/>
            <p:cNvSpPr txBox="1"/>
            <p:nvPr/>
          </p:nvSpPr>
          <p:spPr>
            <a:xfrm>
              <a:off x="283638" y="4001936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smtClean="0">
                  <a:solidFill>
                    <a:srgbClr val="000000"/>
                  </a:solidFill>
                </a:rPr>
                <a:t>Försäkringskassan</a:t>
              </a: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046723" y="3935222"/>
              <a:ext cx="1282018" cy="681920"/>
              <a:chOff x="3606056" y="2363360"/>
              <a:chExt cx="1282018" cy="681920"/>
            </a:xfrm>
          </p:grpSpPr>
          <p:sp>
            <p:nvSpPr>
              <p:cNvPr id="58" name="Rektangel med rundade hörn 15"/>
              <p:cNvSpPr/>
              <p:nvPr/>
            </p:nvSpPr>
            <p:spPr bwMode="auto">
              <a:xfrm>
                <a:off x="3840911" y="2363360"/>
                <a:ext cx="1047163" cy="6819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cmpd="sng">
                <a:solidFill>
                  <a:srgbClr val="008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Koppling 24"/>
              <p:cNvSpPr/>
              <p:nvPr/>
            </p:nvSpPr>
            <p:spPr bwMode="auto">
              <a:xfrm>
                <a:off x="3995935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3" name="Rak pil 40"/>
              <p:cNvCxnSpPr/>
              <p:nvPr/>
            </p:nvCxnSpPr>
            <p:spPr bwMode="auto">
              <a:xfrm flipV="1">
                <a:off x="4068769" y="2510821"/>
                <a:ext cx="589121" cy="182103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Koppling 24"/>
              <p:cNvSpPr/>
              <p:nvPr/>
            </p:nvSpPr>
            <p:spPr bwMode="auto">
              <a:xfrm>
                <a:off x="4657890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Koppling 24"/>
              <p:cNvSpPr/>
              <p:nvPr/>
            </p:nvSpPr>
            <p:spPr bwMode="auto">
              <a:xfrm>
                <a:off x="4657890" y="2461455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" name="Koppling 24"/>
              <p:cNvSpPr/>
              <p:nvPr/>
            </p:nvSpPr>
            <p:spPr bwMode="auto">
              <a:xfrm>
                <a:off x="4657890" y="2853509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Koppling 16"/>
              <p:cNvSpPr/>
              <p:nvPr/>
            </p:nvSpPr>
            <p:spPr bwMode="auto">
              <a:xfrm>
                <a:off x="3606056" y="2651576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4" name="Rak pil 40"/>
              <p:cNvCxnSpPr/>
              <p:nvPr/>
            </p:nvCxnSpPr>
            <p:spPr bwMode="auto">
              <a:xfrm flipV="1">
                <a:off x="3721788" y="2701116"/>
                <a:ext cx="358980" cy="4387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ruta 38"/>
            <p:cNvSpPr txBox="1"/>
            <p:nvPr/>
          </p:nvSpPr>
          <p:spPr>
            <a:xfrm>
              <a:off x="7427388" y="4001936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err="1" smtClean="0">
                  <a:solidFill>
                    <a:srgbClr val="000000"/>
                  </a:solidFill>
                </a:rPr>
                <a:t>MeddelandeTjänst</a:t>
              </a:r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2446434" y="3934038"/>
              <a:ext cx="1282018" cy="681920"/>
              <a:chOff x="4762472" y="1762115"/>
              <a:chExt cx="1282018" cy="681920"/>
            </a:xfrm>
          </p:grpSpPr>
          <p:sp>
            <p:nvSpPr>
              <p:cNvPr id="93" name="Rektangel med rundade hörn 15"/>
              <p:cNvSpPr/>
              <p:nvPr/>
            </p:nvSpPr>
            <p:spPr bwMode="auto">
              <a:xfrm>
                <a:off x="4997327" y="1762115"/>
                <a:ext cx="1047163" cy="6819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cmpd="sng">
                <a:solidFill>
                  <a:srgbClr val="008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6" name="Rak pil 40"/>
              <p:cNvCxnSpPr/>
              <p:nvPr/>
            </p:nvCxnSpPr>
            <p:spPr bwMode="auto">
              <a:xfrm flipV="1">
                <a:off x="5149850" y="1891335"/>
                <a:ext cx="736600" cy="392054"/>
              </a:xfrm>
              <a:prstGeom prst="straightConnector1">
                <a:avLst/>
              </a:prstGeom>
              <a:ln w="28575" cmpd="sng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Koppling 16"/>
              <p:cNvSpPr/>
              <p:nvPr/>
            </p:nvSpPr>
            <p:spPr bwMode="auto">
              <a:xfrm>
                <a:off x="4762472" y="2050331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8" name="Rak pil 40"/>
              <p:cNvCxnSpPr>
                <a:endCxn id="93" idx="1"/>
              </p:cNvCxnSpPr>
              <p:nvPr/>
            </p:nvCxnSpPr>
            <p:spPr bwMode="auto">
              <a:xfrm flipV="1">
                <a:off x="4878204" y="2103075"/>
                <a:ext cx="119123" cy="118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Rak pil 40"/>
              <p:cNvCxnSpPr/>
              <p:nvPr/>
            </p:nvCxnSpPr>
            <p:spPr bwMode="auto">
              <a:xfrm>
                <a:off x="5149850" y="1891335"/>
                <a:ext cx="736600" cy="392054"/>
              </a:xfrm>
              <a:prstGeom prst="straightConnector1">
                <a:avLst/>
              </a:prstGeom>
              <a:ln w="28575" cmpd="sng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Rak pil 21"/>
            <p:cNvCxnSpPr/>
            <p:nvPr/>
          </p:nvCxnSpPr>
          <p:spPr bwMode="auto">
            <a:xfrm>
              <a:off x="6328741" y="4078756"/>
              <a:ext cx="732459" cy="179916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Rak pil 21"/>
            <p:cNvCxnSpPr/>
            <p:nvPr/>
          </p:nvCxnSpPr>
          <p:spPr bwMode="auto">
            <a:xfrm>
              <a:off x="3726489" y="4258672"/>
              <a:ext cx="1245561" cy="6114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616075" y="4284074"/>
              <a:ext cx="871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TaEmotFraga</a:t>
              </a:r>
              <a:endParaRPr lang="en-US" sz="1000" dirty="0" smtClean="0"/>
            </a:p>
            <a:p>
              <a:r>
                <a:rPr lang="en-US" sz="1000" dirty="0" err="1" smtClean="0"/>
                <a:t>TaEmotSvar</a:t>
              </a:r>
              <a:endParaRPr lang="en-US" sz="1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64062" y="4576464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ReceiveMedicalCertificateQuestion</a:t>
              </a:r>
              <a:endParaRPr lang="en-US" sz="1000" dirty="0" smtClean="0"/>
            </a:p>
            <a:p>
              <a:r>
                <a:rPr lang="en-US" sz="1000" dirty="0" err="1" smtClean="0"/>
                <a:t>ReceiveMedicalCertificateAnswer</a:t>
              </a:r>
              <a:endParaRPr lang="en-US" sz="1000" dirty="0"/>
            </a:p>
          </p:txBody>
        </p:sp>
        <p:cxnSp>
          <p:nvCxnSpPr>
            <p:cNvPr id="105" name="Rak pil 21"/>
            <p:cNvCxnSpPr/>
            <p:nvPr/>
          </p:nvCxnSpPr>
          <p:spPr bwMode="auto">
            <a:xfrm>
              <a:off x="6140605" y="4078756"/>
              <a:ext cx="188136" cy="0"/>
            </a:xfrm>
            <a:prstGeom prst="straightConnector1">
              <a:avLst/>
            </a:prstGeom>
            <a:ln w="12700" cmpd="sng"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ruta 36"/>
            <p:cNvSpPr txBox="1"/>
            <p:nvPr/>
          </p:nvSpPr>
          <p:spPr>
            <a:xfrm>
              <a:off x="5288218" y="3637852"/>
              <a:ext cx="1040310" cy="24622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err="1" smtClean="0">
                  <a:solidFill>
                    <a:srgbClr val="000000"/>
                  </a:solidFill>
                </a:rPr>
                <a:t>Virtualisering</a:t>
              </a:r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156486" y="4210960"/>
              <a:ext cx="259915" cy="107651"/>
              <a:chOff x="6115485" y="2672319"/>
              <a:chExt cx="259915" cy="107651"/>
            </a:xfrm>
          </p:grpSpPr>
          <p:sp>
            <p:nvSpPr>
              <p:cNvPr id="76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7" name="Rak pil 40"/>
              <p:cNvCxnSpPr>
                <a:stCxn id="76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530493" y="3448323"/>
            <a:ext cx="6431977" cy="1161771"/>
            <a:chOff x="276493" y="5187601"/>
            <a:chExt cx="6431977" cy="1161771"/>
          </a:xfrm>
        </p:grpSpPr>
        <p:cxnSp>
          <p:nvCxnSpPr>
            <p:cNvPr id="119" name="Rak pil 21"/>
            <p:cNvCxnSpPr/>
            <p:nvPr/>
          </p:nvCxnSpPr>
          <p:spPr bwMode="auto">
            <a:xfrm>
              <a:off x="1608930" y="5807836"/>
              <a:ext cx="1362870" cy="8192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ruta 38"/>
            <p:cNvSpPr txBox="1"/>
            <p:nvPr/>
          </p:nvSpPr>
          <p:spPr>
            <a:xfrm>
              <a:off x="276493" y="5544986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smtClean="0">
                  <a:solidFill>
                    <a:srgbClr val="000000"/>
                  </a:solidFill>
                </a:rPr>
                <a:t>Journalsystem</a:t>
              </a: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087443" y="5478272"/>
              <a:ext cx="1282018" cy="681920"/>
              <a:chOff x="3606056" y="2363360"/>
              <a:chExt cx="1282018" cy="681920"/>
            </a:xfrm>
          </p:grpSpPr>
          <p:sp>
            <p:nvSpPr>
              <p:cNvPr id="141" name="Rektangel med rundade hörn 15"/>
              <p:cNvSpPr/>
              <p:nvPr/>
            </p:nvSpPr>
            <p:spPr bwMode="auto">
              <a:xfrm>
                <a:off x="3840911" y="2363360"/>
                <a:ext cx="1047163" cy="6819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cmpd="sng">
                <a:solidFill>
                  <a:srgbClr val="008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" name="Koppling 24"/>
              <p:cNvSpPr/>
              <p:nvPr/>
            </p:nvSpPr>
            <p:spPr bwMode="auto">
              <a:xfrm>
                <a:off x="3995935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43" name="Rak pil 40"/>
              <p:cNvCxnSpPr/>
              <p:nvPr/>
            </p:nvCxnSpPr>
            <p:spPr bwMode="auto">
              <a:xfrm flipV="1">
                <a:off x="4068769" y="2510821"/>
                <a:ext cx="589121" cy="182103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Koppling 24"/>
              <p:cNvSpPr/>
              <p:nvPr/>
            </p:nvSpPr>
            <p:spPr bwMode="auto">
              <a:xfrm>
                <a:off x="4657890" y="2658100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" name="Koppling 24"/>
              <p:cNvSpPr/>
              <p:nvPr/>
            </p:nvSpPr>
            <p:spPr bwMode="auto">
              <a:xfrm>
                <a:off x="4657890" y="2461455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Koppling 24"/>
              <p:cNvSpPr/>
              <p:nvPr/>
            </p:nvSpPr>
            <p:spPr bwMode="auto">
              <a:xfrm>
                <a:off x="4657890" y="2853509"/>
                <a:ext cx="84833" cy="86032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" name="Koppling 16"/>
              <p:cNvSpPr/>
              <p:nvPr/>
            </p:nvSpPr>
            <p:spPr bwMode="auto">
              <a:xfrm>
                <a:off x="3606056" y="2651576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48" name="Rak pil 40"/>
              <p:cNvCxnSpPr/>
              <p:nvPr/>
            </p:nvCxnSpPr>
            <p:spPr bwMode="auto">
              <a:xfrm flipV="1">
                <a:off x="3721788" y="2701116"/>
                <a:ext cx="358980" cy="4387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textruta 38"/>
            <p:cNvSpPr txBox="1"/>
            <p:nvPr/>
          </p:nvSpPr>
          <p:spPr>
            <a:xfrm>
              <a:off x="5468108" y="5530837"/>
              <a:ext cx="1240362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sv-SE" sz="1000" b="1" dirty="0" err="1" smtClean="0">
                  <a:solidFill>
                    <a:srgbClr val="000000"/>
                  </a:solidFill>
                </a:rPr>
                <a:t>MeddelandeTjänst</a:t>
              </a:r>
              <a:endParaRPr lang="sv-SE" sz="1000" b="1" dirty="0" smtClean="0">
                <a:solidFill>
                  <a:srgbClr val="000000"/>
                </a:solidFill>
              </a:endParaRPr>
            </a:p>
            <a:p>
              <a:pPr algn="ctr"/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27" name="Rak pil 21"/>
            <p:cNvCxnSpPr/>
            <p:nvPr/>
          </p:nvCxnSpPr>
          <p:spPr bwMode="auto">
            <a:xfrm>
              <a:off x="4369461" y="5607657"/>
              <a:ext cx="780084" cy="179916"/>
            </a:xfrm>
            <a:prstGeom prst="straightConnector1">
              <a:avLst/>
            </a:prstGeom>
            <a:ln w="12700" cmpd="sng">
              <a:headEnd type="none"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608930" y="5795374"/>
              <a:ext cx="10368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ListMessages</a:t>
              </a:r>
              <a:endParaRPr lang="en-US" sz="1000" dirty="0" smtClean="0"/>
            </a:p>
            <a:p>
              <a:r>
                <a:rPr lang="en-US" sz="1000" dirty="0" err="1" smtClean="0"/>
                <a:t>GetMessages</a:t>
              </a:r>
              <a:endParaRPr lang="en-US" sz="1000" dirty="0" smtClean="0"/>
            </a:p>
            <a:p>
              <a:r>
                <a:rPr lang="en-US" sz="1000" dirty="0" err="1" smtClean="0"/>
                <a:t>DeleteMessages</a:t>
              </a:r>
              <a:endParaRPr lang="en-US" sz="1000" dirty="0"/>
            </a:p>
          </p:txBody>
        </p:sp>
        <p:cxnSp>
          <p:nvCxnSpPr>
            <p:cNvPr id="131" name="Rak pil 21"/>
            <p:cNvCxnSpPr/>
            <p:nvPr/>
          </p:nvCxnSpPr>
          <p:spPr bwMode="auto">
            <a:xfrm>
              <a:off x="4181325" y="5607657"/>
              <a:ext cx="188136" cy="0"/>
            </a:xfrm>
            <a:prstGeom prst="straightConnector1">
              <a:avLst/>
            </a:prstGeom>
            <a:ln w="12700" cmpd="sng"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ruta 36"/>
            <p:cNvSpPr txBox="1"/>
            <p:nvPr/>
          </p:nvSpPr>
          <p:spPr>
            <a:xfrm>
              <a:off x="3329151" y="5187601"/>
              <a:ext cx="1040310" cy="24622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v-SE" sz="1000" dirty="0" err="1" smtClean="0">
                  <a:solidFill>
                    <a:srgbClr val="000000"/>
                  </a:solidFill>
                </a:rPr>
                <a:t>Virtualisering</a:t>
              </a:r>
              <a:endParaRPr lang="sv-SE" sz="1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203556" y="5904827"/>
              <a:ext cx="259915" cy="107651"/>
              <a:chOff x="6115485" y="2672319"/>
              <a:chExt cx="259915" cy="107651"/>
            </a:xfrm>
          </p:grpSpPr>
          <p:sp>
            <p:nvSpPr>
              <p:cNvPr id="79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0" name="Rak pil 40"/>
              <p:cNvCxnSpPr>
                <a:stCxn id="79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197206" y="5587327"/>
              <a:ext cx="259915" cy="107651"/>
              <a:chOff x="6115485" y="2672319"/>
              <a:chExt cx="259915" cy="107651"/>
            </a:xfrm>
          </p:grpSpPr>
          <p:sp>
            <p:nvSpPr>
              <p:cNvPr id="84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5" name="Rak pil 40"/>
              <p:cNvCxnSpPr>
                <a:stCxn id="84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203556" y="5752427"/>
              <a:ext cx="259915" cy="107651"/>
              <a:chOff x="6115485" y="2672319"/>
              <a:chExt cx="259915" cy="107651"/>
            </a:xfrm>
          </p:grpSpPr>
          <p:sp>
            <p:nvSpPr>
              <p:cNvPr id="87" name="Koppling 16"/>
              <p:cNvSpPr/>
              <p:nvPr/>
            </p:nvSpPr>
            <p:spPr bwMode="auto">
              <a:xfrm>
                <a:off x="6115485" y="2672319"/>
                <a:ext cx="112762" cy="107651"/>
              </a:xfrm>
              <a:prstGeom prst="flowChartConnector">
                <a:avLst/>
              </a:prstGeom>
              <a:ln w="1270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5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v-SE" sz="1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8" name="Rak pil 40"/>
              <p:cNvCxnSpPr>
                <a:stCxn id="87" idx="6"/>
              </p:cNvCxnSpPr>
              <p:nvPr/>
            </p:nvCxnSpPr>
            <p:spPr bwMode="auto">
              <a:xfrm>
                <a:off x="6228247" y="2726145"/>
                <a:ext cx="147153" cy="1704"/>
              </a:xfrm>
              <a:prstGeom prst="straightConnector1">
                <a:avLst/>
              </a:prstGeom>
              <a:ln w="12700" cmpd="sng">
                <a:headEnd type="none" w="med" len="med"/>
                <a:tailEnd type="non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Exempel</a:t>
            </a:r>
            <a:r>
              <a:rPr lang="en-US" dirty="0" smtClean="0"/>
              <a:t> - </a:t>
            </a:r>
            <a:r>
              <a:rPr lang="en-US" dirty="0" err="1" smtClean="0"/>
              <a:t>MeddelandeTjänst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5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72</Words>
  <Application>Microsoft Macintosh PowerPoint</Application>
  <PresentationFormat>On-screen Show (4:3)</PresentationFormat>
  <Paragraphs>61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Inledning</vt:lpstr>
      <vt:lpstr>Exempel - Ärendelåda</vt:lpstr>
      <vt:lpstr>Exempel - MeddelandeTjänst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Ekhammar</dc:creator>
  <cp:lastModifiedBy>Mats Ekhammar</cp:lastModifiedBy>
  <cp:revision>38</cp:revision>
  <dcterms:created xsi:type="dcterms:W3CDTF">2013-09-30T11:53:10Z</dcterms:created>
  <dcterms:modified xsi:type="dcterms:W3CDTF">2013-10-19T09:14:11Z</dcterms:modified>
</cp:coreProperties>
</file>