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p\Downloads\Zomato%20data%2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p\Downloads\Zomato%20data%20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p\Downloads\Zomato%20data%20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p\Downloads\Zomato%20data%20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hap\Downloads\Zomato%20data%20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data .xlsx]1)ORDERS VS RESTAURANTS!PivotTable1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100" baseline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400">
                <a:solidFill>
                  <a:schemeClr val="bg1"/>
                </a:solidFill>
              </a:rPr>
              <a:t>ORDERS</a:t>
            </a:r>
            <a:r>
              <a:rPr lang="en-US" sz="2400" baseline="0">
                <a:solidFill>
                  <a:schemeClr val="bg1"/>
                </a:solidFill>
              </a:rPr>
              <a:t> VS RESTAURANTS</a:t>
            </a:r>
            <a:endParaRPr lang="en-US" sz="24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100" baseline="0"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'1)ORDERS VS RESTAURANTS'!$B$3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'1)ORDERS VS RESTAURANTS'!$A$4:$A$8</c:f>
              <c:strCache>
                <c:ptCount val="4"/>
                <c:pt idx="0">
                  <c:v>Buffet</c:v>
                </c:pt>
                <c:pt idx="1">
                  <c:v>Cafes</c:v>
                </c:pt>
                <c:pt idx="2">
                  <c:v>Dining</c:v>
                </c:pt>
                <c:pt idx="3">
                  <c:v>other</c:v>
                </c:pt>
              </c:strCache>
            </c:strRef>
          </c:cat>
          <c:val>
            <c:numRef>
              <c:f>'1)ORDERS VS RESTAURANTS'!$B$4:$B$8</c:f>
              <c:numCache>
                <c:formatCode>General</c:formatCode>
                <c:ptCount val="4"/>
                <c:pt idx="0">
                  <c:v>7</c:v>
                </c:pt>
                <c:pt idx="1">
                  <c:v>23</c:v>
                </c:pt>
                <c:pt idx="2">
                  <c:v>110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B8-49AD-8935-87AF3D0FA18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11390016"/>
        <c:axId val="82879744"/>
      </c:barChart>
      <c:catAx>
        <c:axId val="1911390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879744"/>
        <c:crosses val="autoZero"/>
        <c:auto val="1"/>
        <c:lblAlgn val="ctr"/>
        <c:lblOffset val="100"/>
        <c:noMultiLvlLbl val="0"/>
      </c:catAx>
      <c:valAx>
        <c:axId val="8287974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1390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00B050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data .xlsx]2)RESTAURANTS VS NO OF VOTES!PivotTable1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chemeClr val="bg1"/>
                </a:solidFill>
              </a:rPr>
              <a:t>RESTAURANTS</a:t>
            </a:r>
            <a:r>
              <a:rPr lang="en-US" sz="2800" baseline="0">
                <a:solidFill>
                  <a:schemeClr val="bg1"/>
                </a:solidFill>
              </a:rPr>
              <a:t> VS NO OF VOTES</a:t>
            </a:r>
            <a:endParaRPr lang="en-US" sz="280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cap="all" spc="120" normalizeH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8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1320754716981132E-2"/>
          <c:y val="0.1413425925925926"/>
          <c:w val="0.85281440350616555"/>
          <c:h val="0.71818642461358995"/>
        </c:manualLayout>
      </c:layout>
      <c:bar3DChart>
        <c:barDir val="col"/>
        <c:grouping val="stacked"/>
        <c:varyColors val="0"/>
        <c:ser>
          <c:idx val="0"/>
          <c:order val="0"/>
          <c:tx>
            <c:strRef>
              <c:f>'2)RESTAURANTS VS NO OF VOTES'!$B$3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'2)RESTAURANTS VS NO OF VOTES'!$A$4:$A$8</c:f>
              <c:strCache>
                <c:ptCount val="4"/>
                <c:pt idx="0">
                  <c:v>Buffet</c:v>
                </c:pt>
                <c:pt idx="1">
                  <c:v>Cafes</c:v>
                </c:pt>
                <c:pt idx="2">
                  <c:v>Dining</c:v>
                </c:pt>
                <c:pt idx="3">
                  <c:v>other</c:v>
                </c:pt>
              </c:strCache>
            </c:strRef>
          </c:cat>
          <c:val>
            <c:numRef>
              <c:f>'2)RESTAURANTS VS NO OF VOTES'!$B$4:$B$8</c:f>
              <c:numCache>
                <c:formatCode>General</c:formatCode>
                <c:ptCount val="4"/>
                <c:pt idx="0">
                  <c:v>3028</c:v>
                </c:pt>
                <c:pt idx="1">
                  <c:v>6434</c:v>
                </c:pt>
                <c:pt idx="2">
                  <c:v>20363</c:v>
                </c:pt>
                <c:pt idx="3">
                  <c:v>9367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D6-4455-A60E-6C5D9CA2DBD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1760066768"/>
        <c:axId val="1760067248"/>
        <c:axId val="0"/>
      </c:bar3DChart>
      <c:catAx>
        <c:axId val="17600667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cap="all" spc="120" normalizeH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0067248"/>
        <c:crosses val="autoZero"/>
        <c:auto val="1"/>
        <c:lblAlgn val="ctr"/>
        <c:lblOffset val="100"/>
        <c:noMultiLvlLbl val="0"/>
      </c:catAx>
      <c:valAx>
        <c:axId val="176006724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600667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7030A0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data .xlsx]3)DISTRIBUTION OF RATINGS!PivotTable2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500" b="1" i="0" u="none" strike="noStrike" kern="1200" cap="all" spc="100" normalizeH="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r>
              <a:rPr lang="en-US" baseline="0"/>
              <a:t>DISTRIBUTION OF RATINGS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E4831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E4831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 w="25400" cap="rnd">
            <a:solidFill>
              <a:schemeClr val="lt1"/>
            </a:solidFill>
            <a:round/>
          </a:ln>
          <a:effectLst>
            <a:outerShdw dist="25400" dir="2700000" algn="tl" rotWithShape="0">
              <a:schemeClr val="accent1"/>
            </a:outerShdw>
          </a:effectLst>
        </c:spPr>
        <c:marker>
          <c:symbol val="circle"/>
          <c:size val="14"/>
          <c:spPr>
            <a:solidFill>
              <a:schemeClr val="accent1"/>
            </a:solidFill>
            <a:ln>
              <a:noFill/>
            </a:ln>
            <a:effectLst/>
          </c:spPr>
        </c:marker>
        <c:dLbl>
          <c:idx val="0"/>
          <c:spPr>
            <a:solidFill>
              <a:srgbClr val="E48312"/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'3)DISTRIBUTION OF RATINGS'!$B$3</c:f>
              <c:strCache>
                <c:ptCount val="1"/>
                <c:pt idx="0">
                  <c:v>Total</c:v>
                </c:pt>
              </c:strCache>
            </c:strRef>
          </c:tx>
          <c:spPr>
            <a:ln w="25400" cap="rnd">
              <a:solidFill>
                <a:schemeClr val="lt1"/>
              </a:solidFill>
              <a:round/>
            </a:ln>
            <a:effectLst>
              <a:outerShdw dist="25400" dir="2700000" algn="tl" rotWithShape="0">
                <a:schemeClr val="accent1"/>
              </a:outerShdw>
            </a:effectLst>
          </c:spPr>
          <c:marker>
            <c:symbol val="circle"/>
            <c:size val="14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solidFill>
                <a:srgbClr val="E48312"/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'3)DISTRIBUTION OF RATINGS'!$A$4:$A$23</c:f>
              <c:strCache>
                <c:ptCount val="19"/>
                <c:pt idx="0">
                  <c:v>2.6</c:v>
                </c:pt>
                <c:pt idx="1">
                  <c:v>2.8</c:v>
                </c:pt>
                <c:pt idx="2">
                  <c:v>2.9</c:v>
                </c:pt>
                <c:pt idx="3">
                  <c:v>3</c:v>
                </c:pt>
                <c:pt idx="4">
                  <c:v>3.1</c:v>
                </c:pt>
                <c:pt idx="5">
                  <c:v>3.2</c:v>
                </c:pt>
                <c:pt idx="6">
                  <c:v>3.3</c:v>
                </c:pt>
                <c:pt idx="7">
                  <c:v>3.4</c:v>
                </c:pt>
                <c:pt idx="8">
                  <c:v>3.5</c:v>
                </c:pt>
                <c:pt idx="9">
                  <c:v>3.6</c:v>
                </c:pt>
                <c:pt idx="10">
                  <c:v>3.7</c:v>
                </c:pt>
                <c:pt idx="11">
                  <c:v>3.8</c:v>
                </c:pt>
                <c:pt idx="12">
                  <c:v>3.9</c:v>
                </c:pt>
                <c:pt idx="13">
                  <c:v>4</c:v>
                </c:pt>
                <c:pt idx="14">
                  <c:v>4.1</c:v>
                </c:pt>
                <c:pt idx="15">
                  <c:v>4.2</c:v>
                </c:pt>
                <c:pt idx="16">
                  <c:v>4.3</c:v>
                </c:pt>
                <c:pt idx="17">
                  <c:v>4.4</c:v>
                </c:pt>
                <c:pt idx="18">
                  <c:v>4.6</c:v>
                </c:pt>
              </c:strCache>
            </c:strRef>
          </c:cat>
          <c:val>
            <c:numRef>
              <c:f>'3)DISTRIBUTION OF RATINGS'!$B$4:$B$23</c:f>
              <c:numCache>
                <c:formatCode>General</c:formatCode>
                <c:ptCount val="19"/>
                <c:pt idx="0">
                  <c:v>2.6</c:v>
                </c:pt>
                <c:pt idx="1">
                  <c:v>5.6</c:v>
                </c:pt>
                <c:pt idx="2">
                  <c:v>20.299999999999997</c:v>
                </c:pt>
                <c:pt idx="3">
                  <c:v>6</c:v>
                </c:pt>
                <c:pt idx="4">
                  <c:v>21.700000000000003</c:v>
                </c:pt>
                <c:pt idx="5">
                  <c:v>22.4</c:v>
                </c:pt>
                <c:pt idx="6">
                  <c:v>46.199999999999989</c:v>
                </c:pt>
                <c:pt idx="7">
                  <c:v>40.79999999999999</c:v>
                </c:pt>
                <c:pt idx="8">
                  <c:v>21</c:v>
                </c:pt>
                <c:pt idx="9">
                  <c:v>39.600000000000009</c:v>
                </c:pt>
                <c:pt idx="10">
                  <c:v>55.500000000000014</c:v>
                </c:pt>
                <c:pt idx="11">
                  <c:v>75.999999999999972</c:v>
                </c:pt>
                <c:pt idx="12">
                  <c:v>38.999999999999993</c:v>
                </c:pt>
                <c:pt idx="13">
                  <c:v>40</c:v>
                </c:pt>
                <c:pt idx="14">
                  <c:v>45.100000000000009</c:v>
                </c:pt>
                <c:pt idx="15">
                  <c:v>33.6</c:v>
                </c:pt>
                <c:pt idx="16">
                  <c:v>4.3</c:v>
                </c:pt>
                <c:pt idx="17">
                  <c:v>8.8000000000000007</c:v>
                </c:pt>
                <c:pt idx="18">
                  <c:v>9.1999999999999993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BE6-48F5-9009-FBD0EFE29B8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lt1"/>
                  </a:gs>
                  <a:gs pos="100000">
                    <a:schemeClr val="lt1">
                      <a:alpha val="0"/>
                    </a:schemeClr>
                  </a:gs>
                </a:gsLst>
                <a:lin ang="5400000" scaled="0"/>
              </a:gradFill>
              <a:round/>
            </a:ln>
            <a:effectLst/>
          </c:spPr>
        </c:dropLines>
        <c:marker val="1"/>
        <c:smooth val="0"/>
        <c:axId val="1720890800"/>
        <c:axId val="1720891760"/>
      </c:lineChart>
      <c:catAx>
        <c:axId val="172089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spc="3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0891760"/>
        <c:crosses val="autoZero"/>
        <c:auto val="1"/>
        <c:lblAlgn val="ctr"/>
        <c:lblOffset val="100"/>
        <c:noMultiLvlLbl val="0"/>
      </c:catAx>
      <c:valAx>
        <c:axId val="172089176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7208908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</a:schemeClr>
    </a:solidFill>
    <a:ln w="9525" cap="flat" cmpd="sng" algn="ctr">
      <a:solidFill>
        <a:schemeClr val="lt1">
          <a:lumMod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data .xlsx]4)COST FOR COUPLES!PivotTable3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2800"/>
              <a:t>APPROX</a:t>
            </a:r>
            <a:r>
              <a:rPr lang="en-US" sz="2800" baseline="0"/>
              <a:t> COST FOR COUPLES</a:t>
            </a:r>
            <a:endParaRPr lang="en-US" sz="2800"/>
          </a:p>
        </c:rich>
      </c:tx>
      <c:overlay val="0"/>
      <c:spPr>
        <a:solidFill>
          <a:schemeClr val="accent2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hade val="85000"/>
                  <a:satMod val="130000"/>
                </a:schemeClr>
              </a:gs>
              <a:gs pos="34000">
                <a:schemeClr val="accent1">
                  <a:shade val="87000"/>
                  <a:satMod val="125000"/>
                </a:schemeClr>
              </a:gs>
              <a:gs pos="70000">
                <a:schemeClr val="accent1">
                  <a:tint val="100000"/>
                  <a:shade val="90000"/>
                  <a:satMod val="130000"/>
                </a:schemeClr>
              </a:gs>
              <a:gs pos="100000">
                <a:schemeClr val="accent1">
                  <a:tint val="100000"/>
                  <a:shade val="100000"/>
                  <a:satMod val="11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'4)COST FOR COUPLES'!$B$3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'4)COST FOR COUPLES'!$A$4:$A$22</c:f>
              <c:strCache>
                <c:ptCount val="18"/>
                <c:pt idx="0">
                  <c:v>100</c:v>
                </c:pt>
                <c:pt idx="1">
                  <c:v>150</c:v>
                </c:pt>
                <c:pt idx="2">
                  <c:v>200</c:v>
                </c:pt>
                <c:pt idx="3">
                  <c:v>250</c:v>
                </c:pt>
                <c:pt idx="4">
                  <c:v>300</c:v>
                </c:pt>
                <c:pt idx="5">
                  <c:v>350</c:v>
                </c:pt>
                <c:pt idx="6">
                  <c:v>400</c:v>
                </c:pt>
                <c:pt idx="7">
                  <c:v>450</c:v>
                </c:pt>
                <c:pt idx="8">
                  <c:v>500</c:v>
                </c:pt>
                <c:pt idx="9">
                  <c:v>550</c:v>
                </c:pt>
                <c:pt idx="10">
                  <c:v>600</c:v>
                </c:pt>
                <c:pt idx="11">
                  <c:v>650</c:v>
                </c:pt>
                <c:pt idx="12">
                  <c:v>700</c:v>
                </c:pt>
                <c:pt idx="13">
                  <c:v>750</c:v>
                </c:pt>
                <c:pt idx="14">
                  <c:v>800</c:v>
                </c:pt>
                <c:pt idx="15">
                  <c:v>850</c:v>
                </c:pt>
                <c:pt idx="16">
                  <c:v>900</c:v>
                </c:pt>
                <c:pt idx="17">
                  <c:v>950</c:v>
                </c:pt>
              </c:strCache>
            </c:strRef>
          </c:cat>
          <c:val>
            <c:numRef>
              <c:f>'4)COST FOR COUPLES'!$B$4:$B$22</c:f>
              <c:numCache>
                <c:formatCode>General</c:formatCode>
                <c:ptCount val="18"/>
                <c:pt idx="0">
                  <c:v>6</c:v>
                </c:pt>
                <c:pt idx="1">
                  <c:v>16</c:v>
                </c:pt>
                <c:pt idx="2">
                  <c:v>16</c:v>
                </c:pt>
                <c:pt idx="3">
                  <c:v>6</c:v>
                </c:pt>
                <c:pt idx="4">
                  <c:v>23</c:v>
                </c:pt>
                <c:pt idx="5">
                  <c:v>3</c:v>
                </c:pt>
                <c:pt idx="6">
                  <c:v>15</c:v>
                </c:pt>
                <c:pt idx="7">
                  <c:v>6</c:v>
                </c:pt>
                <c:pt idx="8">
                  <c:v>14</c:v>
                </c:pt>
                <c:pt idx="9">
                  <c:v>3</c:v>
                </c:pt>
                <c:pt idx="10">
                  <c:v>13</c:v>
                </c:pt>
                <c:pt idx="11">
                  <c:v>2</c:v>
                </c:pt>
                <c:pt idx="12">
                  <c:v>5</c:v>
                </c:pt>
                <c:pt idx="13">
                  <c:v>3</c:v>
                </c:pt>
                <c:pt idx="14">
                  <c:v>12</c:v>
                </c:pt>
                <c:pt idx="15">
                  <c:v>2</c:v>
                </c:pt>
                <c:pt idx="16">
                  <c:v>2</c:v>
                </c:pt>
                <c:pt idx="1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5A-493A-91FA-D1C03369F5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2072650016"/>
        <c:axId val="2072650976"/>
      </c:barChart>
      <c:catAx>
        <c:axId val="207265001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solidFill>
            <a:schemeClr val="accent2"/>
          </a:solidFill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650976"/>
        <c:crosses val="autoZero"/>
        <c:auto val="1"/>
        <c:lblAlgn val="ctr"/>
        <c:lblOffset val="100"/>
        <c:noMultiLvlLbl val="0"/>
      </c:catAx>
      <c:valAx>
        <c:axId val="207265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accent2"/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72650016"/>
        <c:crosses val="autoZero"/>
        <c:crossBetween val="between"/>
      </c:valAx>
      <c:spPr>
        <a:gradFill>
          <a:gsLst>
            <a:gs pos="0">
              <a:schemeClr val="accent1">
                <a:lumMod val="5000"/>
                <a:lumOff val="95000"/>
              </a:schemeClr>
            </a:gs>
            <a:gs pos="30000">
              <a:schemeClr val="accent1">
                <a:lumMod val="45000"/>
                <a:lumOff val="55000"/>
              </a:schemeClr>
            </a:gs>
            <a:gs pos="63000">
              <a:srgbClr val="00B050"/>
            </a:gs>
            <a:gs pos="100000">
              <a:srgbClr val="7030A0"/>
            </a:gs>
          </a:gsLst>
          <a:lin ang="5400000" scaled="1"/>
        </a:gra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accent1">
            <a:lumMod val="5000"/>
            <a:lumOff val="95000"/>
          </a:schemeClr>
        </a:gs>
        <a:gs pos="30000">
          <a:schemeClr val="accent1">
            <a:lumMod val="45000"/>
            <a:lumOff val="55000"/>
          </a:schemeClr>
        </a:gs>
        <a:gs pos="63000">
          <a:srgbClr val="00B050"/>
        </a:gs>
        <a:gs pos="100000">
          <a:srgbClr val="7030A0"/>
        </a:gs>
      </a:gsLst>
      <a:lin ang="5400000" scaled="1"/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[Zomato data .xlsx]5)RATINGS VS MODE OF ORDER!PivotTable4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2000" b="0"/>
              <a:t>HIGHEST</a:t>
            </a:r>
            <a:r>
              <a:rPr lang="en-IN" sz="2000" b="0" baseline="0"/>
              <a:t> RATING FOR MODE OF ORDER</a:t>
            </a:r>
            <a:endParaRPr lang="en-IN" sz="2000" b="0"/>
          </a:p>
        </c:rich>
      </c:tx>
      <c:overlay val="0"/>
      <c:spPr>
        <a:solidFill>
          <a:srgbClr val="00B050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lt1">
                  <a:lumMod val="85000"/>
                </a:schemeClr>
              </a:solidFill>
              <a:latin typeface="+mj-lt"/>
              <a:ea typeface="+mj-ea"/>
              <a:cs typeface="+mj-cs"/>
            </a:defRPr>
          </a:pPr>
          <a:endParaRPr lang="en-IN"/>
        </a:p>
      </c:txPr>
    </c:title>
    <c:autoTitleDeleted val="0"/>
    <c:pivotFmts>
      <c:pivotFmt>
        <c:idx val="0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>
            <a:gsLst>
              <a:gs pos="100000">
                <a:schemeClr val="accent1"/>
              </a:gs>
              <a:gs pos="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  <a:effectLst>
            <a:innerShdw dist="12700" dir="16200000">
              <a:schemeClr val="lt1">
                <a:alpha val="75000"/>
              </a:schemeClr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areaChart>
        <c:grouping val="stacked"/>
        <c:varyColors val="0"/>
        <c:ser>
          <c:idx val="0"/>
          <c:order val="0"/>
          <c:tx>
            <c:strRef>
              <c:f>'5)RATINGS VS MODE OF ORDER'!$B$3:$B$4</c:f>
              <c:strCache>
                <c:ptCount val="1"/>
                <c:pt idx="0">
                  <c:v>OFFLINE(NO)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'5)RATINGS VS MODE OF ORDER'!$A$5:$A$24</c:f>
              <c:strCache>
                <c:ptCount val="19"/>
                <c:pt idx="0">
                  <c:v>2.6</c:v>
                </c:pt>
                <c:pt idx="1">
                  <c:v>2.8</c:v>
                </c:pt>
                <c:pt idx="2">
                  <c:v>2.9</c:v>
                </c:pt>
                <c:pt idx="3">
                  <c:v>3</c:v>
                </c:pt>
                <c:pt idx="4">
                  <c:v>3.1</c:v>
                </c:pt>
                <c:pt idx="5">
                  <c:v>3.2</c:v>
                </c:pt>
                <c:pt idx="6">
                  <c:v>3.3</c:v>
                </c:pt>
                <c:pt idx="7">
                  <c:v>3.4</c:v>
                </c:pt>
                <c:pt idx="8">
                  <c:v>3.5</c:v>
                </c:pt>
                <c:pt idx="9">
                  <c:v>3.6</c:v>
                </c:pt>
                <c:pt idx="10">
                  <c:v>3.7</c:v>
                </c:pt>
                <c:pt idx="11">
                  <c:v>3.8</c:v>
                </c:pt>
                <c:pt idx="12">
                  <c:v>3.9</c:v>
                </c:pt>
                <c:pt idx="13">
                  <c:v>4</c:v>
                </c:pt>
                <c:pt idx="14">
                  <c:v>4.1</c:v>
                </c:pt>
                <c:pt idx="15">
                  <c:v>4.2</c:v>
                </c:pt>
                <c:pt idx="16">
                  <c:v>4.3</c:v>
                </c:pt>
                <c:pt idx="17">
                  <c:v>4.4</c:v>
                </c:pt>
                <c:pt idx="18">
                  <c:v>4.6</c:v>
                </c:pt>
              </c:strCache>
            </c:strRef>
          </c:cat>
          <c:val>
            <c:numRef>
              <c:f>'5)RATINGS VS MODE OF ORDER'!$B$5:$B$24</c:f>
              <c:numCache>
                <c:formatCode>General</c:formatCode>
                <c:ptCount val="19"/>
                <c:pt idx="0">
                  <c:v>1</c:v>
                </c:pt>
                <c:pt idx="2">
                  <c:v>7</c:v>
                </c:pt>
                <c:pt idx="3">
                  <c:v>1</c:v>
                </c:pt>
                <c:pt idx="4">
                  <c:v>5</c:v>
                </c:pt>
                <c:pt idx="5">
                  <c:v>6</c:v>
                </c:pt>
                <c:pt idx="6">
                  <c:v>14</c:v>
                </c:pt>
                <c:pt idx="7">
                  <c:v>12</c:v>
                </c:pt>
                <c:pt idx="8">
                  <c:v>6</c:v>
                </c:pt>
                <c:pt idx="9">
                  <c:v>5</c:v>
                </c:pt>
                <c:pt idx="10">
                  <c:v>12</c:v>
                </c:pt>
                <c:pt idx="11">
                  <c:v>9</c:v>
                </c:pt>
                <c:pt idx="12">
                  <c:v>2</c:v>
                </c:pt>
                <c:pt idx="13">
                  <c:v>4</c:v>
                </c:pt>
                <c:pt idx="14">
                  <c:v>4</c:v>
                </c:pt>
                <c:pt idx="15">
                  <c:v>1</c:v>
                </c:pt>
                <c:pt idx="1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D7-4082-99B8-B20C6A77FA6D}"/>
            </c:ext>
          </c:extLst>
        </c:ser>
        <c:ser>
          <c:idx val="1"/>
          <c:order val="1"/>
          <c:tx>
            <c:strRef>
              <c:f>'5)RATINGS VS MODE OF ORDER'!$C$3:$C$4</c:f>
              <c:strCache>
                <c:ptCount val="1"/>
                <c:pt idx="0">
                  <c:v>ONLINE(YES)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lumMod val="75000"/>
                  </a:schemeClr>
                </a:gs>
              </a:gsLst>
              <a:lin ang="0" scaled="1"/>
            </a:gradFill>
            <a:ln>
              <a:noFill/>
            </a:ln>
            <a:effectLst>
              <a:innerShdw dist="12700" dir="16200000">
                <a:schemeClr val="lt1">
                  <a:alpha val="75000"/>
                </a:schemeClr>
              </a:innerShdw>
            </a:effectLst>
          </c:spPr>
          <c:cat>
            <c:strRef>
              <c:f>'5)RATINGS VS MODE OF ORDER'!$A$5:$A$24</c:f>
              <c:strCache>
                <c:ptCount val="19"/>
                <c:pt idx="0">
                  <c:v>2.6</c:v>
                </c:pt>
                <c:pt idx="1">
                  <c:v>2.8</c:v>
                </c:pt>
                <c:pt idx="2">
                  <c:v>2.9</c:v>
                </c:pt>
                <c:pt idx="3">
                  <c:v>3</c:v>
                </c:pt>
                <c:pt idx="4">
                  <c:v>3.1</c:v>
                </c:pt>
                <c:pt idx="5">
                  <c:v>3.2</c:v>
                </c:pt>
                <c:pt idx="6">
                  <c:v>3.3</c:v>
                </c:pt>
                <c:pt idx="7">
                  <c:v>3.4</c:v>
                </c:pt>
                <c:pt idx="8">
                  <c:v>3.5</c:v>
                </c:pt>
                <c:pt idx="9">
                  <c:v>3.6</c:v>
                </c:pt>
                <c:pt idx="10">
                  <c:v>3.7</c:v>
                </c:pt>
                <c:pt idx="11">
                  <c:v>3.8</c:v>
                </c:pt>
                <c:pt idx="12">
                  <c:v>3.9</c:v>
                </c:pt>
                <c:pt idx="13">
                  <c:v>4</c:v>
                </c:pt>
                <c:pt idx="14">
                  <c:v>4.1</c:v>
                </c:pt>
                <c:pt idx="15">
                  <c:v>4.2</c:v>
                </c:pt>
                <c:pt idx="16">
                  <c:v>4.3</c:v>
                </c:pt>
                <c:pt idx="17">
                  <c:v>4.4</c:v>
                </c:pt>
                <c:pt idx="18">
                  <c:v>4.6</c:v>
                </c:pt>
              </c:strCache>
            </c:strRef>
          </c:cat>
          <c:val>
            <c:numRef>
              <c:f>'5)RATINGS VS MODE OF ORDER'!$C$5:$C$24</c:f>
              <c:numCache>
                <c:formatCode>General</c:formatCode>
                <c:ptCount val="19"/>
                <c:pt idx="1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9">
                  <c:v>6</c:v>
                </c:pt>
                <c:pt idx="10">
                  <c:v>3</c:v>
                </c:pt>
                <c:pt idx="11">
                  <c:v>11</c:v>
                </c:pt>
                <c:pt idx="12">
                  <c:v>8</c:v>
                </c:pt>
                <c:pt idx="13">
                  <c:v>6</c:v>
                </c:pt>
                <c:pt idx="14">
                  <c:v>7</c:v>
                </c:pt>
                <c:pt idx="15">
                  <c:v>7</c:v>
                </c:pt>
                <c:pt idx="17">
                  <c:v>2</c:v>
                </c:pt>
                <c:pt idx="1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D7-4082-99B8-B20C6A77FA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solidFill>
                <a:schemeClr val="lt1">
                  <a:alpha val="40000"/>
                </a:schemeClr>
              </a:solidFill>
              <a:round/>
            </a:ln>
            <a:effectLst/>
          </c:spPr>
        </c:dropLines>
        <c:axId val="1723281584"/>
        <c:axId val="189229056"/>
      </c:areaChart>
      <c:catAx>
        <c:axId val="172328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75" cap="flat" cmpd="sng" algn="ctr">
            <a:solidFill>
              <a:schemeClr val="lt1">
                <a:lumMod val="75000"/>
              </a:schemeClr>
            </a:solidFill>
            <a:round/>
            <a:headEnd type="none" w="sm" len="sm"/>
            <a:tailEnd type="none" w="sm" len="sm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all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229056"/>
        <c:crosses val="autoZero"/>
        <c:auto val="1"/>
        <c:lblAlgn val="ctr"/>
        <c:lblOffset val="100"/>
        <c:noMultiLvlLbl val="0"/>
      </c:catAx>
      <c:valAx>
        <c:axId val="189229056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328158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4240969488188977"/>
          <c:y val="0.48800800608789718"/>
          <c:w val="0.15134030511811022"/>
          <c:h val="7.90558728082312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2">
        <a:lumMod val="50000"/>
      </a:schemeClr>
    </a:solidFill>
    <a:ln w="9525" cap="flat" cmpd="sng" algn="ctr">
      <a:solidFill>
        <a:schemeClr val="lt1">
          <a:lumMod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8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defRPr sz="900" kern="1200" spc="3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lt1">
            <a:lumMod val="85000"/>
          </a:schemeClr>
        </a:solidFill>
        <a:round/>
      </a:ln>
    </cs:spPr>
    <cs:defRPr sz="1000" kern="1200"/>
  </cs:chartArea>
  <cs:dataLabel>
    <cs:lnRef idx="0"/>
    <cs:fillRef idx="0">
      <cs:styleClr val="0"/>
    </cs:fillRef>
    <cs:effectRef idx="0"/>
    <cs:fontRef idx="minor">
      <a:schemeClr val="lt1"/>
    </cs:fontRef>
    <cs:spPr>
      <a:solidFill>
        <a:schemeClr val="phClr"/>
      </a:solidFill>
    </cs:spPr>
    <cs:defRPr sz="900" b="1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25400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lt1"/>
            </a:gs>
            <a:gs pos="100000">
              <a:schemeClr val="lt1">
                <a:alpha val="0"/>
              </a:schemeClr>
            </a:gs>
          </a:gsLst>
          <a:lin ang="5400000" scaled="0"/>
        </a:gradFill>
        <a:round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77">
  <cs:axisTitle>
    <cs:lnRef idx="0"/>
    <cs:fillRef idx="0"/>
    <cs:effectRef idx="0"/>
    <cs:fontRef idx="minor">
      <a:schemeClr val="lt1">
        <a:lumMod val="85000"/>
      </a:schemeClr>
    </cs:fontRef>
    <cs:defRPr sz="900" kern="1200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75" cap="flat" cmpd="sng" algn="ctr">
        <a:solidFill>
          <a:schemeClr val="lt1">
            <a:lumMod val="75000"/>
          </a:schemeClr>
        </a:solidFill>
        <a:round/>
        <a:headEnd type="none" w="sm" len="sm"/>
        <a:tailEnd type="none" w="sm" len="sm"/>
      </a:ln>
    </cs:spPr>
    <cs:defRPr sz="900" b="1" kern="1200" cap="all" baseline="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lt1">
            <a:lumMod val="7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85000"/>
      </a:schemeClr>
    </cs:fontRef>
    <cs:spPr>
      <a:solidFill>
        <a:schemeClr val="dk1">
          <a:lumMod val="65000"/>
          <a:lumOff val="35000"/>
        </a:schemeClr>
      </a:solidFill>
      <a:ln>
        <a:solidFill>
          <a:schemeClr val="lt1">
            <a:lumMod val="50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lumMod val="75000"/>
            </a:schemeClr>
          </a:gs>
        </a:gsLst>
        <a:lin ang="0" scaled="1"/>
      </a:gradFill>
      <a:effectLst>
        <a:innerShdw dist="12700" dir="16200000">
          <a:schemeClr val="lt1">
            <a:alpha val="75000"/>
          </a:schemeClr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540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50000"/>
      </a:schemeClr>
    </cs:fontRef>
    <cs:spPr>
      <a:ln w="9525">
        <a:solidFill>
          <a:schemeClr val="lt1">
            <a:lumMod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4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prstDash val="sysDot"/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6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bg1">
        <a:lumMod val="85000"/>
      </a:schemeClr>
    </cs:fontRef>
    <cs:spPr>
      <a:ln w="19050" cap="flat" cmpd="sng" algn="ctr">
        <a:solidFill>
          <a:schemeClr val="bg1">
            <a:lumMod val="85000"/>
          </a:schemeClr>
        </a:solidFill>
        <a:round/>
        <a:headEnd type="none" w="sm" len="sm"/>
        <a:tailEnd type="none" w="sm" len="sm"/>
      </a:ln>
    </cs:spPr>
    <cs:defRPr sz="900" b="1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ajor">
      <a:schemeClr val="lt1">
        <a:lumMod val="8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39A9A-B4B0-4B32-B8CD-2E25E95134C4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518A9-B687-4302-9395-2322403C6656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9A684-0CB7-41E9-A4DF-5D1C2CA5BF6F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D7C35-9E19-4518-A4B2-3B09CD8CC756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96DA8-8897-4DDF-BFB6-5D83863C837A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BA708-C5F0-412D-90E2-1919F0D196AE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F8FA-EF43-4642-9368-3F4E33039BD9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E721-B01C-4D5D-A3CA-2E5518383F10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513FEF9-69D0-4F8C-A336-59491FBEDC47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1E21DC-8981-44E6-BC8C-2BA8F673FFBB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C5D3-0140-4E75-8D7F-C0623D06DFD7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66F9-5B40-48E0-8DFD-99EF944CDD22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98D6B-2C72-4E21-9893-A649C6E2A47D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11C9-A66C-49F0-970E-F7B68D9109A0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1AE78-96A2-4A23-B183-3B6DB4374FE7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0757-B101-4811-9189-10EB2F458E2D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DC078-589F-40E3-816C-EE21D62B5BBA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004436-CA73-4D53-89B4-2A5C7347BF2F}" type="datetimeFigureOut">
              <a:rPr lang="en-US" dirty="0"/>
              <a:t>3/8/2025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DCDC-0173-4855-4EC3-9699DD6EC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206920"/>
          </a:xfrm>
        </p:spPr>
        <p:txBody>
          <a:bodyPr/>
          <a:lstStyle/>
          <a:p>
            <a:r>
              <a:rPr lang="en-IN" sz="4000" dirty="0">
                <a:latin typeface="+mn-lt"/>
              </a:rPr>
              <a:t>ZOMATO DATA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84B4F-5969-E5DC-2963-1A3CFFDDDF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76657" y="3428999"/>
            <a:ext cx="3015344" cy="511629"/>
          </a:xfrm>
        </p:spPr>
        <p:txBody>
          <a:bodyPr>
            <a:normAutofit/>
          </a:bodyPr>
          <a:lstStyle/>
          <a:p>
            <a:r>
              <a:rPr lang="en-IN" sz="1400" b="1" dirty="0">
                <a:effectLst/>
                <a:highlight>
                  <a:srgbClr val="800080"/>
                </a:highlight>
              </a:rPr>
              <a:t>SANGRAM KESHARI MOHAPATRA</a:t>
            </a:r>
          </a:p>
        </p:txBody>
      </p:sp>
    </p:spTree>
    <p:extLst>
      <p:ext uri="{BB962C8B-B14F-4D97-AF65-F5344CB8AC3E}">
        <p14:creationId xmlns:p14="http://schemas.microsoft.com/office/powerpoint/2010/main" val="8459009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curtains"/>
        <p:sndAc>
          <p:stSnd>
            <p:snd r:embed="rId2" name="applause.wav"/>
          </p:stSnd>
        </p:sndAc>
      </p:transition>
    </mc:Choice>
    <mc:Fallback xmlns="">
      <p:transition>
        <p:fade/>
        <p:sndAc>
          <p:stSnd>
            <p:snd r:embed="rId3" name="applause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4C66AA6-E317-A7EF-8943-E982C9460B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9798486"/>
              </p:ext>
            </p:extLst>
          </p:nvPr>
        </p:nvGraphicFramePr>
        <p:xfrm>
          <a:off x="0" y="0"/>
          <a:ext cx="12192000" cy="6248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888A08-58AB-477F-0E72-731CD42A1C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183068"/>
              </p:ext>
            </p:extLst>
          </p:nvPr>
        </p:nvGraphicFramePr>
        <p:xfrm>
          <a:off x="0" y="6248400"/>
          <a:ext cx="121920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056452866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MOST OF THE RATINGS RECEIVED BY THE RESTAURANTS ARE 3.7 AND 3.8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537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8825049"/>
      </p:ext>
    </p:extLst>
  </p:cSld>
  <p:clrMapOvr>
    <a:masterClrMapping/>
  </p:clrMapOvr>
  <p:transition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E84451-EFC2-DEBD-9F57-AB1CAEB18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8795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152347">
                  <a:extLst>
                    <a:ext uri="{9D8B030D-6E8A-4147-A177-3AD203B41FA5}">
                      <a16:colId xmlns:a16="http://schemas.microsoft.com/office/drawing/2014/main" val="3844688683"/>
                    </a:ext>
                  </a:extLst>
                </a:gridCol>
                <a:gridCol w="8039653">
                  <a:extLst>
                    <a:ext uri="{9D8B030D-6E8A-4147-A177-3AD203B41FA5}">
                      <a16:colId xmlns:a16="http://schemas.microsoft.com/office/drawing/2014/main" val="3379140129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APPROX COST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COUNT OF APPROX_COST(FOR TWO PEOPLE)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32577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100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7438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150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961501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196249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13441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8229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08741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774268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450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6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903333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2737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67196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7024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650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05196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39511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750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82241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32326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850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647852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900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00894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950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93674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05" marR="6205" marT="620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630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17941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wind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59EACC5-4172-417C-5931-0D9F7A7615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8527704"/>
              </p:ext>
            </p:extLst>
          </p:nvPr>
        </p:nvGraphicFramePr>
        <p:xfrm>
          <a:off x="0" y="0"/>
          <a:ext cx="12192000" cy="628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954FEE-7DFD-6968-EDE6-9F4EEE700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473409"/>
              </p:ext>
            </p:extLst>
          </p:nvPr>
        </p:nvGraphicFramePr>
        <p:xfrm>
          <a:off x="0" y="6289040"/>
          <a:ext cx="12192000" cy="727710"/>
        </p:xfrm>
        <a:graphic>
          <a:graphicData uri="http://schemas.openxmlformats.org/drawingml/2006/table">
            <a:tbl>
              <a:tblPr>
                <a:solidFill>
                  <a:srgbClr val="F0E7F9"/>
                </a:solidFill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887104682"/>
                    </a:ext>
                  </a:extLst>
                </a:gridCol>
              </a:tblGrid>
              <a:tr h="72771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600" u="none" strike="noStrike" dirty="0">
                          <a:effectLst/>
                        </a:rPr>
                        <a:t>APPROX COST FOR MOST COUPLES IS 300</a:t>
                      </a:r>
                      <a:endParaRPr lang="en-US" sz="3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6114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076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doors dir="ver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EA05FD-780C-CC60-4DEA-6F7C70F07E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645285"/>
              </p:ext>
            </p:extLst>
          </p:nvPr>
        </p:nvGraphicFramePr>
        <p:xfrm>
          <a:off x="0" y="-209115"/>
          <a:ext cx="12192000" cy="7055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03828">
                  <a:extLst>
                    <a:ext uri="{9D8B030D-6E8A-4147-A177-3AD203B41FA5}">
                      <a16:colId xmlns:a16="http://schemas.microsoft.com/office/drawing/2014/main" val="3404266104"/>
                    </a:ext>
                  </a:extLst>
                </a:gridCol>
                <a:gridCol w="3710608">
                  <a:extLst>
                    <a:ext uri="{9D8B030D-6E8A-4147-A177-3AD203B41FA5}">
                      <a16:colId xmlns:a16="http://schemas.microsoft.com/office/drawing/2014/main" val="1485487669"/>
                    </a:ext>
                  </a:extLst>
                </a:gridCol>
                <a:gridCol w="2871305">
                  <a:extLst>
                    <a:ext uri="{9D8B030D-6E8A-4147-A177-3AD203B41FA5}">
                      <a16:colId xmlns:a16="http://schemas.microsoft.com/office/drawing/2014/main" val="725260831"/>
                    </a:ext>
                  </a:extLst>
                </a:gridCol>
                <a:gridCol w="2606259">
                  <a:extLst>
                    <a:ext uri="{9D8B030D-6E8A-4147-A177-3AD203B41FA5}">
                      <a16:colId xmlns:a16="http://schemas.microsoft.com/office/drawing/2014/main" val="4145036045"/>
                    </a:ext>
                  </a:extLst>
                </a:gridCol>
              </a:tblGrid>
              <a:tr h="362858"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COUNT OF RATE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400" u="none" strike="noStrike" dirty="0">
                          <a:effectLst/>
                        </a:rPr>
                        <a:t>MODE OF ORDER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IN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200406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RATINGS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OFFLINE(NO)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ONLINE(YES)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Grand Total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22835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2.6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343867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2.8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973725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2.9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401085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391734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32164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299824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307724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971921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304577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553433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3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510164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051573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3.9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4306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6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10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0790319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4.1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247408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4.2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631078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4.3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207747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4.4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 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704019"/>
                  </a:ext>
                </a:extLst>
              </a:tr>
              <a:tr h="30330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4.6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 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735365"/>
                  </a:ext>
                </a:extLst>
              </a:tr>
              <a:tr h="4756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90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effectLst/>
                        </a:rPr>
                        <a:t>58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148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641" marR="5641" marT="5641" marB="0" anchor="b"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969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338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allOver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0450F90-0D6B-0054-27D2-E5754686644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8764299"/>
              </p:ext>
            </p:extLst>
          </p:nvPr>
        </p:nvGraphicFramePr>
        <p:xfrm>
          <a:off x="0" y="0"/>
          <a:ext cx="12192000" cy="60756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6972CA-6DD3-A2E5-A145-5456038777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923155"/>
              </p:ext>
            </p:extLst>
          </p:nvPr>
        </p:nvGraphicFramePr>
        <p:xfrm>
          <a:off x="0" y="6075680"/>
          <a:ext cx="12192000" cy="49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393700946"/>
                    </a:ext>
                  </a:extLst>
                </a:gridCol>
              </a:tblGrid>
              <a:tr h="497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CLEARLY SEEN THAT THE ONLINE ORDER HAS THE HIGHEST RATINGS AS COMPARED TO OFFLINE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52603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F4FCBC9-C754-6548-6DFA-D5B742275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16140"/>
              </p:ext>
            </p:extLst>
          </p:nvPr>
        </p:nvGraphicFramePr>
        <p:xfrm>
          <a:off x="0" y="6502400"/>
          <a:ext cx="12192000" cy="3721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713052334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HERE ONLINE DENOTES "YES" AND OFFLINE DENOTES "NO"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592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3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glitter pattern="hexagon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DBA81-7C3B-96B3-57A3-B58F74AC5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/>
          <a:lstStyle/>
          <a:p>
            <a:r>
              <a:rPr lang="en-IN" dirty="0"/>
              <a:t>LINK TO THE WHOLE EXCEL FILE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55489AB-7D14-4A4B-4A49-A301F5DC26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294712"/>
              </p:ext>
            </p:extLst>
          </p:nvPr>
        </p:nvGraphicFramePr>
        <p:xfrm>
          <a:off x="0" y="1981200"/>
          <a:ext cx="12192000" cy="42468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97" imgH="806311" progId="Excel.Sheet.12">
                  <p:embed/>
                </p:oleObj>
              </mc:Choice>
              <mc:Fallback>
                <p:oleObj name="Worksheet" showAsIcon="1" r:id="rId2" imgW="914597" imgH="8063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981200"/>
                        <a:ext cx="12192000" cy="42468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6B7987A-0D58-F4CF-EAF5-996B11526A12}"/>
              </a:ext>
            </a:extLst>
          </p:cNvPr>
          <p:cNvSpPr/>
          <p:nvPr/>
        </p:nvSpPr>
        <p:spPr>
          <a:xfrm>
            <a:off x="0" y="6360160"/>
            <a:ext cx="12192000" cy="49784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PLEASE DOUBLE CLICK ON THE LINK FILE AND IT WILL TAKE TO THE EXCEL FILE</a:t>
            </a:r>
          </a:p>
        </p:txBody>
      </p:sp>
    </p:spTree>
    <p:extLst>
      <p:ext uri="{BB962C8B-B14F-4D97-AF65-F5344CB8AC3E}">
        <p14:creationId xmlns:p14="http://schemas.microsoft.com/office/powerpoint/2010/main" val="1797198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shred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71BB9F-3740-C1FE-69C3-D6566EB6A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749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5331-5736-BF5F-6EF2-D8CDDBC4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753228"/>
            <a:ext cx="10294182" cy="1080938"/>
          </a:xfrm>
        </p:spPr>
        <p:txBody>
          <a:bodyPr>
            <a:normAutofit/>
          </a:bodyPr>
          <a:lstStyle/>
          <a:p>
            <a:r>
              <a:rPr lang="en-IN" dirty="0"/>
              <a:t>LINK FOR THE DATASET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0A346F8-CDBC-C743-892C-8E7F2DC398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173963"/>
              </p:ext>
            </p:extLst>
          </p:nvPr>
        </p:nvGraphicFramePr>
        <p:xfrm>
          <a:off x="0" y="1981200"/>
          <a:ext cx="12192000" cy="4277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97" imgH="806311" progId="Excel.Sheet.12">
                  <p:embed/>
                </p:oleObj>
              </mc:Choice>
              <mc:Fallback>
                <p:oleObj name="Worksheet" showAsIcon="1" r:id="rId2" imgW="914597" imgH="80631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0" y="1981200"/>
                        <a:ext cx="12192000" cy="4277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9441D48-225E-8DC9-64DA-3ECF58218E76}"/>
              </a:ext>
            </a:extLst>
          </p:cNvPr>
          <p:cNvSpPr/>
          <p:nvPr/>
        </p:nvSpPr>
        <p:spPr>
          <a:xfrm>
            <a:off x="0" y="6360160"/>
            <a:ext cx="12192000" cy="49784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PLEASE DOUBLE CLICK ON THE LINK FILE AND IT WILL TAKE TO THE DATASET FILE</a:t>
            </a:r>
          </a:p>
        </p:txBody>
      </p:sp>
    </p:spTree>
    <p:extLst>
      <p:ext uri="{BB962C8B-B14F-4D97-AF65-F5344CB8AC3E}">
        <p14:creationId xmlns:p14="http://schemas.microsoft.com/office/powerpoint/2010/main" val="2271789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prism isInverted="1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9219D3-C644-0077-EC82-9E3A7C0E4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34984"/>
              </p:ext>
            </p:extLst>
          </p:nvPr>
        </p:nvGraphicFramePr>
        <p:xfrm>
          <a:off x="0" y="0"/>
          <a:ext cx="12192002" cy="685797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75518">
                  <a:extLst>
                    <a:ext uri="{9D8B030D-6E8A-4147-A177-3AD203B41FA5}">
                      <a16:colId xmlns:a16="http://schemas.microsoft.com/office/drawing/2014/main" val="850724855"/>
                    </a:ext>
                  </a:extLst>
                </a:gridCol>
                <a:gridCol w="1434882">
                  <a:extLst>
                    <a:ext uri="{9D8B030D-6E8A-4147-A177-3AD203B41FA5}">
                      <a16:colId xmlns:a16="http://schemas.microsoft.com/office/drawing/2014/main" val="2037351945"/>
                    </a:ext>
                  </a:extLst>
                </a:gridCol>
                <a:gridCol w="1614081">
                  <a:extLst>
                    <a:ext uri="{9D8B030D-6E8A-4147-A177-3AD203B41FA5}">
                      <a16:colId xmlns:a16="http://schemas.microsoft.com/office/drawing/2014/main" val="1502423102"/>
                    </a:ext>
                  </a:extLst>
                </a:gridCol>
                <a:gridCol w="1230080">
                  <a:extLst>
                    <a:ext uri="{9D8B030D-6E8A-4147-A177-3AD203B41FA5}">
                      <a16:colId xmlns:a16="http://schemas.microsoft.com/office/drawing/2014/main" val="4153224592"/>
                    </a:ext>
                  </a:extLst>
                </a:gridCol>
                <a:gridCol w="1306881">
                  <a:extLst>
                    <a:ext uri="{9D8B030D-6E8A-4147-A177-3AD203B41FA5}">
                      <a16:colId xmlns:a16="http://schemas.microsoft.com/office/drawing/2014/main" val="3383869119"/>
                    </a:ext>
                  </a:extLst>
                </a:gridCol>
                <a:gridCol w="3069440">
                  <a:extLst>
                    <a:ext uri="{9D8B030D-6E8A-4147-A177-3AD203B41FA5}">
                      <a16:colId xmlns:a16="http://schemas.microsoft.com/office/drawing/2014/main" val="1887519606"/>
                    </a:ext>
                  </a:extLst>
                </a:gridCol>
                <a:gridCol w="1861120">
                  <a:extLst>
                    <a:ext uri="{9D8B030D-6E8A-4147-A177-3AD203B41FA5}">
                      <a16:colId xmlns:a16="http://schemas.microsoft.com/office/drawing/2014/main" val="1435949004"/>
                    </a:ext>
                  </a:extLst>
                </a:gridCol>
              </a:tblGrid>
              <a:tr h="136221">
                <a:tc>
                  <a:txBody>
                    <a:bodyPr/>
                    <a:lstStyle/>
                    <a:p>
                      <a:pPr marL="2705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name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online_order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book_table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rate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381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votes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571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approx_cost(for</a:t>
                      </a:r>
                      <a:r>
                        <a:rPr lang="en-US" sz="600" spc="3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two</a:t>
                      </a:r>
                      <a:r>
                        <a:rPr lang="en-US" sz="600" spc="5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people)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1016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listed_in(type)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7153199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0" marR="5651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Jalsa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775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Buffet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2868818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9017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Spice</a:t>
                      </a:r>
                      <a:r>
                        <a:rPr lang="en-US" sz="600" spc="-10">
                          <a:effectLst/>
                        </a:rPr>
                        <a:t> Elephant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787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Buffet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2916727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San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Churro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Cafe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918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Buffet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98688414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5016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Timepass</a:t>
                      </a:r>
                      <a:r>
                        <a:rPr lang="en-US" sz="600" spc="3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Dinner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286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Buffet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8957452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2368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Onesta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2556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7224689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704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Penthouse</a:t>
                      </a:r>
                      <a:r>
                        <a:rPr lang="en-US" sz="600" spc="10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Cafe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324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Other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4927887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5684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Smacznego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4853260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1684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Village</a:t>
                      </a:r>
                      <a:r>
                        <a:rPr lang="en-US" sz="60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CafÃ©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60994468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5049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Cafe</a:t>
                      </a:r>
                      <a:r>
                        <a:rPr lang="en-US" sz="600" spc="-3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Shuffle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4637687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4381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The</a:t>
                      </a:r>
                      <a:r>
                        <a:rPr lang="en-US" sz="600" spc="-2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Coffee</a:t>
                      </a:r>
                      <a:r>
                        <a:rPr lang="en-US" sz="600" spc="-2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Shack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164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24676176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San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Churro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Cafe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918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5647205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3017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Cafe</a:t>
                      </a:r>
                      <a:r>
                        <a:rPr lang="en-US" sz="600" spc="-3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Vivacity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90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95496128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2382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Catch-up-</a:t>
                      </a:r>
                      <a:r>
                        <a:rPr lang="en-US" sz="600" spc="-25">
                          <a:effectLst/>
                        </a:rPr>
                        <a:t>ino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133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60312794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971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Kirthi's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Biryani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144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2591134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oms</a:t>
                      </a:r>
                      <a:r>
                        <a:rPr lang="en-US" sz="600" spc="5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Restaurant</a:t>
                      </a:r>
                      <a:r>
                        <a:rPr lang="en-US" sz="600" spc="45">
                          <a:effectLst/>
                        </a:rPr>
                        <a:t> </a:t>
                      </a:r>
                      <a:r>
                        <a:rPr lang="en-US" sz="600" spc="-25">
                          <a:effectLst/>
                        </a:rPr>
                        <a:t>An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25075392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5016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The</a:t>
                      </a:r>
                      <a:r>
                        <a:rPr lang="en-US" sz="600" spc="-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Vintage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Cafe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5844843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0350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Woodee</a:t>
                      </a:r>
                      <a:r>
                        <a:rPr lang="en-US" sz="600" spc="3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Pizza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180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556687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971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My</a:t>
                      </a:r>
                      <a:r>
                        <a:rPr lang="en-US" sz="600" spc="2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Tea </a:t>
                      </a:r>
                      <a:r>
                        <a:rPr lang="en-US" sz="600" spc="-10">
                          <a:effectLst/>
                        </a:rPr>
                        <a:t>House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9458380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5049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Coffee</a:t>
                      </a:r>
                      <a:r>
                        <a:rPr lang="en-US" sz="600" spc="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Tindi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65883478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7716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Redberrys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219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89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Cafes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98849082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701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Foodiction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other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04216773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435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Sweet</a:t>
                      </a:r>
                      <a:r>
                        <a:rPr lang="en-US" sz="600" spc="-3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Truth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4384085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Ovenstory</a:t>
                      </a:r>
                      <a:r>
                        <a:rPr lang="en-US" sz="600" spc="10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Pizza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172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66328428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24384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Faasos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415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other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36079844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704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Behrouz</a:t>
                      </a:r>
                      <a:r>
                        <a:rPr lang="en-US" sz="600" spc="5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Biryani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230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4698513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9017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Fast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And</a:t>
                      </a:r>
                      <a:r>
                        <a:rPr lang="en-US" sz="600" spc="2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Fresh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91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72287310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3683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Szechuan</a:t>
                      </a:r>
                      <a:r>
                        <a:rPr lang="en-US" sz="600" spc="6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Dragon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1647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63841194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1016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Empire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Restaurant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4884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other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7605826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hi</a:t>
                      </a:r>
                      <a:r>
                        <a:rPr lang="en-US" sz="600" spc="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Davangere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Benn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 dirty="0">
                          <a:effectLst/>
                        </a:rPr>
                        <a:t>Dining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31371143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701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Chaatimes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133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25793422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435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McDonald's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286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6955088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8382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Domino's</a:t>
                      </a:r>
                      <a:r>
                        <a:rPr lang="en-US" sz="600" spc="6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Pizza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540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0032276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2368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Onesta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2556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other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61910123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7683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Kitchen</a:t>
                      </a:r>
                      <a:r>
                        <a:rPr lang="en-US" sz="600" spc="2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Garden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244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6553511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25019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Recipe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65172218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1435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Beijing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Bites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679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99424341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5684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Tasty</a:t>
                      </a:r>
                      <a:r>
                        <a:rPr lang="en-US" sz="600" spc="3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Bytes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245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80337778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5016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Shree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Cool</a:t>
                      </a:r>
                      <a:r>
                        <a:rPr lang="en-US" sz="600" spc="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Point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93391559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1714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Biryanis</a:t>
                      </a:r>
                      <a:r>
                        <a:rPr lang="en-US" sz="600" spc="1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And</a:t>
                      </a:r>
                      <a:r>
                        <a:rPr lang="en-US" sz="600" spc="15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More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618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77451111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5049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FreshMenu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627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14725538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1016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shankari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Donne</a:t>
                      </a:r>
                      <a:r>
                        <a:rPr lang="en-US" sz="600" spc="55">
                          <a:effectLst/>
                        </a:rPr>
                        <a:t> </a:t>
                      </a:r>
                      <a:r>
                        <a:rPr lang="en-US" sz="600" spc="-25">
                          <a:effectLst/>
                        </a:rPr>
                        <a:t>Bir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104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4843090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9050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Wamama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354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other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1857502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3048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XO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Belgian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Waffle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4128046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9050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Goa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0</a:t>
                      </a:r>
                      <a:r>
                        <a:rPr lang="en-US" sz="600" spc="-20">
                          <a:effectLst/>
                        </a:rPr>
                        <a:t> </a:t>
                      </a:r>
                      <a:r>
                        <a:rPr lang="en-US" sz="600" spc="-25">
                          <a:effectLst/>
                        </a:rPr>
                        <a:t>Km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163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800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1560071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6350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Chinese</a:t>
                      </a:r>
                      <a:r>
                        <a:rPr lang="en-US" sz="600" spc="2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Kitchen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5366918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2382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Kabab</a:t>
                      </a:r>
                      <a:r>
                        <a:rPr lang="en-US" sz="600" spc="6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Magic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1720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57833977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amma</a:t>
                      </a:r>
                      <a:r>
                        <a:rPr lang="en-US" sz="600" spc="3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Brahmin's</a:t>
                      </a:r>
                      <a:r>
                        <a:rPr lang="en-US" sz="600" spc="55">
                          <a:effectLst/>
                        </a:rPr>
                        <a:t> </a:t>
                      </a:r>
                      <a:r>
                        <a:rPr lang="en-US" sz="600" spc="-25">
                          <a:effectLst/>
                        </a:rPr>
                        <a:t>Id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97708736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5049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Burger</a:t>
                      </a:r>
                      <a:r>
                        <a:rPr lang="en-US" sz="600" spc="1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King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99874175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8382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The</a:t>
                      </a:r>
                      <a:r>
                        <a:rPr lang="en-US" sz="600" spc="-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Good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Bowl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8966567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016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reshwara</a:t>
                      </a:r>
                      <a:r>
                        <a:rPr lang="en-US" sz="600" spc="-10">
                          <a:effectLst/>
                        </a:rPr>
                        <a:t> Davange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558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2188267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nna</a:t>
                      </a:r>
                      <a:r>
                        <a:rPr lang="en-US" sz="600" spc="2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Dum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Biriyani </a:t>
                      </a:r>
                      <a:r>
                        <a:rPr lang="en-US" sz="600" spc="-50">
                          <a:effectLst/>
                        </a:rPr>
                        <a:t>C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78427151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2349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lu</a:t>
                      </a:r>
                      <a:r>
                        <a:rPr lang="en-US" sz="600" spc="20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Sea</a:t>
                      </a:r>
                      <a:r>
                        <a:rPr lang="en-US" sz="600" spc="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Food</a:t>
                      </a:r>
                      <a:r>
                        <a:rPr lang="en-US" sz="600" spc="2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Restau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153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500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320869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11684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Frozen</a:t>
                      </a:r>
                      <a:r>
                        <a:rPr lang="en-US" sz="600" spc="4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Bottle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4.2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146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01347012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5715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Meghana</a:t>
                      </a:r>
                      <a:r>
                        <a:rPr lang="en-US" sz="600" spc="70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Foods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0">
                          <a:effectLst/>
                        </a:rPr>
                        <a:t>4401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600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2542786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7716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Polar</a:t>
                      </a:r>
                      <a:r>
                        <a:rPr lang="en-US" sz="600" spc="15">
                          <a:effectLst/>
                        </a:rPr>
                        <a:t> </a:t>
                      </a:r>
                      <a:r>
                        <a:rPr lang="en-US" sz="600" spc="-20">
                          <a:effectLst/>
                        </a:rPr>
                        <a:t>Bear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3.8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54783882"/>
                  </a:ext>
                </a:extLst>
              </a:tr>
              <a:tr h="136221">
                <a:tc>
                  <a:txBody>
                    <a:bodyPr/>
                    <a:lstStyle/>
                    <a:p>
                      <a:pPr marL="381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ngaluru</a:t>
                      </a:r>
                      <a:r>
                        <a:rPr lang="en-US" sz="600" spc="15">
                          <a:effectLst/>
                        </a:rPr>
                        <a:t> </a:t>
                      </a:r>
                      <a:r>
                        <a:rPr lang="en-US" sz="600">
                          <a:effectLst/>
                        </a:rPr>
                        <a:t>Coffee</a:t>
                      </a:r>
                      <a:r>
                        <a:rPr lang="en-US" sz="600" spc="-15">
                          <a:effectLst/>
                        </a:rPr>
                        <a:t> </a:t>
                      </a:r>
                      <a:r>
                        <a:rPr lang="en-US" sz="600" spc="-25">
                          <a:effectLst/>
                        </a:rPr>
                        <a:t>Hou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4.1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201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4133276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1049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>
                          <a:effectLst/>
                        </a:rPr>
                        <a:t>Anna</a:t>
                      </a:r>
                      <a:r>
                        <a:rPr lang="en-US" sz="600" spc="15">
                          <a:effectLst/>
                        </a:rPr>
                        <a:t> </a:t>
                      </a:r>
                      <a:r>
                        <a:rPr lang="en-US" sz="600" spc="-10">
                          <a:effectLst/>
                        </a:rPr>
                        <a:t>Kuteera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50">
                          <a:effectLst/>
                        </a:rPr>
                        <a:t>4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771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450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Dining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30030366"/>
                  </a:ext>
                </a:extLst>
              </a:tr>
              <a:tr h="96919">
                <a:tc>
                  <a:txBody>
                    <a:bodyPr/>
                    <a:lstStyle/>
                    <a:p>
                      <a:pPr marL="110490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>
                          <a:effectLst/>
                        </a:rPr>
                        <a:t>Vijayalakshmi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683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Yes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7556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No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marR="2857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3.9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785" marR="698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47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655" marR="0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25">
                          <a:effectLst/>
                        </a:rPr>
                        <a:t>200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" marR="8255" algn="ctr">
                        <a:lnSpc>
                          <a:spcPts val="785"/>
                        </a:lnSpc>
                        <a:spcBef>
                          <a:spcPts val="35"/>
                        </a:spcBef>
                      </a:pPr>
                      <a:r>
                        <a:rPr lang="en-US" sz="600" spc="-10" dirty="0">
                          <a:effectLst/>
                        </a:rPr>
                        <a:t>Dining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3325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820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14:rippl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B77C1-A598-6DA2-6311-87E4EDE619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3119" cy="6858000"/>
          </a:xfrm>
          <a:prstGeom prst="rect">
            <a:avLst/>
          </a:prstGeom>
          <a:solidFill>
            <a:srgbClr val="00B050"/>
          </a:solidFill>
        </p:spPr>
      </p:pic>
    </p:spTree>
    <p:extLst>
      <p:ext uri="{BB962C8B-B14F-4D97-AF65-F5344CB8AC3E}">
        <p14:creationId xmlns:p14="http://schemas.microsoft.com/office/powerpoint/2010/main" val="9938343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fracture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0D636D-3AF3-674E-F279-6400628E24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667643"/>
              </p:ext>
            </p:extLst>
          </p:nvPr>
        </p:nvGraphicFramePr>
        <p:xfrm>
          <a:off x="0" y="0"/>
          <a:ext cx="12192000" cy="685800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642392">
                  <a:extLst>
                    <a:ext uri="{9D8B030D-6E8A-4147-A177-3AD203B41FA5}">
                      <a16:colId xmlns:a16="http://schemas.microsoft.com/office/drawing/2014/main" val="3739336247"/>
                    </a:ext>
                  </a:extLst>
                </a:gridCol>
                <a:gridCol w="5549608">
                  <a:extLst>
                    <a:ext uri="{9D8B030D-6E8A-4147-A177-3AD203B41FA5}">
                      <a16:colId xmlns:a16="http://schemas.microsoft.com/office/drawing/2014/main" val="2142329131"/>
                    </a:ext>
                  </a:extLst>
                </a:gridCol>
              </a:tblGrid>
              <a:tr h="1949576">
                <a:tc>
                  <a:txBody>
                    <a:bodyPr/>
                    <a:lstStyle/>
                    <a:p>
                      <a:pPr marL="21590" marR="6985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dirty="0">
                          <a:effectLst/>
                        </a:rPr>
                        <a:t>NO</a:t>
                      </a:r>
                      <a:r>
                        <a:rPr lang="en-US" sz="2400" spc="-20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OF</a:t>
                      </a:r>
                      <a:r>
                        <a:rPr lang="en-US" sz="2400" spc="-5" dirty="0">
                          <a:effectLst/>
                        </a:rPr>
                        <a:t> </a:t>
                      </a:r>
                      <a:r>
                        <a:rPr lang="en-US" sz="2400" spc="-10" dirty="0">
                          <a:effectLst/>
                        </a:rPr>
                        <a:t>RESTAURANTS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160" marR="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dirty="0">
                          <a:effectLst/>
                        </a:rPr>
                        <a:t>Count</a:t>
                      </a:r>
                      <a:r>
                        <a:rPr lang="en-US" sz="2400" spc="-25" dirty="0">
                          <a:effectLst/>
                        </a:rPr>
                        <a:t> </a:t>
                      </a:r>
                      <a:r>
                        <a:rPr lang="en-US" sz="2400" dirty="0">
                          <a:effectLst/>
                        </a:rPr>
                        <a:t>of</a:t>
                      </a:r>
                      <a:r>
                        <a:rPr lang="en-US" sz="2400" spc="5" dirty="0">
                          <a:effectLst/>
                        </a:rPr>
                        <a:t> </a:t>
                      </a:r>
                      <a:r>
                        <a:rPr lang="en-US" sz="2400" spc="-10" dirty="0">
                          <a:effectLst/>
                        </a:rPr>
                        <a:t>online order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67200754"/>
                  </a:ext>
                </a:extLst>
              </a:tr>
              <a:tr h="981685">
                <a:tc>
                  <a:txBody>
                    <a:bodyPr/>
                    <a:lstStyle/>
                    <a:p>
                      <a:pPr marL="21590" marR="6985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10">
                          <a:effectLst/>
                        </a:rPr>
                        <a:t>Buffet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635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50" dirty="0">
                          <a:effectLst/>
                        </a:rPr>
                        <a:t>7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880666"/>
                  </a:ext>
                </a:extLst>
              </a:tr>
              <a:tr h="981685">
                <a:tc>
                  <a:txBody>
                    <a:bodyPr/>
                    <a:lstStyle/>
                    <a:p>
                      <a:pPr marL="21590" marR="8255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10">
                          <a:effectLst/>
                        </a:rPr>
                        <a:t>Cafes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25" dirty="0">
                          <a:effectLst/>
                        </a:rPr>
                        <a:t>23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9509187"/>
                  </a:ext>
                </a:extLst>
              </a:tr>
              <a:tr h="981685">
                <a:tc>
                  <a:txBody>
                    <a:bodyPr/>
                    <a:lstStyle/>
                    <a:p>
                      <a:pPr marL="21590" marR="6985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10">
                          <a:effectLst/>
                        </a:rPr>
                        <a:t>Dining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635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25">
                          <a:effectLst/>
                        </a:rPr>
                        <a:t>110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9827038"/>
                  </a:ext>
                </a:extLst>
              </a:tr>
              <a:tr h="981685">
                <a:tc>
                  <a:txBody>
                    <a:bodyPr/>
                    <a:lstStyle/>
                    <a:p>
                      <a:pPr marL="21590" marR="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10">
                          <a:effectLst/>
                        </a:rPr>
                        <a:t>other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635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50" dirty="0">
                          <a:effectLst/>
                        </a:rPr>
                        <a:t>8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0502216"/>
                  </a:ext>
                </a:extLst>
              </a:tr>
              <a:tr h="981685">
                <a:tc>
                  <a:txBody>
                    <a:bodyPr/>
                    <a:lstStyle/>
                    <a:p>
                      <a:pPr marL="21590" marR="254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10">
                          <a:effectLst/>
                        </a:rPr>
                        <a:t>Grand</a:t>
                      </a:r>
                      <a:r>
                        <a:rPr lang="en-US" sz="2400" spc="-30">
                          <a:effectLst/>
                        </a:rPr>
                        <a:t> </a:t>
                      </a:r>
                      <a:r>
                        <a:rPr lang="en-US" sz="2400" spc="-10">
                          <a:effectLst/>
                        </a:rPr>
                        <a:t>Total</a:t>
                      </a:r>
                      <a:endParaRPr lang="en-IN" sz="4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6350" algn="ctr">
                        <a:lnSpc>
                          <a:spcPct val="250000"/>
                        </a:lnSpc>
                        <a:spcBef>
                          <a:spcPts val="15"/>
                        </a:spcBef>
                      </a:pPr>
                      <a:r>
                        <a:rPr lang="en-US" sz="2400" spc="-25" dirty="0">
                          <a:effectLst/>
                        </a:rPr>
                        <a:t>148</a:t>
                      </a:r>
                      <a:endParaRPr lang="en-IN" sz="4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73859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0184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vortex dir="r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68F118A1-DF3E-3463-7988-753D971C65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49368"/>
              </p:ext>
            </p:extLst>
          </p:nvPr>
        </p:nvGraphicFramePr>
        <p:xfrm>
          <a:off x="0" y="0"/>
          <a:ext cx="12192000" cy="6065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928A07-6D57-0AB1-991B-3E8DAEC20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9546850"/>
              </p:ext>
            </p:extLst>
          </p:nvPr>
        </p:nvGraphicFramePr>
        <p:xfrm>
          <a:off x="0" y="6065520"/>
          <a:ext cx="12192000" cy="7924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912900189"/>
                    </a:ext>
                  </a:extLst>
                </a:gridCol>
              </a:tblGrid>
              <a:tr h="79248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u="none" strike="noStrike" dirty="0">
                          <a:effectLst/>
                        </a:rPr>
                        <a:t>It is clearly seen that most of the customers prefer the Dining restaurant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568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0667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origami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39E8C9-CACA-6CF1-E497-2A15C94DA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102933"/>
              </p:ext>
            </p:extLst>
          </p:nvPr>
        </p:nvGraphicFramePr>
        <p:xfrm>
          <a:off x="0" y="0"/>
          <a:ext cx="12192000" cy="6840001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7132320">
                  <a:extLst>
                    <a:ext uri="{9D8B030D-6E8A-4147-A177-3AD203B41FA5}">
                      <a16:colId xmlns:a16="http://schemas.microsoft.com/office/drawing/2014/main" val="529330529"/>
                    </a:ext>
                  </a:extLst>
                </a:gridCol>
                <a:gridCol w="5059680">
                  <a:extLst>
                    <a:ext uri="{9D8B030D-6E8A-4147-A177-3AD203B41FA5}">
                      <a16:colId xmlns:a16="http://schemas.microsoft.com/office/drawing/2014/main" val="1251659499"/>
                    </a:ext>
                  </a:extLst>
                </a:gridCol>
              </a:tblGrid>
              <a:tr h="150970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OF RESTAURANTS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SUM OF VOTES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4997268"/>
                  </a:ext>
                </a:extLst>
              </a:tr>
              <a:tr h="106606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Buffet</a:t>
                      </a:r>
                      <a:endParaRPr lang="en-IN" sz="3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3028</a:t>
                      </a:r>
                      <a:endParaRPr lang="en-IN" sz="3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356697"/>
                  </a:ext>
                </a:extLst>
              </a:tr>
              <a:tr h="106606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Cafes</a:t>
                      </a:r>
                      <a:endParaRPr lang="en-IN" sz="3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6434</a:t>
                      </a:r>
                      <a:endParaRPr lang="en-IN" sz="3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243438"/>
                  </a:ext>
                </a:extLst>
              </a:tr>
              <a:tr h="106606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Dining</a:t>
                      </a:r>
                      <a:endParaRPr lang="en-IN" sz="3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20363</a:t>
                      </a:r>
                      <a:endParaRPr lang="en-IN" sz="3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705408"/>
                  </a:ext>
                </a:extLst>
              </a:tr>
              <a:tr h="106606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other</a:t>
                      </a:r>
                      <a:endParaRPr lang="en-IN" sz="3200" b="0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9367</a:t>
                      </a:r>
                      <a:endParaRPr lang="en-IN" sz="3200" b="0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875167"/>
                  </a:ext>
                </a:extLst>
              </a:tr>
              <a:tr h="1066060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Grand Total</a:t>
                      </a:r>
                      <a:endParaRPr lang="en-IN" sz="3200" b="1" i="0" u="none" strike="noStrike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IN" sz="3200" u="none" strike="noStrike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39192</a:t>
                      </a:r>
                      <a:endParaRPr lang="en-IN" sz="3200" b="1" i="0" u="none" strike="noStrike" dirty="0"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304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62057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eelOff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EE6AF0E-B785-9071-2116-A60346A91C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963997"/>
              </p:ext>
            </p:extLst>
          </p:nvPr>
        </p:nvGraphicFramePr>
        <p:xfrm>
          <a:off x="0" y="0"/>
          <a:ext cx="12192000" cy="61772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CEFCF-67E0-E139-C213-91C75323FE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732210"/>
              </p:ext>
            </p:extLst>
          </p:nvPr>
        </p:nvGraphicFramePr>
        <p:xfrm>
          <a:off x="0" y="6177280"/>
          <a:ext cx="12192000" cy="680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3599051504"/>
                    </a:ext>
                  </a:extLst>
                </a:gridCol>
              </a:tblGrid>
              <a:tr h="6807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The Dining restaurant has the greatest number of votes amongst all restaurants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163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0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honeycomb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30389-9EC4-A1B8-3603-01789A100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69979"/>
              </p:ext>
            </p:extLst>
          </p:nvPr>
        </p:nvGraphicFramePr>
        <p:xfrm>
          <a:off x="0" y="0"/>
          <a:ext cx="12192000" cy="6857991"/>
        </p:xfrm>
        <a:graphic>
          <a:graphicData uri="http://schemas.openxmlformats.org/drawingml/2006/table">
            <a:tbl>
              <a:tblPr>
                <a:tableStyleId>{AF606853-7671-496A-8E4F-DF71F8EC918B}</a:tableStyleId>
              </a:tblPr>
              <a:tblGrid>
                <a:gridCol w="6579808">
                  <a:extLst>
                    <a:ext uri="{9D8B030D-6E8A-4147-A177-3AD203B41FA5}">
                      <a16:colId xmlns:a16="http://schemas.microsoft.com/office/drawing/2014/main" val="3184850222"/>
                    </a:ext>
                  </a:extLst>
                </a:gridCol>
                <a:gridCol w="5612192">
                  <a:extLst>
                    <a:ext uri="{9D8B030D-6E8A-4147-A177-3AD203B41FA5}">
                      <a16:colId xmlns:a16="http://schemas.microsoft.com/office/drawing/2014/main" val="3247902263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RATINGS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Sum of rate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092232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2.6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2.6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98034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2.8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5.6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987782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2.9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20.3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185005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2737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3.1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21.7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63538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3.2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22.4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8069911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3.3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46.2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94443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3.4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40.8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26112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3.5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21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21568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3.6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39.6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534080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3.7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55.5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055145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3.8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76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699303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3.9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39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24158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40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0441925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4.1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45.1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2156590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4.2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33.6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864722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4.3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4.3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533279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4.4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8.8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51384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4.6</a:t>
                      </a:r>
                      <a:endParaRPr lang="en-IN" sz="2000" b="0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9.2</a:t>
                      </a:r>
                      <a:endParaRPr lang="en-IN" sz="20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96263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chemeClr val="bg1"/>
                          </a:solidFill>
                          <a:effectLst/>
                        </a:rPr>
                        <a:t>Grand Total</a:t>
                      </a:r>
                      <a:endParaRPr lang="en-IN" sz="2000" b="1" i="0" u="none" strike="noStrike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537.7</a:t>
                      </a:r>
                      <a:endParaRPr lang="en-IN" sz="20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09" marR="5909" marT="5909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111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68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prism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81</TotalTime>
  <Words>861</Words>
  <Application>Microsoft Office PowerPoint</Application>
  <PresentationFormat>Widescreen</PresentationFormat>
  <Paragraphs>622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Berlin</vt:lpstr>
      <vt:lpstr>Microsoft Excel Worksheet</vt:lpstr>
      <vt:lpstr>ZOMATO DATA ANALYSIS PROJECT</vt:lpstr>
      <vt:lpstr>LINK FOR THE DATASET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LINK TO THE WHOLE EXCEL FILE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Sangram keshari Mohapatra</dc:creator>
  <cp:lastModifiedBy>Sangram keshari Mohapatra</cp:lastModifiedBy>
  <cp:revision>17</cp:revision>
  <dcterms:created xsi:type="dcterms:W3CDTF">2025-03-07T16:15:15Z</dcterms:created>
  <dcterms:modified xsi:type="dcterms:W3CDTF">2025-03-07T20:17:55Z</dcterms:modified>
</cp:coreProperties>
</file>