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8"/>
  </p:notesMasterIdLst>
  <p:sldIdLst>
    <p:sldId id="266" r:id="rId5"/>
    <p:sldId id="264" r:id="rId6"/>
    <p:sldId id="267" r:id="rId7"/>
    <p:sldId id="265" r:id="rId8"/>
    <p:sldId id="269" r:id="rId9"/>
    <p:sldId id="261" r:id="rId10"/>
    <p:sldId id="275" r:id="rId11"/>
    <p:sldId id="276" r:id="rId12"/>
    <p:sldId id="277" r:id="rId13"/>
    <p:sldId id="268" r:id="rId14"/>
    <p:sldId id="291" r:id="rId15"/>
    <p:sldId id="292" r:id="rId16"/>
    <p:sldId id="283" r:id="rId17"/>
    <p:sldId id="270" r:id="rId18"/>
    <p:sldId id="271" r:id="rId19"/>
    <p:sldId id="272" r:id="rId20"/>
    <p:sldId id="286" r:id="rId21"/>
    <p:sldId id="279" r:id="rId22"/>
    <p:sldId id="281" r:id="rId23"/>
    <p:sldId id="284" r:id="rId24"/>
    <p:sldId id="285" r:id="rId25"/>
    <p:sldId id="273" r:id="rId26"/>
    <p:sldId id="288" r:id="rId27"/>
    <p:sldId id="295" r:id="rId28"/>
    <p:sldId id="296" r:id="rId29"/>
    <p:sldId id="289" r:id="rId30"/>
    <p:sldId id="293" r:id="rId31"/>
    <p:sldId id="294" r:id="rId32"/>
    <p:sldId id="299" r:id="rId33"/>
    <p:sldId id="300" r:id="rId34"/>
    <p:sldId id="297" r:id="rId35"/>
    <p:sldId id="298"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403DAF-2306-4F17-8E05-785469C79BB2}">
          <p14:sldIdLst>
            <p14:sldId id="266"/>
            <p14:sldId id="264"/>
            <p14:sldId id="267"/>
            <p14:sldId id="265"/>
            <p14:sldId id="269"/>
            <p14:sldId id="261"/>
            <p14:sldId id="275"/>
            <p14:sldId id="276"/>
            <p14:sldId id="277"/>
            <p14:sldId id="268"/>
            <p14:sldId id="291"/>
            <p14:sldId id="292"/>
            <p14:sldId id="283"/>
          </p14:sldIdLst>
        </p14:section>
        <p14:section name="Untitled Section" id="{212ED48B-AA9B-4260-8543-8586645C81FE}">
          <p14:sldIdLst>
            <p14:sldId id="270"/>
            <p14:sldId id="271"/>
            <p14:sldId id="272"/>
            <p14:sldId id="286"/>
            <p14:sldId id="279"/>
            <p14:sldId id="281"/>
            <p14:sldId id="284"/>
            <p14:sldId id="285"/>
            <p14:sldId id="273"/>
            <p14:sldId id="288"/>
            <p14:sldId id="295"/>
            <p14:sldId id="296"/>
            <p14:sldId id="289"/>
            <p14:sldId id="293"/>
            <p14:sldId id="294"/>
            <p14:sldId id="299"/>
            <p14:sldId id="300"/>
            <p14:sldId id="297"/>
            <p14:sldId id="298"/>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p:cViewPr>
        <p:scale>
          <a:sx n="60" d="100"/>
          <a:sy n="60" d="100"/>
        </p:scale>
        <p:origin x="1507"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B0ECF89-2783-4E78-A209-A16EF114A1AA}" type="doc">
      <dgm:prSet loTypeId="urn:microsoft.com/office/officeart/2016/7/layout/LinProcess3" loCatId="list" qsTypeId="urn:microsoft.com/office/officeart/2005/8/quickstyle/simple1#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r>
            <a:rPr lang="en-US" sz="1600" noProof="1">
              <a:solidFill>
                <a:schemeClr val="bg1"/>
              </a:solidFill>
            </a:rPr>
            <a:t>1.physiological- indicator-based  detection</a:t>
          </a:r>
        </a:p>
        <a:p>
          <a:r>
            <a:rPr lang="en-US" sz="1600" noProof="1">
              <a:solidFill>
                <a:schemeClr val="bg1"/>
              </a:solidFill>
            </a:rPr>
            <a:t>EEG</a:t>
          </a:r>
        </a:p>
        <a:p>
          <a:r>
            <a:rPr lang="en-US" sz="1600" noProof="1">
              <a:solidFill>
                <a:schemeClr val="bg1"/>
              </a:solidFill>
            </a:rPr>
            <a:t>ECG</a:t>
          </a:r>
        </a:p>
        <a:p>
          <a:r>
            <a:rPr lang="en-US" sz="1600" noProof="1">
              <a:solidFill>
                <a:schemeClr val="bg1"/>
              </a:solidFill>
            </a:rPr>
            <a:t>EOG</a:t>
          </a:r>
        </a:p>
        <a:p>
          <a:r>
            <a:rPr lang="en-US" sz="1600" noProof="1">
              <a:solidFill>
                <a:schemeClr val="bg1"/>
              </a:solidFill>
            </a:rPr>
            <a:t>FNIRS</a:t>
          </a: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11A269-561D-4BA1-BC45-87F6759FD368}">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2.Questionnaire-based detection</a:t>
          </a:r>
        </a:p>
        <a:p>
          <a:pPr marL="0" lvl="0" indent="0" algn="l" defTabSz="711200">
            <a:lnSpc>
              <a:spcPct val="90000"/>
            </a:lnSpc>
            <a:spcBef>
              <a:spcPct val="0"/>
            </a:spcBef>
            <a:spcAft>
              <a:spcPct val="35000"/>
            </a:spcAft>
            <a:buNone/>
          </a:pPr>
          <a:endParaRPr lang="en-US" sz="1600" kern="1200" dirty="0">
            <a:solidFill>
              <a:srgbClr val="FFFFFF"/>
            </a:solidFill>
            <a:latin typeface="Calibri" panose="020F0502020204030204"/>
            <a:ea typeface="+mn-ea"/>
            <a:cs typeface="+mn-cs"/>
          </a:endParaRPr>
        </a:p>
      </dgm:t>
    </dgm:pt>
    <dgm:pt modelId="{4A66CBC3-2E89-46E5-B2EA-1705F05E6FDD}" type="parTrans" cxnId="{2E9E5A02-0CE8-4569-9B67-05EE24CE2438}">
      <dgm:prSet/>
      <dgm:spPr/>
      <dgm:t>
        <a:bodyPr/>
        <a:lstStyle/>
        <a:p>
          <a:endParaRPr lang="en-US"/>
        </a:p>
      </dgm:t>
    </dgm:pt>
    <dgm:pt modelId="{C9DED455-19B5-45BA-AEF1-572CA46E947B}" type="sibTrans" cxnId="{2E9E5A02-0CE8-4569-9B67-05EE24CE2438}">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3.Computer-vision based detection</a:t>
          </a:r>
        </a:p>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CNN</a:t>
          </a:r>
        </a:p>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RNN</a:t>
          </a:r>
        </a:p>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SVM</a:t>
          </a:r>
        </a:p>
        <a:p>
          <a:pPr marL="0" lvl="0" indent="0" algn="l" defTabSz="711200">
            <a:lnSpc>
              <a:spcPct val="90000"/>
            </a:lnSpc>
            <a:spcBef>
              <a:spcPct val="0"/>
            </a:spcBef>
            <a:spcAft>
              <a:spcPct val="35000"/>
            </a:spcAft>
            <a:buNone/>
          </a:pPr>
          <a:endParaRPr lang="en-US" sz="1600" kern="1200" dirty="0">
            <a:solidFill>
              <a:srgbClr val="FFFFFF"/>
            </a:solidFill>
            <a:latin typeface="Calibri" panose="020F0502020204030204"/>
            <a:ea typeface="+mn-ea"/>
            <a:cs typeface="+mn-cs"/>
          </a:endParaRPr>
        </a:p>
      </dgm:t>
    </dgm:pt>
    <dgm:pt modelId="{CE6B5045-A42D-4562-9588-2342D0E47934}" type="parTrans" cxnId="{B49FD08F-C9D7-4FC0-B446-ED9717719A00}">
      <dgm:prSet/>
      <dgm:spPr/>
      <dgm:t>
        <a:bodyPr/>
        <a:lstStyle/>
        <a:p>
          <a:endParaRPr lang="en-US"/>
        </a:p>
      </dgm:t>
    </dgm:pt>
    <dgm:pt modelId="{10254594-A53F-49FE-B0F2-BC233EE7109F}" type="sibTrans" cxnId="{B49FD08F-C9D7-4FC0-B446-ED9717719A00}">
      <dgm:prSet/>
      <dgm:spPr>
        <a:blipFill rotWithShape="0">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gm:spPr>
      <dgm:t>
        <a:bodyPr/>
        <a:lstStyle/>
        <a:p>
          <a:endParaRPr lang="en-US" dirty="0"/>
        </a:p>
      </dgm:t>
    </dgm:pt>
    <dgm:pt modelId="{ACE795D8-4182-4DF1-B098-DD0AD48044C8}" type="pres">
      <dgm:prSet presAssocID="{BB0ECF89-2783-4E78-A209-A16EF114A1AA}" presName="Name0" presStyleCnt="0">
        <dgm:presLayoutVars>
          <dgm:animLvl val="lvl"/>
          <dgm:resizeHandles val="exact"/>
        </dgm:presLayoutVars>
      </dgm:prSet>
      <dgm:spPr/>
    </dgm:pt>
    <dgm:pt modelId="{01457034-7B47-4E8B-B040-E0565D08290C}" type="pres">
      <dgm:prSet presAssocID="{FFB58190-E438-47AF-86F3-FAEC2813ACF1}" presName="compositeNode" presStyleCnt="0">
        <dgm:presLayoutVars>
          <dgm:bulletEnabled val="1"/>
        </dgm:presLayoutVars>
      </dgm:prSet>
      <dgm:spPr/>
    </dgm:pt>
    <dgm:pt modelId="{39A872F9-A5B8-4211-9FCD-79722E167124}" type="pres">
      <dgm:prSet presAssocID="{FFB58190-E438-47AF-86F3-FAEC2813ACF1}" presName="bgRect" presStyleLbl="bgAccFollowNode1" presStyleIdx="0" presStyleCnt="3"/>
      <dgm:spPr/>
    </dgm:pt>
    <dgm:pt modelId="{8157E768-0524-44F1-8F00-7DF53576D2D6}" type="pres">
      <dgm:prSet presAssocID="{547F8894-C324-4B84-95BE-A51E4FE0FA16}" presName="sibTransNodeCircle" presStyleLbl="alignNode1" presStyleIdx="0" presStyleCnt="6" custLinFactX="383567" custLinFactY="154603" custLinFactNeighborX="400000" custLinFactNeighborY="200000">
        <dgm:presLayoutVars>
          <dgm:chMax val="0"/>
          <dgm:bulletEnabled/>
        </dgm:presLayoutVars>
      </dgm:prSet>
      <dgm:spPr>
        <a:xfrm>
          <a:off x="990361" y="435133"/>
          <a:ext cx="1305401" cy="1305401"/>
        </a:xfrm>
        <a:prstGeom prst="rect">
          <a:avLst/>
        </a:prstGeom>
      </dgm:spPr>
    </dgm:pt>
    <dgm:pt modelId="{676D607A-85D2-4EAF-B264-A9D94B61A4FF}" type="pres">
      <dgm:prSet presAssocID="{FFB58190-E438-47AF-86F3-FAEC2813ACF1}" presName="bottomLine" presStyleLbl="alignNode1" presStyleIdx="1" presStyleCnt="6">
        <dgm:presLayoutVars/>
      </dgm:prSet>
      <dgm:spPr/>
    </dgm:pt>
    <dgm:pt modelId="{3DFCE59B-AEDE-4DE2-8B09-D05F047AB42F}" type="pres">
      <dgm:prSet presAssocID="{FFB58190-E438-47AF-86F3-FAEC2813ACF1}" presName="nodeText" presStyleLbl="bgAccFollowNode1" presStyleIdx="0" presStyleCnt="3">
        <dgm:presLayoutVars>
          <dgm:bulletEnabled val="1"/>
        </dgm:presLayoutVars>
      </dgm:prSet>
      <dgm:spPr/>
    </dgm:pt>
    <dgm:pt modelId="{AD65492C-54BB-4101-B1E0-86F57716A25E}" type="pres">
      <dgm:prSet presAssocID="{547F8894-C324-4B84-95BE-A51E4FE0FA16}" presName="sibTrans" presStyleCnt="0"/>
      <dgm:spPr/>
    </dgm:pt>
    <dgm:pt modelId="{9A0277E3-55B2-4FAA-BDD3-FFC27311B05B}" type="pres">
      <dgm:prSet presAssocID="{CE11A269-561D-4BA1-BC45-87F6759FD368}" presName="compositeNode" presStyleCnt="0">
        <dgm:presLayoutVars>
          <dgm:bulletEnabled val="1"/>
        </dgm:presLayoutVars>
      </dgm:prSet>
      <dgm:spPr/>
    </dgm:pt>
    <dgm:pt modelId="{AE95CEBE-1AD7-41D4-9CEE-5BA77CA8C01E}" type="pres">
      <dgm:prSet presAssocID="{CE11A269-561D-4BA1-BC45-87F6759FD368}" presName="bgRect" presStyleLbl="bgAccFollowNode1" presStyleIdx="1" presStyleCnt="3"/>
      <dgm:spPr>
        <a:xfrm>
          <a:off x="3614737" y="0"/>
          <a:ext cx="3286125" cy="4351338"/>
        </a:xfrm>
        <a:prstGeom prst="rect">
          <a:avLst/>
        </a:prstGeom>
      </dgm:spPr>
    </dgm:pt>
    <dgm:pt modelId="{AFA09309-0DCE-4477-82D3-AAF980A85A37}" type="pres">
      <dgm:prSet presAssocID="{C9DED455-19B5-45BA-AEF1-572CA46E947B}" presName="sibTransNodeCircle" presStyleLbl="alignNode1" presStyleIdx="2" presStyleCnt="6" custLinFactX="300000" custLinFactY="100000" custLinFactNeighborX="378092" custLinFactNeighborY="124216">
        <dgm:presLayoutVars>
          <dgm:chMax val="0"/>
          <dgm:bulletEnabled/>
        </dgm:presLayoutVars>
      </dgm:prSet>
      <dgm:spPr>
        <a:xfrm>
          <a:off x="4605099" y="435133"/>
          <a:ext cx="1305401" cy="1305401"/>
        </a:xfrm>
        <a:prstGeom prst="rect">
          <a:avLst/>
        </a:prstGeom>
      </dgm:spPr>
    </dgm:pt>
    <dgm:pt modelId="{70685E0F-5EC9-4D84-80D5-F2F78DC3CFFC}" type="pres">
      <dgm:prSet presAssocID="{CE11A269-561D-4BA1-BC45-87F6759FD368}" presName="bottomLine" presStyleLbl="alignNode1" presStyleIdx="3" presStyleCnt="6">
        <dgm:presLayoutVars/>
      </dgm:prSet>
      <dgm:spPr/>
    </dgm:pt>
    <dgm:pt modelId="{E8E0C55E-232A-41CA-87BA-45B86ABED6ED}" type="pres">
      <dgm:prSet presAssocID="{CE11A269-561D-4BA1-BC45-87F6759FD368}" presName="nodeText" presStyleLbl="bgAccFollowNode1" presStyleIdx="1" presStyleCnt="3">
        <dgm:presLayoutVars>
          <dgm:bulletEnabled val="1"/>
        </dgm:presLayoutVars>
      </dgm:prSet>
      <dgm:spPr/>
    </dgm:pt>
    <dgm:pt modelId="{556726A2-0416-41E0-99B4-BCA6885784BC}" type="pres">
      <dgm:prSet presAssocID="{C9DED455-19B5-45BA-AEF1-572CA46E947B}" presName="sibTrans" presStyleCnt="0"/>
      <dgm:spPr/>
    </dgm:pt>
    <dgm:pt modelId="{F4C4AEC7-6D64-4C71-ADC5-0F5CC45360C6}" type="pres">
      <dgm:prSet presAssocID="{C2A3EC29-44BC-4E51-92DE-E27BF9CD4489}" presName="compositeNode" presStyleCnt="0">
        <dgm:presLayoutVars>
          <dgm:bulletEnabled val="1"/>
        </dgm:presLayoutVars>
      </dgm:prSet>
      <dgm:spPr/>
    </dgm:pt>
    <dgm:pt modelId="{3AF3868F-681F-4EF9-8B83-F3B0F354A4C4}" type="pres">
      <dgm:prSet presAssocID="{C2A3EC29-44BC-4E51-92DE-E27BF9CD4489}" presName="bgRect" presStyleLbl="bgAccFollowNode1" presStyleIdx="2" presStyleCnt="3"/>
      <dgm:spPr>
        <a:xfrm>
          <a:off x="7229475" y="0"/>
          <a:ext cx="3286125" cy="4351338"/>
        </a:xfrm>
        <a:prstGeom prst="rect">
          <a:avLst/>
        </a:prstGeom>
      </dgm:spPr>
    </dgm:pt>
    <dgm:pt modelId="{9718E67E-2C8C-4093-AB5F-E3BEFAAEA31B}" type="pres">
      <dgm:prSet presAssocID="{10254594-A53F-49FE-B0F2-BC233EE7109F}" presName="sibTransNodeCircle" presStyleLbl="alignNode1" presStyleIdx="4" presStyleCnt="6" custLinFactNeighborX="2916" custLinFactNeighborY="4469">
        <dgm:presLayoutVars>
          <dgm:chMax val="0"/>
          <dgm:bulletEnabled/>
        </dgm:presLayoutVars>
      </dgm:prSet>
      <dgm:spPr>
        <a:xfrm>
          <a:off x="8219836" y="435133"/>
          <a:ext cx="1305401" cy="1305401"/>
        </a:xfrm>
        <a:prstGeom prst="rect">
          <a:avLst/>
        </a:prstGeom>
      </dgm:spPr>
    </dgm:pt>
    <dgm:pt modelId="{13CAC05E-7817-4F00-94BF-9DC0F20DF1D8}" type="pres">
      <dgm:prSet presAssocID="{C2A3EC29-44BC-4E51-92DE-E27BF9CD4489}" presName="bottomLine" presStyleLbl="alignNode1" presStyleIdx="5" presStyleCnt="6">
        <dgm:presLayoutVars/>
      </dgm:prSet>
      <dgm:spPr/>
    </dgm:pt>
    <dgm:pt modelId="{90A7E684-CAA3-435E-B654-85F1BA7D2B87}" type="pres">
      <dgm:prSet presAssocID="{C2A3EC29-44BC-4E51-92DE-E27BF9CD4489}" presName="nodeText" presStyleLbl="bgAccFollowNode1" presStyleIdx="2" presStyleCnt="3">
        <dgm:presLayoutVars>
          <dgm:bulletEnabled val="1"/>
        </dgm:presLayoutVars>
      </dgm:prSet>
      <dgm:spPr/>
    </dgm:pt>
  </dgm:ptLst>
  <dgm:cxnLst>
    <dgm:cxn modelId="{2E9E5A02-0CE8-4569-9B67-05EE24CE2438}" srcId="{BB0ECF89-2783-4E78-A209-A16EF114A1AA}" destId="{CE11A269-561D-4BA1-BC45-87F6759FD368}" srcOrd="1" destOrd="0" parTransId="{4A66CBC3-2E89-46E5-B2EA-1705F05E6FDD}" sibTransId="{C9DED455-19B5-45BA-AEF1-572CA46E947B}"/>
    <dgm:cxn modelId="{D2545B17-F0FC-41C0-8AE6-C63C564398B0}" type="presOf" srcId="{CE11A269-561D-4BA1-BC45-87F6759FD368}" destId="{AE95CEBE-1AD7-41D4-9CEE-5BA77CA8C01E}" srcOrd="0" destOrd="0" presId="urn:microsoft.com/office/officeart/2016/7/layout/LinProcess3"/>
    <dgm:cxn modelId="{36884E1A-39D3-4491-AFD6-BCBC6392A59E}" type="presOf" srcId="{CE11A269-561D-4BA1-BC45-87F6759FD368}" destId="{E8E0C55E-232A-41CA-87BA-45B86ABED6ED}" srcOrd="1" destOrd="0" presId="urn:microsoft.com/office/officeart/2016/7/layout/LinProcess3"/>
    <dgm:cxn modelId="{2229DB1B-DE4F-469E-8FA0-07BEC5B5F9D6}" type="presOf" srcId="{10254594-A53F-49FE-B0F2-BC233EE7109F}" destId="{9718E67E-2C8C-4093-AB5F-E3BEFAAEA31B}" srcOrd="0" destOrd="0" presId="urn:microsoft.com/office/officeart/2016/7/layout/LinProcess3"/>
    <dgm:cxn modelId="{0C140A6B-1B4A-4553-81FF-5591D9487696}" type="presOf" srcId="{C2A3EC29-44BC-4E51-92DE-E27BF9CD4489}" destId="{3AF3868F-681F-4EF9-8B83-F3B0F354A4C4}" srcOrd="0" destOrd="0" presId="urn:microsoft.com/office/officeart/2016/7/layout/LinProcess3"/>
    <dgm:cxn modelId="{025C3756-4F90-42F6-B826-13223FDABED0}" type="presOf" srcId="{547F8894-C324-4B84-95BE-A51E4FE0FA16}" destId="{8157E768-0524-44F1-8F00-7DF53576D2D6}" srcOrd="0" destOrd="0" presId="urn:microsoft.com/office/officeart/2016/7/layout/LinProcess3"/>
    <dgm:cxn modelId="{8FB3CA80-DD34-4F68-B118-EAE12645570F}" srcId="{BB0ECF89-2783-4E78-A209-A16EF114A1AA}" destId="{FFB58190-E438-47AF-86F3-FAEC2813ACF1}" srcOrd="0" destOrd="0" parTransId="{A40BCF22-228C-4E6F-A028-7BBDE5C12E5A}" sibTransId="{547F8894-C324-4B84-95BE-A51E4FE0FA16}"/>
    <dgm:cxn modelId="{B49FD08F-C9D7-4FC0-B446-ED9717719A00}" srcId="{BB0ECF89-2783-4E78-A209-A16EF114A1AA}" destId="{C2A3EC29-44BC-4E51-92DE-E27BF9CD4489}" srcOrd="2" destOrd="0" parTransId="{CE6B5045-A42D-4562-9588-2342D0E47934}" sibTransId="{10254594-A53F-49FE-B0F2-BC233EE7109F}"/>
    <dgm:cxn modelId="{469CA3A1-2EC0-458C-B828-8121A2D4750A}" type="presOf" srcId="{BB0ECF89-2783-4E78-A209-A16EF114A1AA}" destId="{ACE795D8-4182-4DF1-B098-DD0AD48044C8}" srcOrd="0" destOrd="0" presId="urn:microsoft.com/office/officeart/2016/7/layout/LinProcess3"/>
    <dgm:cxn modelId="{C8A4ECC3-0B95-497F-8D57-1124DFD9842C}" type="presOf" srcId="{C2A3EC29-44BC-4E51-92DE-E27BF9CD4489}" destId="{90A7E684-CAA3-435E-B654-85F1BA7D2B87}" srcOrd="1" destOrd="0" presId="urn:microsoft.com/office/officeart/2016/7/layout/LinProcess3"/>
    <dgm:cxn modelId="{13094BE1-4993-450F-9A18-CF0E62019EF7}" type="presOf" srcId="{FFB58190-E438-47AF-86F3-FAEC2813ACF1}" destId="{39A872F9-A5B8-4211-9FCD-79722E167124}" srcOrd="0" destOrd="0" presId="urn:microsoft.com/office/officeart/2016/7/layout/LinProcess3"/>
    <dgm:cxn modelId="{8A5C10EE-3A87-49FC-9945-C0118988EF8D}" type="presOf" srcId="{C9DED455-19B5-45BA-AEF1-572CA46E947B}" destId="{AFA09309-0DCE-4477-82D3-AAF980A85A37}" srcOrd="0" destOrd="0" presId="urn:microsoft.com/office/officeart/2016/7/layout/LinProcess3"/>
    <dgm:cxn modelId="{D24113F0-9FAB-4A26-B7AA-17C02606FE1D}" type="presOf" srcId="{FFB58190-E438-47AF-86F3-FAEC2813ACF1}" destId="{3DFCE59B-AEDE-4DE2-8B09-D05F047AB42F}" srcOrd="1" destOrd="0" presId="urn:microsoft.com/office/officeart/2016/7/layout/LinProcess3"/>
    <dgm:cxn modelId="{76481A27-79A5-48E5-BA29-16004448893C}" type="presParOf" srcId="{ACE795D8-4182-4DF1-B098-DD0AD48044C8}" destId="{01457034-7B47-4E8B-B040-E0565D08290C}" srcOrd="0" destOrd="0" presId="urn:microsoft.com/office/officeart/2016/7/layout/LinProcess3"/>
    <dgm:cxn modelId="{86BEA9C1-5DDA-42C2-937D-A7130110FF74}" type="presParOf" srcId="{01457034-7B47-4E8B-B040-E0565D08290C}" destId="{39A872F9-A5B8-4211-9FCD-79722E167124}" srcOrd="0" destOrd="0" presId="urn:microsoft.com/office/officeart/2016/7/layout/LinProcess3"/>
    <dgm:cxn modelId="{7DC5639C-5BDF-4F6D-A737-811AEFB16C12}" type="presParOf" srcId="{01457034-7B47-4E8B-B040-E0565D08290C}" destId="{8157E768-0524-44F1-8F00-7DF53576D2D6}" srcOrd="1" destOrd="0" presId="urn:microsoft.com/office/officeart/2016/7/layout/LinProcess3"/>
    <dgm:cxn modelId="{9BE7A881-53AA-46A4-B4D9-5952CA3DDD83}" type="presParOf" srcId="{01457034-7B47-4E8B-B040-E0565D08290C}" destId="{676D607A-85D2-4EAF-B264-A9D94B61A4FF}" srcOrd="2" destOrd="0" presId="urn:microsoft.com/office/officeart/2016/7/layout/LinProcess3"/>
    <dgm:cxn modelId="{3CDC6E8B-95DF-4144-9A43-8F1F01D9B5EA}" type="presParOf" srcId="{01457034-7B47-4E8B-B040-E0565D08290C}" destId="{3DFCE59B-AEDE-4DE2-8B09-D05F047AB42F}" srcOrd="3" destOrd="0" presId="urn:microsoft.com/office/officeart/2016/7/layout/LinProcess3"/>
    <dgm:cxn modelId="{050D0D46-967C-45EE-A82A-AD10E04485C1}" type="presParOf" srcId="{ACE795D8-4182-4DF1-B098-DD0AD48044C8}" destId="{AD65492C-54BB-4101-B1E0-86F57716A25E}" srcOrd="1" destOrd="0" presId="urn:microsoft.com/office/officeart/2016/7/layout/LinProcess3"/>
    <dgm:cxn modelId="{C5C3B0C4-18DC-4916-ABAF-6A287C00BAA9}" type="presParOf" srcId="{ACE795D8-4182-4DF1-B098-DD0AD48044C8}" destId="{9A0277E3-55B2-4FAA-BDD3-FFC27311B05B}" srcOrd="2" destOrd="0" presId="urn:microsoft.com/office/officeart/2016/7/layout/LinProcess3"/>
    <dgm:cxn modelId="{FA398688-6697-4B8B-A789-FF729FC50671}" type="presParOf" srcId="{9A0277E3-55B2-4FAA-BDD3-FFC27311B05B}" destId="{AE95CEBE-1AD7-41D4-9CEE-5BA77CA8C01E}" srcOrd="0" destOrd="0" presId="urn:microsoft.com/office/officeart/2016/7/layout/LinProcess3"/>
    <dgm:cxn modelId="{67EE8417-B6AF-43C7-AA8C-3B90AB6AE1FE}" type="presParOf" srcId="{9A0277E3-55B2-4FAA-BDD3-FFC27311B05B}" destId="{AFA09309-0DCE-4477-82D3-AAF980A85A37}" srcOrd="1" destOrd="0" presId="urn:microsoft.com/office/officeart/2016/7/layout/LinProcess3"/>
    <dgm:cxn modelId="{5CE89ECF-B3C2-499B-BBDE-19538F56547F}" type="presParOf" srcId="{9A0277E3-55B2-4FAA-BDD3-FFC27311B05B}" destId="{70685E0F-5EC9-4D84-80D5-F2F78DC3CFFC}" srcOrd="2" destOrd="0" presId="urn:microsoft.com/office/officeart/2016/7/layout/LinProcess3"/>
    <dgm:cxn modelId="{D77D220A-12C7-4499-9660-B4B666A87129}" type="presParOf" srcId="{9A0277E3-55B2-4FAA-BDD3-FFC27311B05B}" destId="{E8E0C55E-232A-41CA-87BA-45B86ABED6ED}" srcOrd="3" destOrd="0" presId="urn:microsoft.com/office/officeart/2016/7/layout/LinProcess3"/>
    <dgm:cxn modelId="{F3EEB326-7683-4D4B-BE0D-D7CC3EE67CB3}" type="presParOf" srcId="{ACE795D8-4182-4DF1-B098-DD0AD48044C8}" destId="{556726A2-0416-41E0-99B4-BCA6885784BC}" srcOrd="3" destOrd="0" presId="urn:microsoft.com/office/officeart/2016/7/layout/LinProcess3"/>
    <dgm:cxn modelId="{1694C3CA-CE7E-4D7A-B769-94D0C473B6D9}" type="presParOf" srcId="{ACE795D8-4182-4DF1-B098-DD0AD48044C8}" destId="{F4C4AEC7-6D64-4C71-ADC5-0F5CC45360C6}" srcOrd="4" destOrd="0" presId="urn:microsoft.com/office/officeart/2016/7/layout/LinProcess3"/>
    <dgm:cxn modelId="{01DA811B-E595-4B26-916D-A5B9420780B1}" type="presParOf" srcId="{F4C4AEC7-6D64-4C71-ADC5-0F5CC45360C6}" destId="{3AF3868F-681F-4EF9-8B83-F3B0F354A4C4}" srcOrd="0" destOrd="0" presId="urn:microsoft.com/office/officeart/2016/7/layout/LinProcess3"/>
    <dgm:cxn modelId="{65C50157-4E89-44E0-ADFE-2CDCD946EC0C}" type="presParOf" srcId="{F4C4AEC7-6D64-4C71-ADC5-0F5CC45360C6}" destId="{9718E67E-2C8C-4093-AB5F-E3BEFAAEA31B}" srcOrd="1" destOrd="0" presId="urn:microsoft.com/office/officeart/2016/7/layout/LinProcess3"/>
    <dgm:cxn modelId="{03312845-43B9-45C8-960A-3A8CADC652DB}" type="presParOf" srcId="{F4C4AEC7-6D64-4C71-ADC5-0F5CC45360C6}" destId="{13CAC05E-7817-4F00-94BF-9DC0F20DF1D8}" srcOrd="2" destOrd="0" presId="urn:microsoft.com/office/officeart/2016/7/layout/LinProcess3"/>
    <dgm:cxn modelId="{D7A81CCE-E542-4242-8542-3C297BE2D6C9}" type="presParOf" srcId="{F4C4AEC7-6D64-4C71-ADC5-0F5CC45360C6}" destId="{90A7E684-CAA3-435E-B654-85F1BA7D2B87}" srcOrd="3" destOrd="0" presId="urn:microsoft.com/office/officeart/2016/7/layout/Lin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72F9-A5B8-4211-9FCD-79722E167124}">
      <dsp:nvSpPr>
        <dsp:cNvPr id="0" name=""/>
        <dsp:cNvSpPr/>
      </dsp:nvSpPr>
      <dsp:spPr>
        <a:xfrm>
          <a:off x="0" y="0"/>
          <a:ext cx="3286125" cy="4351338"/>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600" kern="1200" noProof="1">
              <a:solidFill>
                <a:schemeClr val="bg1"/>
              </a:solidFill>
            </a:rPr>
            <a:t>1.physiological- indicator-based  detection</a:t>
          </a:r>
        </a:p>
        <a:p>
          <a:pPr marL="0" lvl="0" indent="0" algn="l" defTabSz="711200">
            <a:lnSpc>
              <a:spcPct val="90000"/>
            </a:lnSpc>
            <a:spcBef>
              <a:spcPct val="0"/>
            </a:spcBef>
            <a:spcAft>
              <a:spcPct val="35000"/>
            </a:spcAft>
            <a:buNone/>
          </a:pPr>
          <a:r>
            <a:rPr lang="en-US" sz="1600" kern="1200" noProof="1">
              <a:solidFill>
                <a:schemeClr val="bg1"/>
              </a:solidFill>
            </a:rPr>
            <a:t>EEG</a:t>
          </a:r>
        </a:p>
        <a:p>
          <a:pPr marL="0" lvl="0" indent="0" algn="l" defTabSz="711200">
            <a:lnSpc>
              <a:spcPct val="90000"/>
            </a:lnSpc>
            <a:spcBef>
              <a:spcPct val="0"/>
            </a:spcBef>
            <a:spcAft>
              <a:spcPct val="35000"/>
            </a:spcAft>
            <a:buNone/>
          </a:pPr>
          <a:r>
            <a:rPr lang="en-US" sz="1600" kern="1200" noProof="1">
              <a:solidFill>
                <a:schemeClr val="bg1"/>
              </a:solidFill>
            </a:rPr>
            <a:t>ECG</a:t>
          </a:r>
        </a:p>
        <a:p>
          <a:pPr marL="0" lvl="0" indent="0" algn="l" defTabSz="711200">
            <a:lnSpc>
              <a:spcPct val="90000"/>
            </a:lnSpc>
            <a:spcBef>
              <a:spcPct val="0"/>
            </a:spcBef>
            <a:spcAft>
              <a:spcPct val="35000"/>
            </a:spcAft>
            <a:buNone/>
          </a:pPr>
          <a:r>
            <a:rPr lang="en-US" sz="1600" kern="1200" noProof="1">
              <a:solidFill>
                <a:schemeClr val="bg1"/>
              </a:solidFill>
            </a:rPr>
            <a:t>EOG</a:t>
          </a:r>
        </a:p>
        <a:p>
          <a:pPr marL="0" lvl="0" indent="0" algn="l" defTabSz="711200">
            <a:lnSpc>
              <a:spcPct val="90000"/>
            </a:lnSpc>
            <a:spcBef>
              <a:spcPct val="0"/>
            </a:spcBef>
            <a:spcAft>
              <a:spcPct val="35000"/>
            </a:spcAft>
            <a:buNone/>
          </a:pPr>
          <a:r>
            <a:rPr lang="en-US" sz="1600" kern="1200" noProof="1">
              <a:solidFill>
                <a:schemeClr val="bg1"/>
              </a:solidFill>
            </a:rPr>
            <a:t>FNIRS</a:t>
          </a:r>
        </a:p>
      </dsp:txBody>
      <dsp:txXfrm>
        <a:off x="0" y="1653508"/>
        <a:ext cx="3286125" cy="2610802"/>
      </dsp:txXfrm>
    </dsp:sp>
    <dsp:sp modelId="{8157E768-0524-44F1-8F00-7DF53576D2D6}">
      <dsp:nvSpPr>
        <dsp:cNvPr id="0" name=""/>
        <dsp:cNvSpPr/>
      </dsp:nvSpPr>
      <dsp:spPr>
        <a:xfrm>
          <a:off x="9210198" y="3045936"/>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9210198" y="3045936"/>
        <a:ext cx="1305401" cy="1305401"/>
      </dsp:txXfrm>
    </dsp:sp>
    <dsp:sp modelId="{676D607A-85D2-4EAF-B264-A9D94B61A4FF}">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5CEBE-1AD7-41D4-9CEE-5BA77CA8C01E}">
      <dsp:nvSpPr>
        <dsp:cNvPr id="0" name=""/>
        <dsp:cNvSpPr/>
      </dsp:nvSpPr>
      <dsp:spPr>
        <a:xfrm>
          <a:off x="3614737"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2.Questionnaire-based detection</a:t>
          </a:r>
        </a:p>
        <a:p>
          <a:pPr marL="0" lvl="0" indent="0" algn="l" defTabSz="711200">
            <a:lnSpc>
              <a:spcPct val="90000"/>
            </a:lnSpc>
            <a:spcBef>
              <a:spcPct val="0"/>
            </a:spcBef>
            <a:spcAft>
              <a:spcPct val="35000"/>
            </a:spcAft>
            <a:buNone/>
          </a:pPr>
          <a:endParaRPr lang="en-US" sz="1600" kern="1200" dirty="0">
            <a:solidFill>
              <a:srgbClr val="FFFFFF"/>
            </a:solidFill>
            <a:latin typeface="Calibri" panose="020F0502020204030204"/>
            <a:ea typeface="+mn-ea"/>
            <a:cs typeface="+mn-cs"/>
          </a:endParaRPr>
        </a:p>
      </dsp:txBody>
      <dsp:txXfrm>
        <a:off x="3614737" y="1653508"/>
        <a:ext cx="3286125" cy="2610802"/>
      </dsp:txXfrm>
    </dsp:sp>
    <dsp:sp modelId="{AFA09309-0DCE-4477-82D3-AAF980A85A37}">
      <dsp:nvSpPr>
        <dsp:cNvPr id="0" name=""/>
        <dsp:cNvSpPr/>
      </dsp:nvSpPr>
      <dsp:spPr>
        <a:xfrm>
          <a:off x="9210198" y="3045936"/>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9210198" y="3045936"/>
        <a:ext cx="1305401" cy="1305401"/>
      </dsp:txXfrm>
    </dsp:sp>
    <dsp:sp modelId="{70685E0F-5EC9-4D84-80D5-F2F78DC3CFFC}">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3868F-681F-4EF9-8B83-F3B0F354A4C4}">
      <dsp:nvSpPr>
        <dsp:cNvPr id="0" name=""/>
        <dsp:cNvSpPr/>
      </dsp:nvSpPr>
      <dsp:spPr>
        <a:xfrm>
          <a:off x="7229475"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3.Computer-vision based detection</a:t>
          </a:r>
        </a:p>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CNN</a:t>
          </a:r>
        </a:p>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RNN</a:t>
          </a:r>
        </a:p>
        <a:p>
          <a:pPr marL="0" lvl="0" indent="0" algn="l" defTabSz="711200">
            <a:lnSpc>
              <a:spcPct val="90000"/>
            </a:lnSpc>
            <a:spcBef>
              <a:spcPct val="0"/>
            </a:spcBef>
            <a:spcAft>
              <a:spcPct val="35000"/>
            </a:spcAft>
            <a:buNone/>
          </a:pPr>
          <a:r>
            <a:rPr lang="en-US" sz="1600" kern="1200" noProof="1">
              <a:solidFill>
                <a:srgbClr val="FFFFFF"/>
              </a:solidFill>
              <a:latin typeface="Calibri" panose="020F0502020204030204"/>
              <a:ea typeface="+mn-ea"/>
              <a:cs typeface="+mn-cs"/>
            </a:rPr>
            <a:t>SVM</a:t>
          </a:r>
        </a:p>
        <a:p>
          <a:pPr marL="0" lvl="0" indent="0" algn="l" defTabSz="711200">
            <a:lnSpc>
              <a:spcPct val="90000"/>
            </a:lnSpc>
            <a:spcBef>
              <a:spcPct val="0"/>
            </a:spcBef>
            <a:spcAft>
              <a:spcPct val="35000"/>
            </a:spcAft>
            <a:buNone/>
          </a:pPr>
          <a:endParaRPr lang="en-US" sz="1600" kern="1200" dirty="0">
            <a:solidFill>
              <a:srgbClr val="FFFFFF"/>
            </a:solidFill>
            <a:latin typeface="Calibri" panose="020F0502020204030204"/>
            <a:ea typeface="+mn-ea"/>
            <a:cs typeface="+mn-cs"/>
          </a:endParaRPr>
        </a:p>
      </dsp:txBody>
      <dsp:txXfrm>
        <a:off x="7229475" y="1653508"/>
        <a:ext cx="3286125" cy="2610802"/>
      </dsp:txXfrm>
    </dsp:sp>
    <dsp:sp modelId="{9718E67E-2C8C-4093-AB5F-E3BEFAAEA31B}">
      <dsp:nvSpPr>
        <dsp:cNvPr id="0" name=""/>
        <dsp:cNvSpPr/>
      </dsp:nvSpPr>
      <dsp:spPr>
        <a:xfrm>
          <a:off x="8257902" y="493472"/>
          <a:ext cx="1305401" cy="1305401"/>
        </a:xfrm>
        <a:prstGeom prst="rect">
          <a:avLst/>
        </a:prstGeom>
        <a:blipFill rotWithShape="0">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8257902" y="493472"/>
        <a:ext cx="1305401" cy="1305401"/>
      </dsp:txXfrm>
    </dsp:sp>
    <dsp:sp modelId="{13CAC05E-7817-4F00-94BF-9DC0F20DF1D8}">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LinProcess3">
  <dgm:title val="Basic Linear Process"/>
  <dgm:desc val=""/>
  <dgm:catLst>
    <dgm:cat type="list" pri="500"/>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HorzCh" val="ctr"/>
              <dgm:param type="txAnchorVert" val="mid"/>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9:55:35"/>
    </inkml:context>
    <inkml:brush xml:id="br0">
      <inkml:brushProperty name="width" value="0.05" units="cm"/>
      <inkml:brushProperty name="height" value="0.05" units="cm"/>
      <inkml:brushProperty name="color" value="#FFFFFF"/>
    </inkml:brush>
  </inkml:definitions>
  <inkml:trace contextRef="#ctx0" brushRef="#br0">749 895 24575,'543'0'0,"-539"0"0,0 0 0,-1-1 0,1 1 0,0-1 0,-1 0 0,1 0 0,0 0 0,-1 0 0,1 0 0,-1-1 0,0 0 0,1 0 0,-1 0 0,5-4 0,-7 5 0,0 0 0,-1 1 0,1-1 0,0 0 0,-1 0 0,1 0 0,-1 0 0,1 0 0,-1 0 0,1 0 0,-1 0 0,0 0 0,1 0 0,-1 0 0,0-1 0,0 1 0,0 0 0,0 0 0,0 0 0,0-2 0,-1 1 0,0 0 0,1 0 0,-1 0 0,0 0 0,0 0 0,-1 1 0,1-1 0,0 0 0,0 1 0,-1-1 0,1 0 0,-1 1 0,0 0 0,-2-3 0,-4-1 0,0 1 0,0 0 0,-1 0 0,1 1 0,-1 0 0,1 0 0,-17-2 0,-66-7 0,90 12 0,-366-5 0,202 7 0,85-2 0,146-3 0,99-18 0,-95 10 0,80-2 0,54 15 0,-634-17 0,118 6 0,555-3 0,32 0 0,-290 12 0,-289 1 0,292 1 0,1 0 0,-1 1 0,1 0 0,-1 1 0,1 0 0,1 1 0,-1 0 0,1 1 0,-17 11 0,26-17 0,0 1 0,0-1 0,1 1 0,-1-1 0,0 1 0,0-1 0,1 1 0,-1 0 0,0-1 0,1 1 0,-1 0 0,1 0 0,-1-1 0,1 1 0,-1 0 0,1 0 0,-1 0 0,1 0 0,0 0 0,0 0 0,-1 0 0,1 0 0,0 0 0,0 0 0,0 1 0,0-1 0,1 0 0,0 1 0,-1-1 0,1 0 0,0 1 0,-1-1 0,1 0 0,0 0 0,0 0 0,0 0 0,0 0 0,0 0 0,0 0 0,1 0 0,0 1 0,9 4 0,1 1 0,-1-2 0,17 6 0,-12-4 0,62 26 0,-90-29 0,-8-2 0,-78-3 0,527 0 0,-929 1 0,659 0 0,-538 0 0,414-1 0,-1-2 0,0-1 0,0-1 0,0-2 0,-1-2 0,62-24 0,-95 33 0,0 0 0,1 0 0,-1 0 0,0 0 0,0 0 0,0 0 0,1 0 0,-1 0 0,0 0 0,0 0 0,1 0 0,-1 0 0,0 0 0,0 0 0,0 0 0,1 0 0,-1 0 0,0 0 0,0 0 0,0-1 0,0 1 0,1 0 0,-1 0 0,0 0 0,0 0 0,0 0 0,0-1 0,1 1 0,-1 0 0,0 0 0,0 0 0,0 0 0,0-1 0,0 1 0,0 0 0,0 0 0,0 0 0,0-1 0,1 1 0,-1 0 0,0 0 0,0 0 0,0-1 0,0 1 0,0 0 0,0 0 0,0-1 0,0 1 0,-1 0 0,1 0 0,-14-4 0,-27 3 0,40 1 0,-52-1 0,30 0 0,0 1 0,-1 0 0,1 2 0,0 0 0,-29 8 0,31 0 0,21-10 0,-1 0 0,1 0 0,-1 0 0,1 0 0,-1 0 0,1 1 0,-1-1 0,1 0 0,0 0 0,-1 1 0,1-1 0,-1 0 0,1 0 0,0 1 0,-1-1 0,1 0 0,0 1 0,-1-1 0,1 1 0,0-1 0,0 0 0,-1 1 0,1-1 0,0 1 0,0-1 0,0 1 0,0-1 0,-1 1 0,1-1 0,0 1 0,0-1 0,0 1 0,0-1 0,0 1 0,0-1 0,0 1 0,0-1 0,1 0 0,-1 1 0,0 0 0,1 0 0,0-1 0,0 0 0,0 1 0,0-1 0,0 0 0,0 0 0,0 1 0,0-1 0,0 0 0,0 0 0,0 0 0,0 0 0,0 0 0,0-1 0,0 1 0,0 0 0,0 0 0,-1-1 0,1 1 0,0 0 0,0-1 0,0 1 0,1-2 0,22-12 0,-10 3 0,-1-1 0,0-1 0,-1 0 0,0 0 0,0-1 0,14-26 0,-19 29 0,0-1 0,-1-1 0,0 1 0,-1-1 0,-1 0 0,0 0 0,-1 0 0,0 0 0,1-20 0,-3 29 0,-1 0 0,0-1 0,0 1 0,-1 0 0,1 0 0,-1 0 0,0 0 0,0-1 0,0 1 0,-1 0 0,1 1 0,-1-1 0,0 0 0,0 0 0,-1 1 0,1-1 0,-1 1 0,1 0 0,-1 0 0,0 0 0,0 0 0,-1 0 0,1 0 0,0 1 0,-1 0 0,0 0 0,-7-4 0,4 4 0,-1 0 0,1 0 0,-1 1 0,0 0 0,1 0 0,-1 0 0,0 1 0,0 1 0,1-1 0,-1 1 0,0 1 0,1-1 0,-1 1 0,-11 5 0,5-2 0,1 1 0,-1 1 0,1 0 0,1 1 0,-1 0 0,2 1 0,-12 10 0,17-13 0,0 0 0,1 0 0,0 0 0,0 1 0,0 0 0,1 0 0,0 0 0,0 1 0,1-1 0,0 1 0,0 0 0,1 0 0,0 0 0,-1 9 0,0 8 0,2 0 0,1 0 0,1 0 0,1 0 0,1 0 0,1-1 0,9 31 0,-12-53 0,0 1 0,0-1 0,1 0 0,-1 1 0,0-1 0,1 0 0,0 0 0,-1 0 0,1 0 0,0 0 0,0 0 0,0-1 0,0 1 0,0 0 0,0-1 0,1 0 0,-1 0 0,0 1 0,1-1 0,-1-1 0,1 1 0,-1 0 0,1 0 0,0-1 0,4 1 0,-5-1 0,0 0 0,0 0 0,0 0 0,1-1 0,-1 1 0,0 0 0,0-1 0,0 1 0,0-1 0,0 0 0,0 0 0,0 0 0,0 0 0,0 0 0,0 0 0,0 0 0,-1-1 0,1 1 0,0-1 0,-1 1 0,1-1 0,-1 0 0,0 1 0,1-1 0,-1 0 0,0 0 0,0 0 0,0 0 0,0 0 0,0-3 0,-1 4 0,0 0 0,0 0 0,0 0 0,0 0 0,0 0 0,0 0 0,-1 0 0,1 0 0,0 0 0,-1 0 0,1 0 0,0 0 0,-1 1 0,1-1 0,-1 0 0,0 0 0,1 0 0,-1 1 0,0-1 0,1 0 0,-1 1 0,0-1 0,0 1 0,1-1 0,-1 1 0,0-1 0,0 1 0,0-1 0,0 1 0,0 0 0,0-1 0,0 1 0,0 0 0,0 0 0,-1 0 0,-37-5 0,33 4 0,-1 1 0,1 1 0,0-1 0,0 1 0,-1 0 0,1 1 0,0-1 0,0 1 0,0 0 0,0 1 0,1 0 0,-1-1 0,1 2 0,-1-1 0,-4 5 0,7-5 0,-1 1 0,1 0 0,-1 0 0,1 1 0,1-1 0,-1 1 0,1-1 0,-1 1 0,1 0 0,0 0 0,1 0 0,0 0 0,-1 0 0,1 0 0,1 0 0,-1 0 0,1 1 0,0 6 0,2 8 0,1 0 0,1 1 0,0-2 0,2 1 0,0-1 0,1 0 0,1 0 0,0 0 0,2-1 0,0-1 0,1 0 0,21 26 0,-28-39 0,0 1 0,1-1 0,-1 0 0,1 0 0,0-1 0,0 1 0,0-1 0,0 0 0,0 0 0,1-1 0,8 3 0,-11-4 0,-1-1 0,1 1 0,-1-1 0,1 0 0,-1 0 0,1 0 0,-1 0 0,1-1 0,-1 1 0,1 0 0,-1-1 0,0 0 0,1 0 0,-1 0 0,0 0 0,1 0 0,-1 0 0,0 0 0,0-1 0,0 1 0,0-1 0,0 1 0,0-1 0,-1 0 0,1 0 0,0 0 0,-1 0 0,0 0 0,3-4 0,55-117 0,1-2 0,-58 123 0,0 0 0,-1-1 0,0 1 0,1-1 0,-1 1 0,0-1 0,0 1 0,0-1 0,0 0 0,-1 0 0,1 1 0,-1-1 0,0 0 0,0 0 0,0 1 0,0-1 0,0 0 0,0 0 0,-1 0 0,1 1 0,-1-1 0,0 0 0,0 1 0,0-1 0,0 0 0,-1 1 0,1-1 0,-1 1 0,1 0 0,-4-4 0,-4-1 0,1 0 0,-1 0 0,-1 1 0,1 0 0,-1 1 0,-15-6 0,20 9 0,1 0 0,-1-1 0,1 1 0,0-1 0,0 0 0,0 0 0,0 0 0,0 0 0,1-1 0,-1 1 0,1-1 0,0 0 0,0 0 0,0 0 0,1-1 0,0 1 0,-1-1 0,1 1 0,1-1 0,-1 0 0,1 0 0,0 1 0,0-1 0,0 0 0,1 0 0,0-5 0,8 154 0,-9-123 0,1 25 0,0-44 0,0 1 0,0 0 0,1-1 0,-1 1 0,1 0 0,0-1 0,-1 1 0,1 0 0,0-1 0,1 1 0,-1-1 0,2 3 0,-3-5 0,1 0 0,-1 0 0,1 1 0,-1-1 0,1 0 0,-1 0 0,1 0 0,-1 0 0,1 0 0,-1 0 0,1 0 0,-1 0 0,1 0 0,-1 0 0,1 0 0,-1 0 0,1 0 0,-1 0 0,1-1 0,-1 1 0,1 0 0,-1 0 0,0 0 0,1-1 0,-1 1 0,1 0 0,-1-1 0,0 1 0,1 0 0,-1-1 0,1 1 0,-1 0 0,0-1 0,0 1 0,1-1 0,-1 1 0,0-1 0,0 1 0,1-1 0,-1 1 0,0 0 0,0-2 0,12-22 0,-1-9 0,-2-1 0,-1 0 0,6-63 0,-8 53 0,-1 8 0,-1-53 0,-6 121 0,-8 48 0,-4 40 0,14-113 0,0 20 0,5-22 0,4-16 0,8-17 0,-2 0 0,-1-2 0,-1 1 0,-2-2 0,-1 1 0,-1-1 0,7-51 0,-18 47 0,2 35 0,0-1 0,0 1 0,0-1 0,0 1 0,0 0 0,0-1 0,0 1 0,-1 0 0,1-1 0,0 1 0,0 0 0,0 0 0,-1-1 0,1 1 0,0 0 0,0-1 0,-1 1 0,1 0 0,0 0 0,0 0 0,-1-1 0,1 1 0,0 0 0,-1 0 0,1 0 0,0 0 0,-1-1 0,1 1 0,-1 0 0,0 1 0,0-1 0,0 0 0,0 1 0,0-1 0,0 1 0,0 0 0,0-1 0,0 1 0,1 0 0,-1 0 0,0-1 0,0 1 0,1 0 0,-1 0 0,-1 2 0,-11 17 0,1 1 0,-18 42 0,-11 19 0,23-47 0,15-26 0,-1-1 0,0-1 0,0 1 0,-1-1 0,0 1 0,0-1 0,-1-1 0,-12 13 0,18-19 0,0 0 0,0-1 0,1 1 0,-1 0 0,0 0 0,0 0 0,0-1 0,0 1 0,0 0 0,0 0 0,0-1 0,0 1 0,0 0 0,0 0 0,0 0 0,0-1 0,0 1 0,0 0 0,0 0 0,0 0 0,0-1 0,0 1 0,0 0 0,0 0 0,0-1 0,0 1 0,0 0 0,-1 0 0,1 0 0,0-1 0,0 1 0,0 0 0,0 0 0,0 0 0,-1 0 0,1 0 0,0-1 0,0 1 0,0 0 0,-1 0 0,1 0 0,0 0 0,0 0 0,0 0 0,-1 0 0,1 0 0,0 0 0,0 0 0,0-1 0,-1 1 0,1 0 0,0 0 0,0 0 0,-1 1 0,1-1 0,0 0 0,0 0 0,0 0 0,-1 0 0,1 0 0,0 0 0,0 0 0,0 0 0,-1 0 0,8-19 0,55-42 0,-34 23 0,-9 12 0,17-29 0,-36 54 0,1 0 0,0 1 0,-1-1 0,1 0 0,-1 0 0,0 0 0,1 0 0,-1 0 0,0 0 0,1 0 0,-1 0 0,0 0 0,0 0 0,0 0 0,0 0 0,0 0 0,0 0 0,0 0 0,0 0 0,0-1 0,-1 2 0,1 0 0,-1-1 0,1 1 0,-1 0 0,1 0 0,-1-1 0,1 1 0,-1 0 0,1 0 0,-1 0 0,1 0 0,-1 0 0,0-1 0,1 1 0,-1 0 0,1 0 0,-1 0 0,1 1 0,-1-1 0,1 0 0,-1 0 0,1 0 0,-1 0 0,0 1 0,-5 1 0,1 0 0,0 0 0,-1 1 0,1 0 0,-6 4 0,7-4 0,0 1 0,0-1 0,1 1 0,0-1 0,-1 1 0,2 0 0,-1 0 0,0 0 0,1 1 0,-1-1 0,1 1 0,0-1 0,1 1 0,-1 0 0,1 0 0,0 0 0,0-1 0,1 1 0,-1 10 0,2-11 0,-1-1 0,1 1 0,0 0 0,0-1 0,0 1 0,0-1 0,0 0 0,1 1 0,0-1 0,0 0 0,0 0 0,0 0 0,0 0 0,0-1 0,1 1 0,-1 0 0,1-1 0,0 0 0,0 1 0,0-1 0,0 0 0,0-1 0,0 1 0,0-1 0,1 1 0,-1-1 0,1 0 0,4 1 0,25 3 0,-1-1 0,1-1 0,0-2 0,60-5 0,-14 0 0,-71 4 0,-1-1 0,1 0 0,-1 0 0,1-1 0,-1 0 0,0-1 0,0 1 0,0-1 0,0 0 0,8-6 0,-13 7 0,1 1 0,-1 0 0,0-1 0,0 0 0,0 0 0,0 0 0,0 0 0,-1 0 0,1 0 0,0 0 0,-1 0 0,0 0 0,1-1 0,-1 1 0,0-1 0,0 1 0,0-1 0,-1 1 0,1-1 0,-1 0 0,1 1 0,-1-1 0,0 0 0,0 1 0,0-1 0,0 0 0,-1 1 0,1-1 0,-1 0 0,1 1 0,-1-1 0,-1-3 0,0 4 0,0 0 0,1-1 0,-1 1 0,0 0 0,0 0 0,0 0 0,0 0 0,-1 0 0,1 0 0,0 1 0,-1-1 0,-2 0 0,4 1 0,0 0 0,-1 0 0,1 1 0,0-1 0,0 1 0,-1-1 0,1 1 0,0-1 0,0 1 0,-1 0 0,1 0 0,0 0 0,-1 0 0,1 0 0,0 0 0,-1 0 0,1 0 0,0 0 0,-1 0 0,1 1 0,0-1 0,0 1 0,-1-1 0,1 1 0,0-1 0,0 1 0,-2 1 0,3-1 0,0-1 0,0 1 0,0 0 0,0 0 0,0 0 0,0-1 0,0 1 0,0 0 0,0 0 0,0 0 0,0-1 0,1 1 0,-1 0 0,0 0 0,1-1 0,-1 1 0,0 0 0,1 0 0,-1-1 0,1 1 0,-1-1 0,1 1 0,-1 0 0,1-1 0,0 1 0,-1-1 0,1 1 0,0-1 0,-1 1 0,1-1 0,1 1 0,23 16 0,-3-7 0,0 0 0,0-2 0,0 0 0,46 8 0,-15-8 0,60 3 0,-83-9 0,0-2 0,43-4 0,-60 2 0,0-1 0,0 0 0,0 0 0,0-2 0,-1 1 0,0-2 0,22-12 0,-31 16 0,0-1 0,0 1 0,1 0 0,-1 1 0,0-1 0,1 1 0,-1-1 0,1 1 0,-1 0 0,1 0 0,-1 1 0,1-1 0,0 1 0,0 0 0,-1 0 0,1 0 0,0 0 0,-1 0 0,1 1 0,0 0 0,-1 0 0,1 0 0,-1 0 0,1 0 0,-1 1 0,0 0 0,1 0 0,-1-1 0,0 2 0,0-1 0,0 0 0,-1 1 0,1-1 0,0 1 0,-1 0 0,3 4 0,-2-3 0,-1-1 0,1 1 0,0-1 0,0 1 0,0-1 0,1 0 0,-1 0 0,1 0 0,-1-1 0,1 0 0,0 1 0,0-1 0,0 0 0,0-1 0,0 1 0,1-1 0,-1 0 0,1 0 0,-1 0 0,0 0 0,1-1 0,-1 0 0,1 0 0,-1 0 0,1 0 0,-1-1 0,1 0 0,8-2 0,-11 2 0,0 0 0,0 0 0,1 1 0,-1-1 0,0 1 0,1 0 0,-1 0 0,0 0 0,1 0 0,-1 0 0,0 0 0,0 1 0,3 0 0,-4-1 0,0 1 0,-1 0 0,1-1 0,0 1 0,-1 0 0,1 0 0,0-1 0,-1 1 0,1 0 0,-1 0 0,0 0 0,1 0 0,-1 0 0,0 0 0,1 0 0,-1 0 0,0 0 0,0 0 0,0 0 0,0 0 0,0 0 0,0 0 0,0 0 0,0 0 0,0 0 0,-1 0 0,1 0 0,0 0 0,0 0 0,-1 0 0,1-1 0,-2 3 0,-23 79 0,25-82 0,0 0 0,0 0 0,0 0 0,0 0 0,0 0 0,0 0 0,0 0 0,0 0 0,0-1 0,0 1 0,0 0 0,0 0 0,0 0 0,0 0 0,0 0 0,0 0 0,0 0 0,0 0 0,0 0 0,0 0 0,-1 0 0,1 0 0,0 0 0,0 0 0,0 0 0,0 0 0,0 0 0,0 0 0,0 0 0,0 0 0,0 0 0,0 0 0,0 0 0,0 0 0,0 0 0,-1 0 0,1 0 0,0 0 0,0 0 0,0 0 0,0 0 0,0 0 0,-1-15 0,3-19 0,19-27 0,-17 53 0,-1 0 0,1 0 0,-1 0 0,-1-1 0,0 1 0,0-1 0,0 1 0,-1-1 0,-1 0 0,0-10 0,1 19 0,-1 0 0,0 0 0,0 0 0,0 0 0,0-1 0,0 1 0,0 0 0,0 0 0,0 0 0,0 0 0,0 0 0,0 0 0,0 0 0,0 0 0,-1 0 0,1-1 0,0 1 0,0 0 0,0 0 0,0 0 0,0 0 0,0 0 0,0 0 0,0 0 0,0 0 0,0 0 0,0 0 0,0 0 0,0 0 0,0-1 0,0 1 0,-1 0 0,1 0 0,0 0 0,0 0 0,0 0 0,0 0 0,0 0 0,0 0 0,0 0 0,0 0 0,0 0 0,-1 0 0,1 0 0,0 0 0,0 0 0,0 0 0,0 0 0,0 0 0,0 0 0,0 0 0,0 0 0,0 0 0,-1 0 0,1 0 0,0 1 0,0-1 0,0 0 0,0 0 0,0 0 0,0 0 0,0 0 0,0 0 0,0 0 0,0 0 0,0 0 0,0 0 0,0 0 0,-7 11 0,-5 12 0,-12 32 0,14-36 0,2 1 0,0 0 0,1 1 0,1 0 0,-7 37 0,40-344 0,-26 273 0,0 0 0,2-1 0,-1 1 0,6-15 0,-19 69 0,1 1 0,3 0 0,-5 85 0,12-126 0,-1 1 0,1 0 0,0 0 0,0-1 0,0 1 0,1 0 0,-1-1 0,0 1 0,1 0 0,-1-1 0,1 1 0,-1-1 0,2 4 0,-1-5 0,-1 0 0,0 0 0,1 0 0,-1 1 0,0-1 0,1 0 0,-1 0 0,0 0 0,1 0 0,-1 0 0,0 0 0,1 0 0,-1 0 0,1 0 0,-1 0 0,0 0 0,1 0 0,-1 0 0,1 0 0,-1 0 0,0 0 0,1 0 0,-1 0 0,0 0 0,1-1 0,-1 1 0,0 0 0,1 0 0,-1 0 0,0-1 0,1 1 0,-1 0 0,0 0 0,1-1 0,2-2 0,-1 0 0,1 0 0,-1 0 0,0 0 0,1 0 0,-1-1 0,-1 1 0,1-1 0,2-6 0,-2 0 0,0 4 0,-1-1 0,1 1 0,0 0 0,1 0 0,3-7 0,-6 13 0,1-1 0,-1 0 0,1 0 0,0 1 0,-1-1 0,1 0 0,-1 1 0,1-1 0,0 0 0,0 1 0,-1-1 0,1 1 0,0-1 0,0 1 0,0 0 0,0-1 0,-1 1 0,1 0 0,0 0 0,0-1 0,0 1 0,0 0 0,0 0 0,0 0 0,0 0 0,0 0 0,0 0 0,-1 0 0,1 1 0,0-1 0,0 0 0,0 0 0,0 1 0,0-1 0,0 0 0,-1 1 0,1-1 0,0 1 0,0-1 0,-1 1 0,1 0 0,0-1 0,0 2 0,5 4 0,-1-1 0,0 1 0,0 0 0,0 1 0,-1-1 0,0 1 0,0 0 0,4 13 0,20 30 0,-27-49 0,0 0 0,0 0 0,0 0 0,0 0 0,1 0 0,-1 0 0,0 0 0,1 0 0,-1 0 0,0-1 0,1 1 0,-1-1 0,1 1 0,-1-1 0,1 1 0,-1-1 0,1 0 0,0 0 0,-1 0 0,1 0 0,-1 0 0,1 0 0,-1 0 0,1-1 0,-1 1 0,1 0 0,2-2 0,-2 2 0,0-1 0,0 0 0,0 0 0,0 0 0,-1 0 0,1 0 0,0 0 0,0-1 0,-1 1 0,1-1 0,-1 1 0,1-1 0,-1 1 0,0-1 0,0 0 0,1 0 0,-1 0 0,0 1 0,1-5 0,-2 5 0,0 1 0,0 0 0,0-1 0,0 1 0,0 0 0,0-1 0,0 1 0,0 0 0,0-1 0,0 1 0,0-1 0,0 1 0,0 0 0,0-1 0,0 1 0,0 0 0,0-1 0,0 1 0,-1 0 0,1-1 0,0 1 0,0 0 0,0-1 0,-1 1 0,1 0 0,0 0 0,0-1 0,-1 1 0,1 0 0,0 0 0,-1-1 0,-15-2 0,-26 9 0,31-5 0,-133 4 0,356-5 0,-209 0 0,-1 0 0,1-1 0,-1 1 0,1 0 0,-1-1 0,1 1 0,-1-1 0,1 0 0,-1 0 0,1 0 0,-1 0 0,0 0 0,4-3 0,-6 4 0,0-1 0,0 1 0,1 0 0,-1-1 0,0 1 0,0 0 0,0-1 0,0 1 0,0 0 0,1-1 0,-1 1 0,0 0 0,0-1 0,0 1 0,0 0 0,0-1 0,0 1 0,0 0 0,0-1 0,0 1 0,0-1 0,-1 1 0,1 0 0,0-1 0,0 1 0,0 0 0,0-1 0,0 1 0,-1 0 0,1 0 0,0-1 0,-21-13 0,4 7 0,-1 1 0,0 0 0,-1 2 0,0 0 0,-34-3 0,-101 4 0,111 4 0,-274 1 0,312-2 0,0 0 0,0 0 0,0 0 0,0 1 0,0-1 0,0 1 0,0 0 0,1 1 0,-1-1 0,0 1 0,-7 4 0,12-6 0,0 1 0,-1-1 0,1 0 0,0 0 0,0 1 0,0-1 0,0 0 0,0 0 0,0 1 0,0-1 0,1 0 0,-1 0 0,0 0 0,0 1 0,0-1 0,0 0 0,0 0 0,0 1 0,0-1 0,0 0 0,0 0 0,1 0 0,-1 0 0,0 1 0,0-1 0,0 0 0,0 0 0,1 0 0,-1 0 0,0 0 0,0 1 0,0-1 0,1 0 0,-1 0 0,0 0 0,0 0 0,1 0 0,-1 0 0,0 0 0,0 0 0,0 0 0,1 0 0,-1 0 0,0 0 0,0 0 0,1 0 0,-1 0 0,0 0 0,0 0 0,0 0 0,1 0 0,14 2 0,36 1 0,89-6 0,-117-2 0,-23 5 0,0 0 0,0-1 0,0 1 0,0 0 0,0 0 0,0 0 0,1 0 0,-1-1 0,0 1 0,0 0 0,0 0 0,0 0 0,0 0 0,0-1 0,0 1 0,0 0 0,0 0 0,0 0 0,0 0 0,0-1 0,0 1 0,-1 0 0,1 0 0,0 0 0,0 0 0,0-1 0,0 1 0,0 0 0,0 0 0,0 0 0,0 0 0,0 0 0,-1-1 0,1 1 0,0 0 0,0 0 0,0 0 0,0 0 0,0 0 0,-1 0 0,1 0 0,0 0 0,0 0 0,0 0 0,0 0 0,-1-1 0,1 1 0,0 0 0,0 0 0,0 0 0,0 0 0,-1 0 0,-5-2 0,0 1 0,0-1 0,0 1 0,-1 0 0,-6-1 0,-328-1 0,222 4 0,139-2 0,-1-2 0,1 0 0,18-6 0,10-2 0,-1 3 0,0 1 0,0 3 0,53 2 0,-393 3 0,224-1 0,622 0 0,-701 12 0,26-1 0,107-9 0,0 0 0,0 1 0,0 0 0,1 1 0,-23 9 0,7-2 0,-46 4 0,68-9 0,12-2 0,17 0 0,73 3 0,121-7 0,-84-2 0,-560 20 0,354-14 0,56-4 0,0 1 0,0 0 0,0 1 0,0 2 0,1-1 0,-1 2 0,-20 8 0,23-5 0,0-1 0,-1-1 0,1 0 0,-1-1 0,0-1 0,-1 0 0,-20 0 0,90-5 0,-31 0 0,-50 1 0,-42 0 0,42 0 0,23 0 0,10 0 0,44 0 0,-40 0 0,-32 0 0,10 0 0,9-1 0,0 1 0,0 0 0,0 0 0,1 0 0,-1 0 0,0 1 0,0 0 0,1 0 0,-1 0 0,1 1 0,-8 2 0,11 1 0,9-1 0,10-1 0,39 2 0,0-3 0,66-7 0,-115 4 0,-1-1 0,1 0 0,0 0 0,-1 0 0,1-1 0,-1-1 0,0 1 0,0-1 0,0 0 0,-1-1 0,9-6 0,-15 11 0,0 0 0,1-1 0,-1 1 0,1 0 0,-1-1 0,1 1 0,-1 0 0,0-1 0,1 1 0,-1-1 0,0 1 0,1 0 0,-1-1 0,0 1 0,0-1 0,1 1 0,-1-1 0,0 1 0,0-1 0,0 1 0,0-1 0,0 1 0,0-1 0,0 0 0,0 1 0,0-1 0,0 1 0,0-1 0,0 1 0,0-1 0,0 1 0,0-1 0,0 1 0,-1-1 0,1 1 0,0-1 0,0 1 0,-1-1 0,1 1 0,0 0 0,-1-1 0,1 1 0,0-1 0,-1 1 0,1 0 0,-1-1 0,1 1 0,-1 0 0,1-1 0,0 1 0,-1 0 0,1 0 0,-1 0 0,1-1 0,-1 1 0,1 0 0,-1 0 0,0 0 0,1 0 0,-1 0 0,1 0 0,-2 0 0,-36-5 0,36 5 0,-180 1 0,188 0 0,45-2 0,-49 1 0,0 0 0,0 0 0,-1 0 0,1 0 0,0-1 0,0 1 0,-1-1 0,1 1 0,0-1 0,-1 0 0,1 0 0,-1 1 0,1-1 0,-1 0 0,1 0 0,-1-1 0,1 1 0,-1 0 0,0 0 0,0-1 0,0 1 0,0 0 0,0-1 0,0 1 0,0-1 0,0 0 0,0-1 0,-1 2 0,0-1 0,0 1 0,0-1 0,0 1 0,-1 0 0,1-1 0,0 1 0,-1 0 0,1 0 0,-1-1 0,0 1 0,1 0 0,-1 0 0,0 0 0,0 0 0,0 0 0,0 0 0,0 0 0,0 0 0,0 0 0,0 0 0,0 0 0,0 1 0,0-1 0,0 0 0,-1 1 0,1-1 0,0 1 0,0-1 0,-1 1 0,-2 0 0,-46-10 0,48 10 0,-87-5 0,-100 6 0,180 0 0,138-11 0,91-4 0,-220 14 0,0 0 0,0 0 0,0 0 0,1 0 0,-1 0 0,0 0 0,0 0 0,0 0 0,0 0 0,0-1 0,0 1 0,0 0 0,0 0 0,0 0 0,0 0 0,0 0 0,0 0 0,0 0 0,0 0 0,0-1 0,0 1 0,0 0 0,0 0 0,0 0 0,0 0 0,0 0 0,0 0 0,0 0 0,0-1 0,0 1 0,-1 0 0,1 0 0,0 0 0,0 0 0,0 0 0,0 0 0,0 0 0,0 0 0,0 0 0,0 0 0,0 0 0,0 0 0,0-1 0,-1 1 0,1 0 0,0 0 0,0 0 0,0 0 0,0 0 0,0 0 0,0 0 0,0 0 0,-1 0 0,19-9 0,30-9 0,63-10 0,118-13 0,27-6 0,-180 23 0,-76 24 0,1 0 0,-1 0 0,1 0 0,-1 0 0,0 0 0,1 0 0,-1 0 0,1 0 0,-1 0 0,1-1 0,-1 1 0,1 0 0,-1 0 0,0-1 0,1 1 0,-1 0 0,1-1 0,-1 1 0,0 0 0,0-1 0,1 1 0,-1 0 0,0-1 0,1 1 0,-1-1 0,0 1 0,0-1 0,0 1 0,0 0 0,1-1 0,-1 1 0,0-1 0,0 1 0,0-1 0,0 1 0,0-1 0,0 1 0,0-1 0,0 1 0,0-1 0,0 1 0,0-1 0,-1 1 0,1-1 0,0 1 0,-2-2 0,0 0 0,0 0 0,0 0 0,0 1 0,0-1 0,0 1 0,-1 0 0,1-1 0,-3 0 0,-58-19 0,39 17 0,0 0 0,0 2 0,-30 1 0,59 0 0,0-1 0,1 1 0,-1-1 0,0 0 0,0 0 0,0 0 0,0-1 0,-1 0 0,1 0 0,-1 0 0,0-1 0,8-6 0,60-66 0,-32 34 0,-39 40 0,1 0 0,0 1 0,0-1 0,-1 0 0,1 1 0,0-1 0,0 1 0,1 0 0,-1 0 0,0 0 0,0 0 0,0 0 0,1 0 0,-1 0 0,0 1 0,1-1 0,-1 1 0,1 0 0,-1 0 0,1 0 0,-1 0 0,0 0 0,1 0 0,-1 1 0,1-1 0,-1 1 0,0 0 0,1-1 0,-1 1 0,4 2 0,2 3 0,0 0 0,0 1 0,0 0 0,-1 0 0,0 0 0,7 11 0,-2-4 0,-1 1 0,0 0 0,13 26 0,-20-33 0,-1 1 0,1 0 0,-1 1 0,-1-1 0,0 1 0,0-1 0,-1 1 0,0 15 0,0-10 0,1-1 0,6 28 0,-5-34 0,-1 1 0,0-1 0,0 1 0,-1 0 0,0-1 0,-1 1 0,0 0 0,0 0 0,-1 0 0,-4 17 0,4-24 0,-1 0 0,1 1 0,-1-1 0,0 0 0,0 0 0,0 0 0,0 0 0,0 0 0,0 0 0,0-1 0,-1 1 0,1-1 0,-1 1 0,1-1 0,-1 0 0,0 0 0,1 0 0,-1-1 0,0 1 0,0-1 0,0 1 0,1-1 0,-5 0 0,-10 1 0,0-1 0,-27-3 0,32 2 0,22-5 0,1 0 0,0 1 0,14-4 0,6 1 0,-10 3 0,0-1 0,0-1 0,33-17 0,-49 22 0,-1-1 0,1 1 0,-1-1 0,0 0 0,0-1 0,0 1 0,0-1 0,0 0 0,-1 0 0,0 0 0,1 0 0,-2 0 0,1-1 0,0 0 0,-1 1 0,0-1 0,0 0 0,0 0 0,-1 0 0,2-9 0,-1 0 0,-1 0 0,0 0 0,0 0 0,-2 0 0,0 0 0,0 0 0,-7-24 0,7 35 0,-1 1 0,1 0 0,-1-1 0,0 1 0,0 0 0,0 0 0,0 0 0,0 1 0,0-1 0,0 0 0,-1 1 0,1-1 0,0 1 0,-1 0 0,1 0 0,-1 0 0,0 0 0,1 0 0,-1 1 0,0-1 0,0 1 0,-4-1 0,-10 0 0,0 1 0,-27 2 0,19 0 0,-5-1 0,1 2 0,0 2 0,0 0 0,0 2 0,-53 20 0,-76 29 0,154-55 0,-11 5 0,1 1 0,0-1 0,0 2 0,-18 12 0,28-17 0,1 1 0,-1-1 0,1 1 0,0-1 0,-1 1 0,2 0 0,-1 0 0,0 1 0,1-1 0,0 0 0,0 1 0,0 0 0,0-1 0,1 1 0,0 0 0,0 0 0,0 0 0,0 5 0,2 75 0,-1-85 0,0 1 0,0-1 0,0 0 0,0 1 0,0-1 0,0 0 0,0 1 0,-1-1 0,1 0 0,0 0 0,0 1 0,0-1 0,0 0 0,-1 0 0,1 1 0,0-1 0,0 0 0,-1 0 0,1 1 0,0-1 0,0 0 0,-1 0 0,1 0 0,0 0 0,-1 0 0,1 1 0,0-1 0,0 0 0,-1 0 0,1 0 0,0 0 0,-1 0 0,1 0 0,0 0 0,-1 0 0,1 0 0,0 0 0,-1 0 0,1 0 0,0 0 0,-1 0 0,1-1 0,0 1 0,-1 0 0,1 0 0,0 0 0,0 0 0,-1-1 0,1 1 0,0 0 0,0 0 0,-1 0 0,1-1 0,0 1 0,0 0 0,0 0 0,-1-1 0,1 1 0,-18-17 0,16 15 0,-16-15 0,6 6 0,1 0 0,0-1 0,-10-14 0,18 23 0,1 0 0,1 0 0,-1 0 0,0 0 0,1 0 0,-1-1 0,1 1 0,0 0 0,0-1 0,1 1 0,-1 0 0,1-1 0,-1 1 0,1-1 0,0 1 0,0-1 0,1 1 0,-1-1 0,2-6 0,13-25 0,1 1 0,2 1 0,33-47 0,16-31 0,-58 95 0,-1 0 0,-1-1 0,0 0 0,-1 0 0,-1 0 0,-1-1 0,-1 0 0,0 0 0,-1 0 0,0-22 0,-2 38 0,0 0 0,-1-1 0,1 1 0,-1 0 0,1-1 0,-1 1 0,0 0 0,0 0 0,0-1 0,0 1 0,0 0 0,0 0 0,0 0 0,-1 0 0,1 0 0,-1 1 0,0-1 0,1 0 0,-4-2 0,1 2 0,1 0 0,-1 1 0,1-1 0,-1 1 0,0-1 0,0 1 0,0 1 0,0-1 0,0 0 0,0 1 0,-4 0 0,-1 0 0,0 0 0,0 1 0,0 0 0,0 1 0,0 0 0,0 0 0,1 1 0,-1 0 0,1 1 0,-9 4 0,11-3 0,0 0 0,0 0 0,0 1 0,1 0 0,-1 0 0,2 0 0,-1 0 0,0 1 0,1 0 0,-4 10 0,-3 8 0,-14 45 0,21-51 0,0 0 0,2 0 0,0 1 0,1-1 0,1 1 0,3 22 0,-1-17 0,-1 0 0,-2-1 0,-3 27 0,3-46 0,-1-1 0,1 1 0,-1-1 0,0 0 0,0 0 0,0 0 0,-1 0 0,1 0 0,-1 0 0,0 0 0,0-1 0,0 0 0,-1 1 0,1-1 0,-1 0 0,0-1 0,0 1 0,0-1 0,0 1 0,0-1 0,0-1 0,-1 1 0,1 0 0,0-1 0,-7 1 0,-11 3 0,0-2 0,0 0 0,-40 0 0,45-2 0,12-1 0,0 1 0,0-1 0,0 0 0,0 0 0,0 0 0,0-1 0,0 1 0,0-1 0,0-1 0,-8-2 0,12 3 0,1 1 0,0 0 0,0 0 0,-1 0 0,1-1 0,0 1 0,0 0 0,-1 0 0,1-1 0,0 1 0,0 0 0,0-1 0,0 1 0,0 0 0,-1 0 0,1-1 0,0 1 0,0 0 0,0-1 0,0 1 0,0 0 0,0-1 0,0 1 0,0 0 0,0-1 0,0 1 0,0 0 0,0-1 0,0 1 0,1 0 0,-1-1 0,0 1 0,0 0 0,0-1 0,0 1 0,0 0 0,1 0 0,-1-1 0,0 1 0,0 0 0,1 0 0,-1-1 0,0 1 0,0 0 0,1 0 0,15-12 0,-15 11 0,49-26 0,2 2 0,81-27 0,-96 38 0,483-145 0,-514 158 0,-1 0 0,0-1 0,0 0 0,0 0 0,0 0 0,0-1 0,9-6 0,-14 9 0,0 0 0,1 0 0,-1 0 0,0-1 0,0 1 0,1 0 0,-1 0 0,0-1 0,0 1 0,0 0 0,1 0 0,-1-1 0,0 1 0,0 0 0,0-1 0,0 1 0,1 0 0,-1-1 0,0 1 0,0 0 0,0-1 0,0 1 0,0 0 0,0-1 0,0 1 0,0-1 0,0 1 0,0 0 0,0-1 0,0 1 0,-1 0 0,1-1 0,0 1 0,0 0 0,0-1 0,0 1 0,0 0 0,-1 0 0,1-1 0,-2 0 0,0-1 0,0 1 0,0 0 0,0 1 0,-1-1 0,1 0 0,0 0 0,0 1 0,-1-1 0,1 1 0,-3 0 0,-19-2 0,-1 0 0,1 2 0,-1 1 0,-32 6 0,-100 25 0,78-14 0,54-13 0,1 0 0,-1 2 0,1 1 0,1 0 0,-1 2 0,1 1 0,-26 17 0,45-25 0,0-1 0,0 0 0,1 1 0,-2-2 0,1 1 0,0 0 0,0-1 0,0 1 0,-1-1 0,1-1 0,0 1 0,-1 0 0,1-1 0,-1 0 0,-5-1 0,2 0 0,1-1 0,-1-1 0,1 1 0,0-1 0,0-1 0,0 1 0,-12-9 0,-56-32 0,40 25 0,-40-29 0,-152-115 0,223 160 0,-51-38 0,-64-63 0,106 90 0,14 14 0,-1 0 0,0 0 0,0 0 0,0 0 0,0 0 0,0 0 0,0 0 0,0 0 0,0 0 0,0 0 0,0 0 0,0 0 0,0 0 0,0 0 0,0 0 0,0 0 0,1 0 0,-1 1 0,0-1 0,0 0 0,0 0 0,0 0 0,0 0 0,0 0 0,0 0 0,0 0 0,0-1 0,0 1 0,0 0 0,0 0 0,1 0 0,-1 0 0,0 0 0,0 0 0,0 0 0,0 0 0,0 0 0,0 0 0,0 0 0,0 0 0,0 0 0,0 0 0,0 0 0,0 0 0,0 0 0,0 0 0,0 0 0,0 0 0,0 0 0,1-1 0,-1 1 0,28 21 0,31 35 0,81 98 0,-115-124 0,36 54 0,-50-65 0,2-2 0,0 1 0,0-1 0,2-1 0,26 24 0,-32-33 0,-1 1 0,0 0 0,-1 1 0,0 0 0,0 0 0,-1 0 0,0 1 0,-1 0 0,0 0 0,6 17 0,-11-25 0,1 0 0,-1 0 0,0 0 0,0 0 0,0 0 0,0 0 0,0 0 0,-1 0 0,1 0 0,-1-1 0,1 1 0,-1 0 0,0 0 0,1 0 0,-1 0 0,0-1 0,0 1 0,-1 0 0,1-1 0,0 1 0,0-1 0,-1 0 0,1 1 0,-1-1 0,1 0 0,-1 0 0,1 1 0,-1-1 0,0-1 0,0 1 0,-2 1 0,-9 4 0,0-1 0,0 0 0,-19 4 0,20-6 0,-66 15 0,71-17 0,1 0 0,-1-1 0,0 1 0,0-2 0,1 1 0,-1-1 0,0 1 0,1-2 0,-12-2 0,16 3 0,1 0 0,-1 0 0,0 0 0,0 0 0,1-1 0,-1 1 0,0 0 0,1-1 0,-1 1 0,1-1 0,0 0 0,0 1 0,-1-1 0,1 0 0,0 0 0,0 0 0,1 0 0,-1 0 0,0 0 0,1 0 0,-1 0 0,1 0 0,0 0 0,-1 0 0,1 0 0,0 0 0,0 0 0,0 0 0,1 0 0,-1-1 0,1 1 0,0-3 0,3-8 0,0 0 0,1 0 0,13-24 0,-9 18 0,-1 1 0,59-143 0,-61 142 0,0-1 0,-1-1 0,-1 1 0,0-1 0,-2 1 0,0-26 0,-3 33 0,0-1 0,-1 1 0,-1 0 0,0 0 0,-10-24 0,13 36 0,0 1 0,0 0 0,0-1 0,0 1 0,0 0 0,0-1 0,0 1 0,0 0 0,-1-1 0,1 1 0,0 0 0,0-1 0,0 1 0,-1 0 0,1 0 0,0-1 0,0 1 0,-1 0 0,1 0 0,0 0 0,0-1 0,-1 1 0,1 0 0,0 0 0,-1 0 0,1 0 0,0-1 0,-1 1 0,1 0 0,0 0 0,-1 0 0,1 0 0,0 0 0,-1 0 0,1 0 0,0 0 0,-1 0 0,1 0 0,-8 13 0,0 20 0,5 6 0,1-1 0,6 56 0,-4-89 0,1 0 0,1 0 0,-1 1 0,1-1 0,0 0 0,0 0 0,0 0 0,0-1 0,1 1 0,0-1 0,4 5 0,4 5 0,2-1 0,13 12 0,18 20 0,-41-41 0,0 0 0,-1 1 0,1 0 0,-1 0 0,0-1 0,-1 1 0,1 0 0,-1 0 0,0 1 0,-1-1 0,1 0 0,-1 0 0,0 0 0,-1 9 0,1-7 0,0 0 0,0 0 0,1 1 0,0-1 0,4 14 0,-5-19 0,1-1 0,-1 1 0,1-1 0,0 1 0,0-1 0,-1 0 0,1 1 0,0-1 0,0 0 0,0 0 0,1 1 0,-1-1 0,0 0 0,0 0 0,1 0 0,-1 0 0,0-1 0,1 1 0,-1 0 0,1-1 0,-1 1 0,1-1 0,1 1 0,1 0 0,-1-1 0,1 0 0,0 0 0,-1 0 0,1-1 0,-1 1 0,1-1 0,0 0 0,-1 0 0,4-1 0,5-3 0,-1 0 0,0-1 0,0-1 0,0 0 0,10-8 0,32-24 0,-38 30 0,0-1 0,-2-1 0,1 0 0,-1-1 0,23-27 0,-27 16 0,-9 23 0,1-1 0,-1 1 0,0-1 0,0 1 0,0-1 0,0 1 0,0 0 0,0-1 0,0 1 0,0-1 0,-1 1 0,1 0 0,0-1 0,0 1 0,0 0 0,0-1 0,0 1 0,-1-1 0,1 1 0,0 0 0,0-1 0,-1 1 0,1 0 0,0 0 0,0-1 0,-1 1 0,1 0 0,0 0 0,-1-1 0,1 1 0,0 0 0,-1 0 0,1 0 0,-1-1 0,1 1 0,0 0 0,-1 0 0,1 0 0,-1 0 0,1 0 0,0 0 0,-1 0 0,1 0 0,-1 0 0,1 0 0,0 0 0,-1 0 0,1 0 0,-1 0 0,1 1 0,0-1 0,-1 0 0,1 0 0,0 0 0,-1 1 0,-19 6 0,2 0 0,-1 2 0,1 0 0,0 1 0,0 0 0,2 2 0,-31 26 0,29-23 0,12-11 0,3-1 0,1-1 0,-1 0 0,0 0 0,0 0 0,0 0 0,0 0 0,-1-1 0,-4 3 0,7-4 0,1 0 0,0 0 0,0 0 0,0 0 0,-1 0 0,1 0 0,0 0 0,0 0 0,0 0 0,0 0 0,-1 0 0,1 0 0,0 0 0,0-1 0,0 1 0,0 0 0,-1 0 0,1 0 0,0 0 0,0 0 0,0 0 0,0 0 0,0-1 0,0 1 0,0 0 0,-1 0 0,1 0 0,0 0 0,0 0 0,0-1 0,0 1 0,0 0 0,0 0 0,0 0 0,0-1 0,0 1 0,0 0 0,0 0 0,0 0 0,0 0 0,0-1 0,0 1 0,0 0 0,0 0 0,0 0 0,0 0 0,0-1 0,0 1 0,0 0 0,0 0 0,0 0 0,1 0 0,-1-1 0,0 1 0,0 0 0,0 0 0,0 0 0,0 0 0,1-1 0,6-11 0,-7 11 0,62-103 0,55-123 0,-102 180 0,-11 28 0,-4 15 0,-1 7 0,-5 18 0,1 1 0,1 0 0,-2 26 0,3-24 0,0 1 0,-11 35 0,-28 60 0,41-119-30,0 1 0,1-1-1,-1 1 1,1 0 0,-1 0-1,1-1 1,0 1 0,-1 0-1,1 0 1,0-1 0,0 1-1,0 0 1,0 0 0,1-1-1,-1 1 1,0 0-1,1 0 1,0-1 0,-1 1-1,1 0 1,0-1 0,0 1-1,-1-1 1,1 1 0,0-1-1,1 1 1,-1-1 0,0 0-1,0 1 1,1-1 0,-1 0-1,0 0 1,1 0 0,-1 0-1,1 0 1,0 0 0,-1-1-1,1 1 1,0 0 0,-1-1-1,1 0 1,0 1 0,-1-1-1,4 0 1,13 3-6796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5/8/2025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
        <p:nvSpPr>
          <p:cNvPr id="8" name="Picture Placeholder 2"/>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
        <p:nvSpPr>
          <p:cNvPr id="5" name="Content Placeholder 2"/>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6" cstate="screen"/>
          <a:stretch>
            <a:fillRect/>
          </a:stretch>
        </p:blipFill>
        <p:spPr>
          <a:xfrm flipV="1">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t>‹#›</a:t>
            </a:fld>
            <a:endParaRPr lang="en-US" dirty="0"/>
          </a:p>
        </p:txBody>
      </p:sp>
      <p:sp>
        <p:nvSpPr>
          <p:cNvPr id="7" name="Rectangle 6"/>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datasets/mathiasviborg/uta-rldd-fold5"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diagramData" Target="../diagrams/data1.xml"/><Relationship Id="rId16" Type="http://schemas.openxmlformats.org/officeDocument/2006/relationships/image" Target="../media/image17.svg"/><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image" Target="../media/image12.png"/><Relationship Id="rId5" Type="http://schemas.openxmlformats.org/officeDocument/2006/relationships/diagramColors" Target="../diagrams/colors1.xml"/><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diagramQuickStyle" Target="../diagrams/quickStyle1.xml"/><Relationship Id="rId9" Type="http://schemas.openxmlformats.org/officeDocument/2006/relationships/image" Target="../media/image10.png"/><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8901" y="1063776"/>
            <a:ext cx="3923999" cy="2365224"/>
          </a:xfrm>
        </p:spPr>
        <p:txBody>
          <a:bodyPr/>
          <a:lstStyle/>
          <a:p>
            <a:br>
              <a:rPr lang="en-US" sz="6000" dirty="0"/>
            </a:br>
            <a:br>
              <a:rPr lang="en-US" sz="6000" dirty="0"/>
            </a:br>
            <a:br>
              <a:rPr lang="en-US" sz="6000" dirty="0"/>
            </a:br>
            <a:r>
              <a:rPr lang="en-US" sz="6000" dirty="0"/>
              <a:t>AIR TRAFFIC CONTROLLER</a:t>
            </a:r>
            <a:endParaRPr lang="en-IN" sz="6000" dirty="0"/>
          </a:p>
        </p:txBody>
      </p:sp>
      <p:sp>
        <p:nvSpPr>
          <p:cNvPr id="3" name="Text Placeholder 2"/>
          <p:cNvSpPr>
            <a:spLocks noGrp="1"/>
          </p:cNvSpPr>
          <p:nvPr>
            <p:ph type="body" sz="half" idx="2"/>
          </p:nvPr>
        </p:nvSpPr>
        <p:spPr>
          <a:xfrm>
            <a:off x="7848901" y="4820246"/>
            <a:ext cx="3924000" cy="684000"/>
          </a:xfrm>
        </p:spPr>
        <p:txBody>
          <a:bodyPr/>
          <a:lstStyle/>
          <a:p>
            <a:r>
              <a:rPr lang="en-US" b="1" i="0" dirty="0">
                <a:solidFill>
                  <a:srgbClr val="FF0000"/>
                </a:solidFill>
                <a:effectLst/>
                <a:latin typeface="DeepSeek-CJK-patch"/>
              </a:rPr>
              <a:t>They speak, planes listen, and the sky obeys."</a:t>
            </a:r>
            <a:endParaRPr lang="en-IN" dirty="0">
              <a:solidFill>
                <a:srgbClr val="FF0000"/>
              </a:solidFill>
            </a:endParaRPr>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1</a:t>
            </a:fld>
            <a:endParaRPr lang="en-US" dirty="0"/>
          </a:p>
        </p:txBody>
      </p:sp>
      <p:pic>
        <p:nvPicPr>
          <p:cNvPr id="7" name="Picture Placeholder 6"/>
          <p:cNvPicPr>
            <a:picLocks noGrp="1" noChangeAspect="1"/>
          </p:cNvPicPr>
          <p:nvPr>
            <p:ph type="pic" idx="1"/>
          </p:nvPr>
        </p:nvPicPr>
        <p:blipFill>
          <a:blip r:embed="rId2"/>
          <a:srcRect l="12781" r="12781"/>
          <a:stretch>
            <a:fillRect/>
          </a:stretch>
        </p:blipFill>
        <p:spPr>
          <a:xfrm>
            <a:off x="0" y="0"/>
            <a:ext cx="7543801" cy="6756336"/>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1855"/>
            <a:ext cx="6273800" cy="772107"/>
          </a:xfrm>
        </p:spPr>
        <p:txBody>
          <a:bodyPr/>
          <a:lstStyle/>
          <a:p>
            <a:r>
              <a:rPr lang="en-US" sz="2800" dirty="0">
                <a:solidFill>
                  <a:srgbClr val="FF0000"/>
                </a:solidFill>
                <a:latin typeface="+mn-lt"/>
                <a:cs typeface="Algerian" panose="04020705040A02060702" pitchFamily="82" charset="0"/>
              </a:rPr>
              <a:t>PROBLEM</a:t>
            </a:r>
            <a:r>
              <a:rPr lang="en-US" dirty="0">
                <a:solidFill>
                  <a:srgbClr val="FF0000"/>
                </a:solidFill>
                <a:latin typeface="+mn-lt"/>
                <a:cs typeface="Algerian" panose="04020705040A02060702" pitchFamily="82" charset="0"/>
              </a:rPr>
              <a:t> </a:t>
            </a:r>
            <a:r>
              <a:rPr lang="en-US" sz="2800" dirty="0">
                <a:solidFill>
                  <a:srgbClr val="FF0000"/>
                </a:solidFill>
                <a:latin typeface="+mn-lt"/>
                <a:cs typeface="Algerian" panose="04020705040A02060702" pitchFamily="82" charset="0"/>
              </a:rPr>
              <a:t>STATEMENT:</a:t>
            </a:r>
            <a:endParaRPr lang="en-IN" sz="2800" dirty="0">
              <a:solidFill>
                <a:srgbClr val="FF0000"/>
              </a:solidFill>
              <a:latin typeface="+mn-lt"/>
            </a:endParaRPr>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10</a:t>
            </a:fld>
            <a:endParaRPr lang="en-US" dirty="0"/>
          </a:p>
        </p:txBody>
      </p:sp>
      <p:sp>
        <p:nvSpPr>
          <p:cNvPr id="5" name="Content Placeholder 2"/>
          <p:cNvSpPr>
            <a:spLocks noGrp="1"/>
          </p:cNvSpPr>
          <p:nvPr>
            <p:ph idx="1"/>
          </p:nvPr>
        </p:nvSpPr>
        <p:spPr>
          <a:xfrm>
            <a:off x="838200" y="1825625"/>
            <a:ext cx="10515600" cy="4351338"/>
          </a:xfrm>
        </p:spPr>
        <p:txBody>
          <a:bodyPr/>
          <a:lstStyle/>
          <a:p>
            <a:pPr algn="just"/>
            <a:r>
              <a:rPr lang="en-US" altLang="en-US" dirty="0"/>
              <a:t>The proposed method aims to improve the accuracy of fatigue detection by combining facial and vocal features, which are non-invasive . The study validates the effectiveness of the proposed method, achieving a recognition accuracy rate of 96 the test audio and video datasets. This approach provides a theoretical basis for using combined facial and vocal features in detecting fatigue and can be applied for real-time applications to prevent air traffic incidents caused by ATC fatigue.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6273800" cy="748030"/>
          </a:xfrm>
        </p:spPr>
        <p:txBody>
          <a:bodyPr>
            <a:noAutofit/>
          </a:bodyPr>
          <a:lstStyle/>
          <a:p>
            <a:r>
              <a:rPr lang="en-US">
                <a:solidFill>
                  <a:srgbClr val="FF0000"/>
                </a:solidFill>
              </a:rPr>
              <a:t>METHODOLOGY:</a:t>
            </a:r>
          </a:p>
        </p:txBody>
      </p:sp>
      <p:sp>
        <p:nvSpPr>
          <p:cNvPr id="3" name="Content Placeholder 2"/>
          <p:cNvSpPr>
            <a:spLocks noGrp="1"/>
          </p:cNvSpPr>
          <p:nvPr>
            <p:ph idx="1"/>
          </p:nvPr>
        </p:nvSpPr>
        <p:spPr>
          <a:xfrm>
            <a:off x="753110" y="1166495"/>
            <a:ext cx="10515600" cy="5194935"/>
          </a:xfrm>
        </p:spPr>
        <p:txBody>
          <a:bodyPr/>
          <a:lstStyle/>
          <a:p>
            <a:r>
              <a:rPr lang="en-US">
                <a:solidFill>
                  <a:srgbClr val="FF0000"/>
                </a:solidFill>
              </a:rPr>
              <a:t>A.DATA ACQUISATION:</a:t>
            </a:r>
          </a:p>
          <a:p>
            <a:pPr marL="0" indent="0">
              <a:buNone/>
            </a:pPr>
            <a:r>
              <a:rPr lang="en-US" altLang="en-US">
                <a:solidFill>
                  <a:schemeClr val="bg1"/>
                </a:solidFill>
              </a:rPr>
              <a:t>Two types of data are collected non-invasively from Air Traffic Controllers (ATCs):</a:t>
            </a:r>
          </a:p>
          <a:p>
            <a:r>
              <a:rPr lang="en-US" altLang="en-US">
                <a:solidFill>
                  <a:schemeClr val="bg1"/>
                </a:solidFill>
              </a:rPr>
              <a:t>Video recordings for facial features.</a:t>
            </a:r>
          </a:p>
          <a:p>
            <a:r>
              <a:rPr lang="en-US" altLang="en-US">
                <a:solidFill>
                  <a:schemeClr val="bg1"/>
                </a:solidFill>
              </a:rPr>
              <a:t>Audio recordings for vocal features.</a:t>
            </a:r>
          </a:p>
          <a:p>
            <a:r>
              <a:rPr lang="en-US" altLang="en-US">
                <a:solidFill>
                  <a:schemeClr val="bg1"/>
                </a:solidFill>
              </a:rPr>
              <a:t>The Stanford Sleepiness Scale (SSS) was used for ground truth labeling of fatigue levels.</a:t>
            </a:r>
          </a:p>
          <a:p>
            <a:r>
              <a:rPr lang="en-US" altLang="en-US">
                <a:solidFill>
                  <a:srgbClr val="FF0000"/>
                </a:solidFill>
              </a:rPr>
              <a:t>B.FEATURE EXTRACTION:</a:t>
            </a:r>
          </a:p>
          <a:p>
            <a:r>
              <a:rPr lang="en-US" altLang="en-US">
                <a:solidFill>
                  <a:schemeClr val="bg1"/>
                </a:solidFill>
              </a:rPr>
              <a:t>Face and landmark detection: Performed using MTCNN for initial face detection and MediaPipe for extracting 468 facial landmarks.</a:t>
            </a:r>
          </a:p>
          <a:p>
            <a:r>
              <a:rPr lang="en-US" altLang="en-US">
                <a:solidFill>
                  <a:schemeClr val="bg1"/>
                </a:solidFill>
              </a:rPr>
              <a:t>Eye Features: Eye Aspect Ratio (EAR) </a:t>
            </a:r>
          </a:p>
          <a:p>
            <a:r>
              <a:rPr lang="en-US" altLang="en-US">
                <a:solidFill>
                  <a:schemeClr val="bg1"/>
                </a:solidFill>
              </a:rPr>
              <a:t>Mouth Features: Mouth Aspect Ratio (MAR) </a:t>
            </a:r>
          </a:p>
          <a:p>
            <a:r>
              <a:rPr lang="en-US" altLang="en-US">
                <a:solidFill>
                  <a:srgbClr val="FF0000"/>
                </a:solidFill>
              </a:rPr>
              <a:t>C. VOCAL FEATURE EXTRACTION:</a:t>
            </a:r>
          </a:p>
          <a:p>
            <a:r>
              <a:rPr lang="en-US" altLang="en-US">
                <a:solidFill>
                  <a:schemeClr val="bg1"/>
                </a:solidFill>
              </a:rPr>
              <a:t>Mel-Frequency Cepstral Coefficients (MFCCs): </a:t>
            </a:r>
          </a:p>
        </p:txBody>
      </p:sp>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010"/>
            <a:ext cx="6273800" cy="608965"/>
          </a:xfrm>
        </p:spPr>
        <p:txBody>
          <a:bodyPr>
            <a:noAutofit/>
          </a:bodyPr>
          <a:lstStyle/>
          <a:p>
            <a:endParaRPr lang="en-US"/>
          </a:p>
        </p:txBody>
      </p:sp>
      <p:sp>
        <p:nvSpPr>
          <p:cNvPr id="3" name="Content Placeholder 2"/>
          <p:cNvSpPr>
            <a:spLocks noGrp="1"/>
          </p:cNvSpPr>
          <p:nvPr>
            <p:ph idx="1"/>
          </p:nvPr>
        </p:nvSpPr>
        <p:spPr>
          <a:xfrm>
            <a:off x="838200" y="976630"/>
            <a:ext cx="10515600" cy="5200650"/>
          </a:xfrm>
        </p:spPr>
        <p:txBody>
          <a:bodyPr/>
          <a:lstStyle/>
          <a:p>
            <a:r>
              <a:rPr lang="en-US" altLang="en-US">
                <a:solidFill>
                  <a:srgbClr val="FF0000"/>
                </a:solidFill>
              </a:rPr>
              <a:t>D.FEATURE VECTOR FORMATION:</a:t>
            </a:r>
            <a:endParaRPr lang="en-US" altLang="en-US"/>
          </a:p>
          <a:p>
            <a:r>
              <a:rPr lang="en-US" altLang="en-US"/>
              <a:t>All extracted features are compiled into a 21-dimensional feature vector per video/audio segment</a:t>
            </a:r>
          </a:p>
          <a:p>
            <a:r>
              <a:rPr lang="en-US" altLang="en-US">
                <a:solidFill>
                  <a:srgbClr val="FF0000"/>
                </a:solidFill>
              </a:rPr>
              <a:t>E.FATIGUE LEVEL LABELLING:</a:t>
            </a:r>
            <a:endParaRPr lang="en-US" altLang="en-US"/>
          </a:p>
          <a:p>
            <a:r>
              <a:rPr lang="en-US" altLang="en-US"/>
              <a:t>Each segment is labeled using the Stanford Sleepiness Scale (SSS) ranging from 1 (most alert) to 7 (most fatigued). Both binary (awake/fatigued) and multiclass classification are supported.</a:t>
            </a:r>
          </a:p>
          <a:p>
            <a:r>
              <a:rPr lang="en-US" altLang="en-US">
                <a:solidFill>
                  <a:srgbClr val="FF0000"/>
                </a:solidFill>
              </a:rPr>
              <a:t>F. FATIGUE DETECTION USING DFNN:</a:t>
            </a:r>
          </a:p>
          <a:p>
            <a:r>
              <a:rPr lang="en-US" altLang="en-US">
                <a:solidFill>
                  <a:schemeClr val="bg1"/>
                </a:solidFill>
              </a:rPr>
              <a:t>Handles uncertainty and gradual transitions between fatigue states more effectively than deterministic models.</a:t>
            </a:r>
          </a:p>
        </p:txBody>
      </p:sp>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48412"/>
            <a:ext cx="6544733" cy="772107"/>
          </a:xfrm>
        </p:spPr>
        <p:txBody>
          <a:bodyPr/>
          <a:lstStyle/>
          <a:p>
            <a:r>
              <a:rPr lang="en-US" sz="2800" dirty="0">
                <a:solidFill>
                  <a:srgbClr val="FF0000"/>
                </a:solidFill>
              </a:rPr>
              <a:t>FACIAL AND VOCAL FEATURES</a:t>
            </a:r>
            <a:r>
              <a:rPr lang="en-US" sz="4000" dirty="0">
                <a:solidFill>
                  <a:srgbClr val="FF0000"/>
                </a:solidFill>
              </a:rPr>
              <a:t>:</a:t>
            </a:r>
            <a:endParaRPr lang="en-IN" dirty="0"/>
          </a:p>
        </p:txBody>
      </p:sp>
      <p:pic>
        <p:nvPicPr>
          <p:cNvPr id="6" name="Content Placeholder 5"/>
          <p:cNvPicPr>
            <a:picLocks noGrp="1" noChangeAspect="1"/>
          </p:cNvPicPr>
          <p:nvPr>
            <p:ph idx="1"/>
          </p:nvPr>
        </p:nvPicPr>
        <p:blipFill>
          <a:blip r:embed="rId2"/>
          <a:stretch>
            <a:fillRect/>
          </a:stretch>
        </p:blipFill>
        <p:spPr>
          <a:xfrm>
            <a:off x="7790099" y="651554"/>
            <a:ext cx="4201111" cy="4143953"/>
          </a:xfrm>
        </p:spPr>
      </p:pic>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13</a:t>
            </a:fld>
            <a:endParaRPr lang="en-US" dirty="0"/>
          </a:p>
        </p:txBody>
      </p:sp>
      <p:sp>
        <p:nvSpPr>
          <p:cNvPr id="8" name="TextBox 7"/>
          <p:cNvSpPr txBox="1"/>
          <p:nvPr/>
        </p:nvSpPr>
        <p:spPr>
          <a:xfrm>
            <a:off x="443088" y="2098036"/>
            <a:ext cx="6951134" cy="3170099"/>
          </a:xfrm>
          <a:prstGeom prst="rect">
            <a:avLst/>
          </a:prstGeom>
          <a:noFill/>
        </p:spPr>
        <p:txBody>
          <a:bodyPr wrap="square">
            <a:spAutoFit/>
          </a:bodyPr>
          <a:lstStyle/>
          <a:p>
            <a:pPr marL="285750" indent="-285750" algn="just">
              <a:buFont typeface="Arial" panose="020B0604020202020204" pitchFamily="34" charset="0"/>
              <a:buChar char="•"/>
            </a:pPr>
            <a:r>
              <a:rPr lang="en-US" sz="2000" u="sng" dirty="0">
                <a:solidFill>
                  <a:schemeClr val="bg1"/>
                </a:solidFill>
              </a:rPr>
              <a:t>Facial  features:</a:t>
            </a:r>
          </a:p>
          <a:p>
            <a:pPr marL="457200" indent="-457200" algn="just">
              <a:buFont typeface="+mj-lt"/>
              <a:buAutoNum type="arabicPeriod"/>
            </a:pPr>
            <a:r>
              <a:rPr lang="en-US" sz="2000" dirty="0">
                <a:solidFill>
                  <a:schemeClr val="bg1"/>
                </a:solidFill>
              </a:rPr>
              <a:t>All facial features  are extracted from the library named media pipe or </a:t>
            </a:r>
            <a:r>
              <a:rPr lang="en-US" sz="2000" dirty="0" err="1">
                <a:solidFill>
                  <a:schemeClr val="bg1"/>
                </a:solidFill>
              </a:rPr>
              <a:t>Dlib</a:t>
            </a:r>
            <a:endParaRPr lang="en-US" sz="2000" dirty="0">
              <a:solidFill>
                <a:schemeClr val="bg1"/>
              </a:solidFill>
            </a:endParaRPr>
          </a:p>
          <a:p>
            <a:pPr marL="457200" indent="-457200" algn="just">
              <a:buFont typeface="+mj-lt"/>
              <a:buAutoNum type="arabicPeriod"/>
            </a:pPr>
            <a:r>
              <a:rPr lang="en-US" sz="2000" dirty="0" err="1">
                <a:solidFill>
                  <a:schemeClr val="bg1"/>
                </a:solidFill>
              </a:rPr>
              <a:t>Dlib</a:t>
            </a:r>
            <a:r>
              <a:rPr lang="en-US" sz="2000" dirty="0">
                <a:solidFill>
                  <a:schemeClr val="bg1"/>
                </a:solidFill>
              </a:rPr>
              <a:t> library consist only 68 facial landmarks ,it is a default face detector</a:t>
            </a:r>
          </a:p>
          <a:p>
            <a:pPr marL="457200" indent="-457200" algn="just">
              <a:buFont typeface="+mj-lt"/>
              <a:buAutoNum type="arabicPeriod"/>
            </a:pPr>
            <a:r>
              <a:rPr lang="en-US" sz="2000" dirty="0">
                <a:solidFill>
                  <a:schemeClr val="bg1"/>
                </a:solidFill>
              </a:rPr>
              <a:t>Media pipe library consist of 468 facial landmarks .</a:t>
            </a:r>
            <a:r>
              <a:rPr lang="en-US" sz="2000" dirty="0" err="1">
                <a:solidFill>
                  <a:schemeClr val="bg1"/>
                </a:solidFill>
              </a:rPr>
              <a:t>mediapipe</a:t>
            </a:r>
            <a:r>
              <a:rPr lang="en-US" sz="2000" dirty="0">
                <a:solidFill>
                  <a:schemeClr val="bg1"/>
                </a:solidFill>
              </a:rPr>
              <a:t> is more stable than </a:t>
            </a:r>
            <a:r>
              <a:rPr lang="en-US" sz="2000" dirty="0" err="1">
                <a:solidFill>
                  <a:schemeClr val="bg1"/>
                </a:solidFill>
              </a:rPr>
              <a:t>Dlib</a:t>
            </a:r>
            <a:r>
              <a:rPr lang="en-US" sz="2000" dirty="0">
                <a:solidFill>
                  <a:schemeClr val="bg1"/>
                </a:solidFill>
              </a:rPr>
              <a:t> ,</a:t>
            </a:r>
          </a:p>
          <a:p>
            <a:pPr marL="457200" indent="-457200" algn="just">
              <a:buFont typeface="+mj-lt"/>
              <a:buAutoNum type="arabicPeriod"/>
            </a:pPr>
            <a:r>
              <a:rPr lang="en-US" sz="2000" dirty="0" err="1">
                <a:solidFill>
                  <a:schemeClr val="bg1"/>
                </a:solidFill>
              </a:rPr>
              <a:t>Mediapipe</a:t>
            </a:r>
            <a:r>
              <a:rPr lang="en-US" sz="2000" dirty="0">
                <a:solidFill>
                  <a:schemeClr val="bg1"/>
                </a:solidFill>
              </a:rPr>
              <a:t> consist of 3 dimensional coordinates that are estimated</a:t>
            </a:r>
            <a:endParaRPr lang="en-IN" sz="2000" dirty="0">
              <a:solidFill>
                <a:schemeClr val="bg1"/>
              </a:solidFill>
            </a:endParaRPr>
          </a:p>
          <a:p>
            <a:pPr marL="457200" indent="-457200">
              <a:buFont typeface="+mj-lt"/>
              <a:buAutoNum type="arabicPeriod"/>
            </a:pPr>
            <a:endParaRPr lang="en-US" sz="20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60" y="-791666"/>
            <a:ext cx="6273800" cy="605908"/>
          </a:xfrm>
        </p:spPr>
        <p:txBody>
          <a:bodyPr/>
          <a:lstStyle/>
          <a:p>
            <a:r>
              <a:rPr lang="en-US" sz="2800" dirty="0">
                <a:solidFill>
                  <a:srgbClr val="FF0000"/>
                </a:solidFill>
              </a:rPr>
              <a:t>FACIAL AND VOCAL FEATURES</a:t>
            </a:r>
            <a:endParaRPr lang="en-IN" sz="2800" dirty="0">
              <a:solidFill>
                <a:srgbClr val="FF0000"/>
              </a:solidFill>
            </a:endParaRPr>
          </a:p>
        </p:txBody>
      </p:sp>
      <p:sp>
        <p:nvSpPr>
          <p:cNvPr id="3" name="Content Placeholder 2"/>
          <p:cNvSpPr>
            <a:spLocks noGrp="1"/>
          </p:cNvSpPr>
          <p:nvPr>
            <p:ph idx="1"/>
          </p:nvPr>
        </p:nvSpPr>
        <p:spPr>
          <a:xfrm>
            <a:off x="695960" y="90311"/>
            <a:ext cx="10515600" cy="6271164"/>
          </a:xfrm>
        </p:spPr>
        <p:txBody>
          <a:bodyPr>
            <a:normAutofit/>
          </a:bodyPr>
          <a:lstStyle/>
          <a:p>
            <a:r>
              <a:rPr lang="en-US" sz="2800" dirty="0"/>
              <a:t>Facial features</a:t>
            </a:r>
            <a:r>
              <a:rPr lang="en-IN" sz="2800" dirty="0"/>
              <a:t> </a:t>
            </a:r>
          </a:p>
          <a:p>
            <a:r>
              <a:rPr lang="en-IN" sz="2400" dirty="0"/>
              <a:t>1.Eye features</a:t>
            </a:r>
          </a:p>
          <a:p>
            <a:pPr algn="just"/>
            <a:r>
              <a:rPr lang="en-US" dirty="0"/>
              <a:t>Eye blink detection plays a crucial role  in monitoring operator fatigue, including that of ATCs. To pinpoint the blinking </a:t>
            </a:r>
            <a:r>
              <a:rPr lang="en-IN" dirty="0"/>
              <a:t>characteristic</a:t>
            </a:r>
          </a:p>
          <a:p>
            <a:pPr algn="just"/>
            <a:r>
              <a:rPr lang="en-US" dirty="0"/>
              <a:t>These landmarks define the feature points around the eyes. only six key points were used to describe the height and width of the eyes. To more accurately describe their height, we included two additional key points</a:t>
            </a:r>
          </a:p>
          <a:p>
            <a:pPr algn="just"/>
            <a:r>
              <a:rPr lang="en-US" dirty="0"/>
              <a:t>With increasing fatigue, the eyes may remain closed for longer time periods; consequently, the EAR decreases.</a:t>
            </a:r>
            <a:endParaRPr lang="en-IN" dirty="0"/>
          </a:p>
          <a:p>
            <a:endParaRPr lang="en-IN" dirty="0"/>
          </a:p>
          <a:p>
            <a:r>
              <a:rPr lang="en-IN" dirty="0"/>
              <a:t>EARL = ∥p160 −p144∥+∥p158 −p153∥+2∥p159 −p145∥ </a:t>
            </a:r>
            <a:r>
              <a:rPr lang="en-IN" dirty="0">
                <a:solidFill>
                  <a:srgbClr val="FF0000"/>
                </a:solidFill>
              </a:rPr>
              <a:t>/</a:t>
            </a:r>
            <a:r>
              <a:rPr lang="en-IN" dirty="0"/>
              <a:t> 4∥p33 −p133∥ , </a:t>
            </a:r>
          </a:p>
          <a:p>
            <a:r>
              <a:rPr lang="en-IN" dirty="0"/>
              <a:t>EARR = ∥p386 −p374∥+∥p385 −p380∥+2∥p387 −p373∥ </a:t>
            </a:r>
            <a:r>
              <a:rPr lang="en-IN" dirty="0">
                <a:solidFill>
                  <a:srgbClr val="FF0000"/>
                </a:solidFill>
              </a:rPr>
              <a:t>/</a:t>
            </a:r>
            <a:r>
              <a:rPr lang="en-IN" dirty="0"/>
              <a:t> 4∥p362 − p263∥</a:t>
            </a:r>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14</a:t>
            </a:fld>
            <a:endParaRPr lang="en-US" dirty="0"/>
          </a:p>
        </p:txBody>
      </p:sp>
      <p:pic>
        <p:nvPicPr>
          <p:cNvPr id="8" name="Picture 7"/>
          <p:cNvPicPr>
            <a:picLocks noChangeAspect="1"/>
          </p:cNvPicPr>
          <p:nvPr/>
        </p:nvPicPr>
        <p:blipFill>
          <a:blip r:embed="rId2"/>
          <a:stretch>
            <a:fillRect/>
          </a:stretch>
        </p:blipFill>
        <p:spPr>
          <a:xfrm>
            <a:off x="2608726" y="4967148"/>
            <a:ext cx="2448267" cy="1066949"/>
          </a:xfrm>
          <a:prstGeom prst="rect">
            <a:avLst/>
          </a:prstGeom>
        </p:spPr>
      </p:pic>
      <p:pic>
        <p:nvPicPr>
          <p:cNvPr id="10" name="Picture 9"/>
          <p:cNvPicPr>
            <a:picLocks noChangeAspect="1"/>
          </p:cNvPicPr>
          <p:nvPr/>
        </p:nvPicPr>
        <p:blipFill>
          <a:blip r:embed="rId3"/>
          <a:stretch>
            <a:fillRect/>
          </a:stretch>
        </p:blipFill>
        <p:spPr>
          <a:xfrm>
            <a:off x="7729149" y="4878631"/>
            <a:ext cx="2811851" cy="10669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3529" y="-277906"/>
            <a:ext cx="3983318" cy="100034"/>
          </a:xfrm>
        </p:spPr>
        <p:txBody>
          <a:bodyPr/>
          <a:lstStyle/>
          <a:p>
            <a:endParaRPr lang="en-IN" dirty="0"/>
          </a:p>
        </p:txBody>
      </p:sp>
      <p:sp>
        <p:nvSpPr>
          <p:cNvPr id="3" name="Content Placeholder 2"/>
          <p:cNvSpPr>
            <a:spLocks noGrp="1"/>
          </p:cNvSpPr>
          <p:nvPr>
            <p:ph idx="1"/>
          </p:nvPr>
        </p:nvSpPr>
        <p:spPr>
          <a:xfrm>
            <a:off x="1" y="0"/>
            <a:ext cx="12192000" cy="6721475"/>
          </a:xfrm>
        </p:spPr>
        <p:txBody>
          <a:bodyPr>
            <a:normAutofit/>
          </a:bodyPr>
          <a:lstStyle/>
          <a:p>
            <a:pPr marL="0" indent="0">
              <a:buNone/>
            </a:pPr>
            <a:r>
              <a:rPr lang="en-US" dirty="0"/>
              <a:t>2.Mouth features</a:t>
            </a:r>
          </a:p>
          <a:p>
            <a:r>
              <a:rPr lang="en-US" dirty="0"/>
              <a:t>mouth features, which can be used to identify whether a person is yawning. By using </a:t>
            </a:r>
            <a:r>
              <a:rPr lang="en-US" dirty="0" err="1"/>
              <a:t>MediaPipe</a:t>
            </a:r>
            <a:r>
              <a:rPr lang="en-US" dirty="0"/>
              <a:t>,</a:t>
            </a:r>
          </a:p>
          <a:p>
            <a:r>
              <a:rPr lang="en-US" dirty="0"/>
              <a:t>the MAR is close to zero when the subject is silent and approximately 0.2 when the subject is speaking normally. </a:t>
            </a:r>
          </a:p>
          <a:p>
            <a:r>
              <a:rPr lang="en-US" dirty="0"/>
              <a:t>A yawning behavior is indicated when the MAR surpasses 0.4. By tracking the MAR fluctuations in real-time from the source videos.</a:t>
            </a:r>
          </a:p>
          <a:p>
            <a:r>
              <a:rPr lang="en-US" dirty="0"/>
              <a:t>it is possible to detect yawning. In this study, an MAR value exceeding 0.4 that persists for at least 2 s is interpreted as a yawning event, which is a recognized indicator of fatigue. Utilizing this criterion, we can quantify the total duration of yawning</a:t>
            </a:r>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MAR= ∥p82−p87∥+∥p312 −p317∥+2∥p13 −p14∥ </a:t>
            </a:r>
            <a:r>
              <a:rPr lang="en-IN" dirty="0">
                <a:solidFill>
                  <a:srgbClr val="FF0000"/>
                </a:solidFill>
              </a:rPr>
              <a:t>/</a:t>
            </a:r>
            <a:r>
              <a:rPr lang="en-IN" dirty="0"/>
              <a:t> 4∥p78 −p308∥</a:t>
            </a:r>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15</a:t>
            </a:fld>
            <a:endParaRPr lang="en-US" dirty="0"/>
          </a:p>
        </p:txBody>
      </p:sp>
      <p:pic>
        <p:nvPicPr>
          <p:cNvPr id="6" name="Picture 5"/>
          <p:cNvPicPr>
            <a:picLocks noChangeAspect="1"/>
          </p:cNvPicPr>
          <p:nvPr/>
        </p:nvPicPr>
        <p:blipFill>
          <a:blip r:embed="rId2"/>
          <a:stretch>
            <a:fillRect/>
          </a:stretch>
        </p:blipFill>
        <p:spPr>
          <a:xfrm>
            <a:off x="1595980" y="3039748"/>
            <a:ext cx="3274577" cy="1727140"/>
          </a:xfrm>
          <a:prstGeom prst="rect">
            <a:avLst/>
          </a:prstGeom>
        </p:spPr>
      </p:pic>
      <p:pic>
        <p:nvPicPr>
          <p:cNvPr id="7" name="Picture 6"/>
          <p:cNvPicPr>
            <a:picLocks noChangeAspect="1"/>
          </p:cNvPicPr>
          <p:nvPr/>
        </p:nvPicPr>
        <p:blipFill>
          <a:blip r:embed="rId3"/>
          <a:stretch>
            <a:fillRect/>
          </a:stretch>
        </p:blipFill>
        <p:spPr>
          <a:xfrm>
            <a:off x="6466535" y="3123166"/>
            <a:ext cx="3629965" cy="1560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764" y="-340658"/>
            <a:ext cx="2513105" cy="216575"/>
          </a:xfrm>
        </p:spPr>
        <p:txBody>
          <a:bodyPr/>
          <a:lstStyle/>
          <a:p>
            <a:endParaRPr lang="en-IN" dirty="0"/>
          </a:p>
        </p:txBody>
      </p:sp>
      <p:sp>
        <p:nvSpPr>
          <p:cNvPr id="3" name="Content Placeholder 2"/>
          <p:cNvSpPr>
            <a:spLocks noGrp="1"/>
          </p:cNvSpPr>
          <p:nvPr>
            <p:ph idx="1"/>
          </p:nvPr>
        </p:nvSpPr>
        <p:spPr>
          <a:xfrm>
            <a:off x="-1" y="0"/>
            <a:ext cx="12048565" cy="6721475"/>
          </a:xfrm>
        </p:spPr>
        <p:txBody>
          <a:bodyPr>
            <a:normAutofit/>
          </a:bodyPr>
          <a:lstStyle/>
          <a:p>
            <a:pPr marL="0" indent="0">
              <a:buNone/>
            </a:pPr>
            <a:r>
              <a:rPr lang="en-US" sz="2800" dirty="0">
                <a:solidFill>
                  <a:srgbClr val="FF0000"/>
                </a:solidFill>
              </a:rPr>
              <a:t>Vocal features</a:t>
            </a:r>
          </a:p>
          <a:p>
            <a:pPr marL="514350" indent="-514350">
              <a:buFont typeface="+mj-lt"/>
              <a:buAutoNum type="arabicPeriod"/>
            </a:pPr>
            <a:r>
              <a:rPr lang="en-US" sz="2800" u="sng" dirty="0"/>
              <a:t>MFCC(Mel frequency cepstral </a:t>
            </a:r>
            <a:r>
              <a:rPr lang="en-US" sz="2800" u="sng" dirty="0" err="1"/>
              <a:t>coeffient</a:t>
            </a:r>
            <a:r>
              <a:rPr lang="en-US" sz="2800" u="sng" dirty="0"/>
              <a:t>)</a:t>
            </a:r>
            <a:r>
              <a:rPr lang="en-IN" sz="2800" dirty="0"/>
              <a:t>:</a:t>
            </a:r>
          </a:p>
          <a:p>
            <a:r>
              <a:rPr lang="en-IN" sz="2400" dirty="0"/>
              <a:t>The MFCC is a cepstral parameter extracted from the Mel scale frequency domain.</a:t>
            </a:r>
          </a:p>
          <a:p>
            <a:r>
              <a:rPr lang="en-US" sz="2400" dirty="0"/>
              <a:t>In speech recognition tasks, the MFCC is considered a feature vector describing the sound signal of each frame</a:t>
            </a:r>
          </a:p>
          <a:p>
            <a:r>
              <a:rPr lang="en-US" sz="2400" dirty="0"/>
              <a:t>The MFCC is a feature processing index that simulates the way in which the human auditory system processes sound and can be used to distinguish between different speakers and speech states</a:t>
            </a:r>
          </a:p>
          <a:p>
            <a:r>
              <a:rPr lang="en-IN" sz="2400" dirty="0"/>
              <a:t>The formula for converting from the actual voice frequency to the Mel-frequency is as follows:</a:t>
            </a:r>
          </a:p>
          <a:p>
            <a:r>
              <a:rPr lang="da-DK" sz="2000" dirty="0"/>
              <a:t>fmel=2595lg(1+ f 700 )</a:t>
            </a:r>
            <a:r>
              <a:rPr lang="en-IN" sz="2400" dirty="0"/>
              <a:t>         </a:t>
            </a:r>
            <a:endParaRPr lang="en-US" sz="2800" dirty="0"/>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16</a:t>
            </a:fld>
            <a:endParaRPr lang="en-US" dirty="0"/>
          </a:p>
        </p:txBody>
      </p:sp>
      <p:pic>
        <p:nvPicPr>
          <p:cNvPr id="6" name="Picture 5"/>
          <p:cNvPicPr>
            <a:picLocks noChangeAspect="1"/>
          </p:cNvPicPr>
          <p:nvPr/>
        </p:nvPicPr>
        <p:blipFill>
          <a:blip r:embed="rId2"/>
          <a:stretch>
            <a:fillRect/>
          </a:stretch>
        </p:blipFill>
        <p:spPr>
          <a:xfrm>
            <a:off x="4123764" y="3966977"/>
            <a:ext cx="4429044" cy="198104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4209347" y="5418240"/>
              <a:ext cx="656640" cy="457560"/>
            </p14:xfrm>
          </p:contentPart>
        </mc:Choice>
        <mc:Fallback xmlns="">
          <p:pic>
            <p:nvPicPr>
              <p:cNvPr id="7" name="Ink 6"/>
            </p:nvPicPr>
            <p:blipFill>
              <a:blip r:embed="rId4"/>
            </p:blipFill>
            <p:spPr>
              <a:xfrm>
                <a:off x="4209347" y="5418240"/>
                <a:ext cx="656640" cy="45756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t>17</a:t>
            </a:fld>
            <a:endParaRPr lang="en-US" dirty="0"/>
          </a:p>
        </p:txBody>
      </p:sp>
      <p:sp>
        <p:nvSpPr>
          <p:cNvPr id="4" name="TextBox 3"/>
          <p:cNvSpPr txBox="1"/>
          <p:nvPr/>
        </p:nvSpPr>
        <p:spPr>
          <a:xfrm>
            <a:off x="462703" y="255601"/>
            <a:ext cx="6096000" cy="460375"/>
          </a:xfrm>
          <a:prstGeom prst="rect">
            <a:avLst/>
          </a:prstGeom>
          <a:noFill/>
        </p:spPr>
        <p:txBody>
          <a:bodyPr wrap="square">
            <a:spAutoFit/>
          </a:bodyPr>
          <a:lstStyle/>
          <a:p>
            <a:pPr marL="342900" indent="-342900">
              <a:buFont typeface="+mj-lt"/>
              <a:buAutoNum type="arabicPeriod"/>
            </a:pPr>
            <a:r>
              <a:rPr lang="en-IN" sz="2400" dirty="0">
                <a:solidFill>
                  <a:srgbClr val="FF0000"/>
                </a:solidFill>
              </a:rPr>
              <a:t> </a:t>
            </a:r>
            <a:r>
              <a:rPr lang="en-US" altLang="en-IN" sz="2400" dirty="0">
                <a:solidFill>
                  <a:srgbClr val="FF0000"/>
                </a:solidFill>
              </a:rPr>
              <a:t>L</a:t>
            </a:r>
            <a:r>
              <a:rPr lang="en-IN" sz="2400" dirty="0">
                <a:solidFill>
                  <a:srgbClr val="FF0000"/>
                </a:solidFill>
              </a:rPr>
              <a:t>OUDNESS</a:t>
            </a:r>
            <a:r>
              <a:rPr lang="en-US" altLang="en-IN" sz="2400" dirty="0">
                <a:solidFill>
                  <a:srgbClr val="FF0000"/>
                </a:solidFill>
              </a:rPr>
              <a:t>:</a:t>
            </a:r>
          </a:p>
        </p:txBody>
      </p:sp>
      <p:sp>
        <p:nvSpPr>
          <p:cNvPr id="5" name="Text Box 4"/>
          <p:cNvSpPr txBox="1"/>
          <p:nvPr/>
        </p:nvSpPr>
        <p:spPr>
          <a:xfrm>
            <a:off x="1358900" y="1541145"/>
            <a:ext cx="8689975" cy="2676525"/>
          </a:xfrm>
          <a:prstGeom prst="rect">
            <a:avLst/>
          </a:prstGeom>
        </p:spPr>
        <p:txBody>
          <a:bodyPr wrap="square">
            <a:spAutoFit/>
          </a:bodyPr>
          <a:lstStyle/>
          <a:p>
            <a:r>
              <a:rPr sz="2400">
                <a:solidFill>
                  <a:schemeClr val="bg1"/>
                </a:solidFill>
              </a:rPr>
              <a:t>Loudness is an indicator used to quantify sound intensity or volume. Correspondingly, fatigue can cause changes in sound intensity. By observing changes in sound loudness, the characteristics of sound under fatigue can be captured. Loudness can be defined as follows:</a:t>
            </a:r>
          </a:p>
          <a:p>
            <a:r>
              <a:rPr sz="2400">
                <a:solidFill>
                  <a:schemeClr val="bg1"/>
                </a:solidFill>
              </a:rPr>
              <a:t> where L denotes the loudness of the sound (in decibels), I denotes the sound pressure level, and I0 denotes the reference sound pressure level (usually 20µPa).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3099"/>
            <a:ext cx="6273800" cy="769620"/>
          </a:xfrm>
        </p:spPr>
        <p:txBody>
          <a:bodyPr/>
          <a:lstStyle/>
          <a:p>
            <a:r>
              <a:rPr altLang="en-IN" dirty="0">
                <a:solidFill>
                  <a:srgbClr val="FF0000"/>
                </a:solidFill>
              </a:rPr>
              <a:t>DFNN ARCHITECTURE:</a:t>
            </a:r>
          </a:p>
        </p:txBody>
      </p:sp>
      <p:pic>
        <p:nvPicPr>
          <p:cNvPr id="6" name="Content Placeholder 5"/>
          <p:cNvPicPr>
            <a:picLocks noGrp="1" noChangeAspect="1"/>
          </p:cNvPicPr>
          <p:nvPr>
            <p:ph idx="1"/>
          </p:nvPr>
        </p:nvPicPr>
        <p:blipFill>
          <a:blip r:embed="rId2"/>
          <a:stretch>
            <a:fillRect/>
          </a:stretch>
        </p:blipFill>
        <p:spPr>
          <a:xfrm>
            <a:off x="2183765" y="2494915"/>
            <a:ext cx="7889875" cy="3791585"/>
          </a:xfrm>
        </p:spPr>
      </p:pic>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1855"/>
            <a:ext cx="6273800" cy="772107"/>
          </a:xfrm>
        </p:spPr>
        <p:txBody>
          <a:bodyPr/>
          <a:lstStyle/>
          <a:p>
            <a:r>
              <a:rPr lang="en-US" dirty="0" err="1"/>
              <a:t>Dfnn</a:t>
            </a:r>
            <a:r>
              <a:rPr lang="en-US" dirty="0"/>
              <a:t> learning model</a:t>
            </a:r>
            <a:endParaRPr lang="en-IN" dirty="0"/>
          </a:p>
        </p:txBody>
      </p:sp>
      <p:pic>
        <p:nvPicPr>
          <p:cNvPr id="6" name="Content Placeholder 5"/>
          <p:cNvPicPr>
            <a:picLocks noGrp="1" noChangeAspect="1"/>
          </p:cNvPicPr>
          <p:nvPr>
            <p:ph idx="1"/>
          </p:nvPr>
        </p:nvPicPr>
        <p:blipFill>
          <a:blip r:embed="rId2"/>
          <a:stretch>
            <a:fillRect/>
          </a:stretch>
        </p:blipFill>
        <p:spPr>
          <a:xfrm>
            <a:off x="7242175" y="1742440"/>
            <a:ext cx="4678680" cy="3091815"/>
          </a:xfrm>
        </p:spPr>
      </p:pic>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19</a:t>
            </a:fld>
            <a:endParaRPr lang="en-US" dirty="0"/>
          </a:p>
        </p:txBody>
      </p:sp>
      <p:sp>
        <p:nvSpPr>
          <p:cNvPr id="3" name="Text Box 2"/>
          <p:cNvSpPr txBox="1"/>
          <p:nvPr/>
        </p:nvSpPr>
        <p:spPr>
          <a:xfrm>
            <a:off x="0" y="2084070"/>
            <a:ext cx="6967855" cy="2886710"/>
          </a:xfrm>
          <a:prstGeom prst="rect">
            <a:avLst/>
          </a:prstGeom>
        </p:spPr>
        <p:txBody>
          <a:bodyPr wrap="square">
            <a:noAutofit/>
          </a:bodyPr>
          <a:lstStyle/>
          <a:p>
            <a:pPr algn="just">
              <a:lnSpc>
                <a:spcPct val="60000"/>
              </a:lnSpc>
            </a:pPr>
            <a:r>
              <a:rPr lang="en-US" sz="2400">
                <a:solidFill>
                  <a:schemeClr val="bg2"/>
                </a:solidFill>
              </a:rPr>
              <a:t>Thi</a:t>
            </a:r>
            <a:r>
              <a:rPr sz="2400">
                <a:solidFill>
                  <a:schemeClr val="bg2"/>
                </a:solidFill>
              </a:rPr>
              <a:t>s hybrid RBF-based DFNN with KF and EKF:</a:t>
            </a:r>
          </a:p>
          <a:p>
            <a:pPr algn="just">
              <a:lnSpc>
                <a:spcPct val="60000"/>
              </a:lnSpc>
            </a:pPr>
            <a:endParaRPr sz="2400">
              <a:solidFill>
                <a:schemeClr val="bg2"/>
              </a:solidFill>
            </a:endParaRPr>
          </a:p>
          <a:p>
            <a:pPr algn="just">
              <a:lnSpc>
                <a:spcPct val="60000"/>
              </a:lnSpc>
              <a:buFont typeface="Arial" panose="020B0604020202020204"/>
              <a:buChar char="•"/>
            </a:pPr>
            <a:r>
              <a:rPr sz="2400">
                <a:solidFill>
                  <a:schemeClr val="bg2"/>
                </a:solidFill>
              </a:rPr>
              <a:t>Adapts both linear weights and nonlinear parameters</a:t>
            </a:r>
          </a:p>
          <a:p>
            <a:pPr algn="just">
              <a:lnSpc>
                <a:spcPct val="60000"/>
              </a:lnSpc>
              <a:buFont typeface="Arial" panose="020B0604020202020204"/>
              <a:buChar char="•"/>
            </a:pPr>
            <a:endParaRPr sz="2400">
              <a:solidFill>
                <a:schemeClr val="bg2"/>
              </a:solidFill>
            </a:endParaRPr>
          </a:p>
          <a:p>
            <a:pPr algn="just">
              <a:lnSpc>
                <a:spcPct val="60000"/>
              </a:lnSpc>
              <a:buFont typeface="Arial" panose="020B0604020202020204"/>
              <a:buChar char="•"/>
            </a:pPr>
            <a:r>
              <a:rPr sz="2400">
                <a:solidFill>
                  <a:schemeClr val="bg2"/>
                </a:solidFill>
              </a:rPr>
              <a:t>Uses feedback to minimize error</a:t>
            </a:r>
          </a:p>
          <a:p>
            <a:pPr algn="just">
              <a:lnSpc>
                <a:spcPct val="60000"/>
              </a:lnSpc>
              <a:buFont typeface="Arial" panose="020B0604020202020204"/>
              <a:buChar char="•"/>
            </a:pPr>
            <a:endParaRPr sz="2400">
              <a:solidFill>
                <a:schemeClr val="bg2"/>
              </a:solidFill>
            </a:endParaRPr>
          </a:p>
          <a:p>
            <a:pPr algn="just">
              <a:lnSpc>
                <a:spcPct val="60000"/>
              </a:lnSpc>
              <a:buFont typeface="Arial" panose="020B0604020202020204"/>
              <a:buChar char="•"/>
            </a:pPr>
            <a:r>
              <a:rPr sz="2400">
                <a:solidFill>
                  <a:schemeClr val="bg2"/>
                </a:solidFill>
              </a:rPr>
              <a:t>Is suited for real-time, noisy, nonlinear environments</a:t>
            </a:r>
          </a:p>
          <a:p>
            <a:pPr algn="just">
              <a:lnSpc>
                <a:spcPct val="60000"/>
              </a:lnSpc>
              <a:buFont typeface="Arial" panose="020B0604020202020204"/>
              <a:buChar char="•"/>
            </a:pPr>
            <a:endParaRPr sz="2400">
              <a:solidFill>
                <a:schemeClr val="bg2"/>
              </a:solidFill>
            </a:endParaRPr>
          </a:p>
          <a:p>
            <a:pPr algn="just">
              <a:lnSpc>
                <a:spcPct val="60000"/>
              </a:lnSpc>
              <a:buFont typeface="Arial" panose="020B0604020202020204"/>
              <a:buChar char="•"/>
            </a:pPr>
            <a:r>
              <a:rPr sz="2400">
                <a:solidFill>
                  <a:schemeClr val="bg2"/>
                </a:solidFill>
              </a:rPr>
              <a:t>Can be used in fatigue detection, signal prediction, </a:t>
            </a:r>
            <a:r>
              <a:rPr lang="en-US" sz="2400">
                <a:solidFill>
                  <a:schemeClr val="bg2"/>
                </a:solidFill>
              </a:rPr>
              <a:t> </a:t>
            </a:r>
            <a:r>
              <a:rPr sz="2400">
                <a:solidFill>
                  <a:schemeClr val="bg2"/>
                </a:solidFill>
              </a:rPr>
              <a:t>control systems, and dynamic pattern recognitio</a:t>
            </a:r>
            <a:r>
              <a:rPr sz="2000">
                <a:solidFill>
                  <a:schemeClr val="bg2"/>
                </a:solidFill>
              </a:rPr>
              <a:t>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flipV="1">
            <a:off x="12022138" y="6671469"/>
            <a:ext cx="169862" cy="169862"/>
          </a:xfrm>
        </p:spPr>
      </p:pic>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2</a:t>
            </a:fld>
            <a:endParaRPr lang="en-US" dirty="0"/>
          </a:p>
        </p:txBody>
      </p:sp>
      <p:sp>
        <p:nvSpPr>
          <p:cNvPr id="2" name="Title 1"/>
          <p:cNvSpPr>
            <a:spLocks noGrp="1"/>
          </p:cNvSpPr>
          <p:nvPr>
            <p:ph type="title"/>
          </p:nvPr>
        </p:nvSpPr>
        <p:spPr>
          <a:xfrm>
            <a:off x="0" y="-8709"/>
            <a:ext cx="14208516" cy="6858000"/>
          </a:xfrm>
        </p:spPr>
        <p:txBody>
          <a:bodyPr tIns="720000" anchor="t"/>
          <a:lstStyle/>
          <a:p>
            <a:pPr algn="l">
              <a:lnSpc>
                <a:spcPct val="80000"/>
              </a:lnSpc>
            </a:pPr>
            <a:r>
              <a:rPr lang="en-US" altLang="en-US" sz="3200" u="sng" dirty="0">
                <a:latin typeface="Calibri" panose="020F0502020204030204" charset="0"/>
                <a:cs typeface="Calibri" panose="020F0502020204030204" charset="0"/>
              </a:rPr>
              <a:t>FATIGUE DETECTION BASED ON FACIAL AND VOCAL FEATURES USING  DFNN IN AIR                                                                    TRAFFIC CONTROLLER</a:t>
            </a:r>
            <a:br>
              <a:rPr lang="en-US" sz="4800" dirty="0">
                <a:latin typeface="Algerian" panose="04020705040A02060702" pitchFamily="82" charset="0"/>
                <a:cs typeface="Algerian" panose="04020705040A02060702" pitchFamily="82" charset="0"/>
              </a:rPr>
            </a:br>
            <a:r>
              <a:rPr lang="en-US" sz="4800" dirty="0">
                <a:latin typeface="Algerian" panose="04020705040A02060702" pitchFamily="82" charset="0"/>
                <a:cs typeface="Algerian" panose="04020705040A02060702" pitchFamily="82" charset="0"/>
              </a:rPr>
              <a:t>                                                                                                                                               </a:t>
            </a:r>
            <a:br>
              <a:rPr lang="en-US" sz="4800" dirty="0">
                <a:latin typeface="Algerian" panose="04020705040A02060702" pitchFamily="82" charset="0"/>
                <a:cs typeface="Algerian" panose="04020705040A02060702" pitchFamily="82" charset="0"/>
              </a:rPr>
            </a:br>
            <a:br>
              <a:rPr lang="en-US" sz="4800" dirty="0">
                <a:latin typeface="Algerian" panose="04020705040A02060702" pitchFamily="82" charset="0"/>
                <a:cs typeface="Algerian" panose="04020705040A02060702" pitchFamily="82" charset="0"/>
              </a:rPr>
            </a:br>
            <a:br>
              <a:rPr lang="en-US" sz="4800" dirty="0">
                <a:latin typeface="Algerian" panose="04020705040A02060702" pitchFamily="82" charset="0"/>
                <a:cs typeface="Algerian" panose="04020705040A02060702" pitchFamily="82" charset="0"/>
              </a:rPr>
            </a:br>
            <a:br>
              <a:rPr lang="en-US" sz="4800" dirty="0">
                <a:latin typeface="Algerian" panose="04020705040A02060702" pitchFamily="82" charset="0"/>
                <a:cs typeface="Algerian" panose="04020705040A02060702" pitchFamily="82" charset="0"/>
              </a:rPr>
            </a:br>
            <a:r>
              <a:rPr lang="en-US" sz="4800" dirty="0">
                <a:latin typeface="Algerian" panose="04020705040A02060702" pitchFamily="82" charset="0"/>
                <a:cs typeface="Algerian" panose="04020705040A02060702" pitchFamily="82" charset="0"/>
              </a:rPr>
              <a:t>                             </a:t>
            </a:r>
            <a:r>
              <a:rPr lang="en-US" sz="3200" dirty="0">
                <a:solidFill>
                  <a:schemeClr val="accent3"/>
                </a:solidFill>
                <a:latin typeface="+mn-lt"/>
                <a:cs typeface="+mn-lt"/>
              </a:rPr>
              <a:t>ACHARYA NAGARJUNA UNIVERSITY </a:t>
            </a:r>
            <a:br>
              <a:rPr lang="en-US" sz="3200" dirty="0">
                <a:solidFill>
                  <a:schemeClr val="accent3"/>
                </a:solidFill>
                <a:latin typeface="+mn-lt"/>
                <a:cs typeface="+mn-lt"/>
              </a:rPr>
            </a:br>
            <a:r>
              <a:rPr lang="en-US" sz="3200" dirty="0">
                <a:solidFill>
                  <a:schemeClr val="accent3"/>
                </a:solidFill>
                <a:latin typeface="+mn-lt"/>
                <a:cs typeface="+mn-lt"/>
              </a:rPr>
              <a:t>                                            COLLEGE OF ENGINEERING AND TECHNOLOGY</a:t>
            </a:r>
            <a:br>
              <a:rPr lang="en-US" sz="3200" dirty="0">
                <a:solidFill>
                  <a:srgbClr val="7030A0"/>
                </a:solidFill>
                <a:latin typeface="+mn-lt"/>
                <a:cs typeface="+mn-lt"/>
              </a:rPr>
            </a:br>
            <a:br>
              <a:rPr lang="en-US" sz="3200" dirty="0">
                <a:solidFill>
                  <a:srgbClr val="7030A0"/>
                </a:solidFill>
                <a:latin typeface="+mn-lt"/>
                <a:cs typeface="+mn-lt"/>
              </a:rPr>
            </a:br>
            <a:r>
              <a:rPr lang="en-US" sz="2800" dirty="0">
                <a:solidFill>
                  <a:srgbClr val="C00000"/>
                </a:solidFill>
                <a:latin typeface="Calibri" panose="020F0502020204030204" charset="0"/>
                <a:cs typeface="Calibri" panose="020F0502020204030204" charset="0"/>
              </a:rPr>
              <a:t>TEAM MEMBERS:                                                                                                              </a:t>
            </a:r>
            <a:r>
              <a:rPr lang="en-US" sz="2800" dirty="0">
                <a:solidFill>
                  <a:srgbClr val="C00000"/>
                </a:solidFill>
              </a:rPr>
              <a:t>UNDER THE GUIDENCE OF:</a:t>
            </a:r>
            <a:br>
              <a:rPr lang="en-US" sz="3600" dirty="0">
                <a:solidFill>
                  <a:srgbClr val="C00000"/>
                </a:solidFill>
              </a:rPr>
            </a:br>
            <a:r>
              <a:rPr lang="en-US" sz="2400" dirty="0"/>
              <a:t>1.B.NAVEENA  (Y21EC3202)                                                                                                                               </a:t>
            </a:r>
            <a:r>
              <a:rPr lang="en-US" sz="2400" dirty="0" err="1"/>
              <a:t>Dr.Ch.D</a:t>
            </a:r>
            <a:r>
              <a:rPr lang="en-US" sz="2400" dirty="0"/>
              <a:t> UMASANKAR  </a:t>
            </a:r>
            <a:r>
              <a:rPr lang="en-US" sz="2400" dirty="0" err="1"/>
              <a:t>M.Tech</a:t>
            </a:r>
            <a:r>
              <a:rPr lang="en-US" sz="2400" dirty="0"/>
              <a:t> </a:t>
            </a:r>
            <a:r>
              <a:rPr lang="en-US" sz="2400" dirty="0" err="1"/>
              <a:t>Ph.D</a:t>
            </a:r>
            <a:br>
              <a:rPr lang="en-US" sz="2400" dirty="0"/>
            </a:br>
            <a:r>
              <a:rPr lang="en-US" sz="2400" dirty="0"/>
              <a:t>2.SK.MAHABOOB SUBHANI   (Y21EC3251)</a:t>
            </a:r>
            <a:br>
              <a:rPr lang="en-US" sz="2400" dirty="0"/>
            </a:br>
            <a:r>
              <a:rPr lang="en-US" sz="2400" dirty="0"/>
              <a:t> 3.N.RAHUL   (Y21IEC3201</a:t>
            </a:r>
            <a:r>
              <a:rPr lang="en-US" sz="2800" dirty="0"/>
              <a:t>)</a:t>
            </a:r>
            <a:br>
              <a:rPr lang="en-US" sz="4000" dirty="0"/>
            </a:br>
            <a:endParaRPr lang="en-IN" sz="2800" dirty="0"/>
          </a:p>
        </p:txBody>
      </p:sp>
      <p:pic>
        <p:nvPicPr>
          <p:cNvPr id="11" name="Picture 10"/>
          <p:cNvPicPr>
            <a:picLocks noChangeAspect="1"/>
          </p:cNvPicPr>
          <p:nvPr/>
        </p:nvPicPr>
        <p:blipFill>
          <a:blip r:embed="rId3"/>
          <a:stretch>
            <a:fillRect/>
          </a:stretch>
        </p:blipFill>
        <p:spPr>
          <a:xfrm>
            <a:off x="5619345" y="1607006"/>
            <a:ext cx="2284941" cy="22849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888" y="148232"/>
            <a:ext cx="6273800" cy="833663"/>
          </a:xfrm>
        </p:spPr>
        <p:txBody>
          <a:bodyPr/>
          <a:lstStyle/>
          <a:p>
            <a:r>
              <a:rPr lang="en-US" dirty="0"/>
              <a:t>Why </a:t>
            </a:r>
            <a:r>
              <a:rPr lang="en-US" dirty="0" err="1"/>
              <a:t>dfnn</a:t>
            </a:r>
            <a:endParaRPr lang="en-IN" dirty="0"/>
          </a:p>
        </p:txBody>
      </p:sp>
      <p:sp>
        <p:nvSpPr>
          <p:cNvPr id="3" name="Content Placeholder 2"/>
          <p:cNvSpPr>
            <a:spLocks noGrp="1"/>
          </p:cNvSpPr>
          <p:nvPr>
            <p:ph idx="1"/>
          </p:nvPr>
        </p:nvSpPr>
        <p:spPr>
          <a:xfrm>
            <a:off x="417689" y="1174043"/>
            <a:ext cx="11593689" cy="5187431"/>
          </a:xfrm>
        </p:spPr>
        <p:txBody>
          <a:bodyPr/>
          <a:lstStyle/>
          <a:p>
            <a:r>
              <a:rPr lang="en-US" altLang="en-US" dirty="0"/>
              <a:t>DFNNs are a type of neural network that are well suited for problems that are involve:</a:t>
            </a:r>
          </a:p>
          <a:p>
            <a:pPr marL="457200" indent="-457200">
              <a:buFont typeface="+mj-lt"/>
              <a:buAutoNum type="arabicPeriod"/>
            </a:pPr>
            <a:r>
              <a:rPr lang="en-US" altLang="en-US" dirty="0"/>
              <a:t>Image classification</a:t>
            </a:r>
          </a:p>
          <a:p>
            <a:pPr marL="457200" indent="-457200">
              <a:buFont typeface="+mj-lt"/>
              <a:buAutoNum type="arabicPeriod"/>
            </a:pPr>
            <a:r>
              <a:rPr lang="en-US" altLang="en-US" dirty="0"/>
              <a:t>Object detection</a:t>
            </a:r>
          </a:p>
          <a:p>
            <a:pPr marL="457200" indent="-457200">
              <a:buFont typeface="+mj-lt"/>
              <a:buAutoNum type="arabicPeriod"/>
            </a:pPr>
            <a:r>
              <a:rPr lang="en-US" altLang="en-US" dirty="0"/>
              <a:t>Regression tasks</a:t>
            </a:r>
          </a:p>
          <a:p>
            <a:r>
              <a:rPr lang="en-US" altLang="en-US" dirty="0"/>
              <a:t>    Classification tasks</a:t>
            </a:r>
          </a:p>
          <a:p>
            <a:pPr marL="457200" indent="-457200">
              <a:buFont typeface="+mj-lt"/>
              <a:buAutoNum type="arabicPeriod"/>
            </a:pPr>
            <a:r>
              <a:rPr lang="en-US" altLang="en-US" dirty="0"/>
              <a:t>DFNNs have the ability to:</a:t>
            </a:r>
          </a:p>
          <a:p>
            <a:pPr marL="457200" indent="-457200">
              <a:buFont typeface="+mj-lt"/>
              <a:buAutoNum type="arabicPeriod"/>
            </a:pPr>
            <a:r>
              <a:rPr lang="en-US" altLang="en-US" dirty="0"/>
              <a:t>large complex patterns</a:t>
            </a:r>
          </a:p>
          <a:p>
            <a:pPr marL="457200" indent="-457200">
              <a:buFont typeface="+mj-lt"/>
              <a:buAutoNum type="arabicPeriod"/>
            </a:pPr>
            <a:r>
              <a:rPr lang="en-US" altLang="en-US" dirty="0"/>
              <a:t>Handle high dimensional data</a:t>
            </a:r>
          </a:p>
          <a:p>
            <a:pPr marL="457200" indent="-457200">
              <a:buFont typeface="+mj-lt"/>
              <a:buAutoNum type="arabicPeriod"/>
            </a:pPr>
            <a:r>
              <a:rPr lang="en-US" altLang="en-US" dirty="0"/>
              <a:t>scale to large datasets</a:t>
            </a:r>
          </a:p>
          <a:p>
            <a:endParaRPr lang="en-IN" dirty="0"/>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t>21</a:t>
            </a:fld>
            <a:endParaRPr lang="en-US" dirty="0"/>
          </a:p>
        </p:txBody>
      </p:sp>
      <p:sp>
        <p:nvSpPr>
          <p:cNvPr id="4" name="TextBox 3"/>
          <p:cNvSpPr txBox="1"/>
          <p:nvPr/>
        </p:nvSpPr>
        <p:spPr>
          <a:xfrm>
            <a:off x="490784" y="335609"/>
            <a:ext cx="11209867" cy="4769485"/>
          </a:xfrm>
          <a:prstGeom prst="rect">
            <a:avLst/>
          </a:prstGeom>
          <a:noFill/>
        </p:spPr>
        <p:txBody>
          <a:bodyPr wrap="square">
            <a:spAutoFit/>
          </a:bodyPr>
          <a:lstStyle/>
          <a:p>
            <a:r>
              <a:rPr lang="en-US" sz="4400" dirty="0">
                <a:solidFill>
                  <a:srgbClr val="FF0000"/>
                </a:solidFill>
              </a:rPr>
              <a:t>K</a:t>
            </a:r>
            <a:r>
              <a:rPr lang="en-IN" sz="4400" dirty="0" err="1">
                <a:solidFill>
                  <a:srgbClr val="FF0000"/>
                </a:solidFill>
              </a:rPr>
              <a:t>ey</a:t>
            </a:r>
            <a:r>
              <a:rPr lang="en-IN" sz="4400" dirty="0">
                <a:solidFill>
                  <a:srgbClr val="FF0000"/>
                </a:solidFill>
              </a:rPr>
              <a:t> points</a:t>
            </a:r>
            <a:r>
              <a:rPr lang="en-US" altLang="en-IN" sz="4400" dirty="0">
                <a:solidFill>
                  <a:srgbClr val="FF0000"/>
                </a:solidFill>
              </a:rPr>
              <a:t>:</a:t>
            </a:r>
            <a:endParaRPr lang="en-IN" sz="3200" dirty="0">
              <a:solidFill>
                <a:schemeClr val="bg1"/>
              </a:solidFill>
            </a:endParaRPr>
          </a:p>
          <a:p>
            <a:pPr marL="457200" indent="-457200" algn="just">
              <a:buFont typeface="Arial" panose="020B0604020202020204" pitchFamily="34" charset="0"/>
              <a:buChar char="•"/>
            </a:pPr>
            <a:r>
              <a:rPr lang="en-IN" sz="3200" dirty="0">
                <a:solidFill>
                  <a:srgbClr val="FFFF00"/>
                </a:solidFill>
              </a:rPr>
              <a:t>Software used</a:t>
            </a:r>
            <a:r>
              <a:rPr lang="en-IN" sz="3200" dirty="0">
                <a:solidFill>
                  <a:schemeClr val="bg1"/>
                </a:solidFill>
              </a:rPr>
              <a:t>: google </a:t>
            </a:r>
            <a:r>
              <a:rPr lang="en-IN" sz="3200" dirty="0" err="1">
                <a:solidFill>
                  <a:schemeClr val="bg1"/>
                </a:solidFill>
              </a:rPr>
              <a:t>colab</a:t>
            </a:r>
            <a:endParaRPr lang="en-IN" sz="3200" dirty="0">
              <a:solidFill>
                <a:schemeClr val="bg1"/>
              </a:solidFill>
            </a:endParaRPr>
          </a:p>
          <a:p>
            <a:pPr marL="457200" indent="-457200" algn="just">
              <a:buFont typeface="Arial" panose="020B0604020202020204" pitchFamily="34" charset="0"/>
              <a:buChar char="•"/>
            </a:pPr>
            <a:r>
              <a:rPr lang="en-IN" sz="3200" dirty="0">
                <a:solidFill>
                  <a:srgbClr val="FFFF00"/>
                </a:solidFill>
              </a:rPr>
              <a:t>Dataset</a:t>
            </a:r>
            <a:r>
              <a:rPr lang="en-IN" sz="3200" dirty="0">
                <a:solidFill>
                  <a:schemeClr val="bg1"/>
                </a:solidFill>
              </a:rPr>
              <a:t> :   </a:t>
            </a:r>
            <a:r>
              <a:rPr lang="en-IN" sz="3200" b="1" i="0" dirty="0">
                <a:solidFill>
                  <a:schemeClr val="bg1"/>
                </a:solidFill>
                <a:effectLst/>
                <a:latin typeface="zeitung"/>
              </a:rPr>
              <a:t>UTA Real-Life Drowsiness Dataset (UTA-RLDD) fold 5         </a:t>
            </a:r>
            <a:r>
              <a:rPr lang="en-IN" sz="2000" b="1" i="0" dirty="0">
                <a:solidFill>
                  <a:schemeClr val="bg1"/>
                </a:solidFill>
                <a:effectLst/>
                <a:latin typeface="zeitung"/>
              </a:rPr>
              <a:t>[</a:t>
            </a:r>
            <a:r>
              <a:rPr lang="en-IN" sz="2000" b="1" i="0" dirty="0">
                <a:solidFill>
                  <a:srgbClr val="FF0000"/>
                </a:solidFill>
                <a:effectLst/>
              </a:rPr>
              <a:t>dataset </a:t>
            </a:r>
            <a:r>
              <a:rPr lang="en-IN" sz="2000" b="1" i="0" dirty="0" err="1">
                <a:solidFill>
                  <a:srgbClr val="FF0000"/>
                </a:solidFill>
                <a:effectLst/>
              </a:rPr>
              <a:t>link:</a:t>
            </a:r>
            <a:r>
              <a:rPr lang="en-IN" sz="2000" dirty="0" err="1">
                <a:hlinkClick r:id="rId2"/>
              </a:rPr>
              <a:t>UTA</a:t>
            </a:r>
            <a:r>
              <a:rPr lang="en-IN" sz="2000" dirty="0">
                <a:hlinkClick r:id="rId2"/>
              </a:rPr>
              <a:t> Real-Life Drowsiness Dataset (UTA-RLDD) fold 5</a:t>
            </a:r>
            <a:r>
              <a:rPr lang="en-IN" sz="2000" dirty="0"/>
              <a:t> </a:t>
            </a:r>
            <a:r>
              <a:rPr lang="en-IN" sz="2000" dirty="0">
                <a:solidFill>
                  <a:schemeClr val="bg1"/>
                </a:solidFill>
              </a:rPr>
              <a:t>]</a:t>
            </a:r>
          </a:p>
          <a:p>
            <a:pPr marL="457200" indent="-457200" algn="just">
              <a:buFont typeface="Arial" panose="020B0604020202020204" pitchFamily="34" charset="0"/>
              <a:buChar char="•"/>
            </a:pPr>
            <a:r>
              <a:rPr lang="en-IN" sz="3200" dirty="0">
                <a:solidFill>
                  <a:srgbClr val="FFFF00"/>
                </a:solidFill>
              </a:rPr>
              <a:t>Dataset </a:t>
            </a:r>
            <a:r>
              <a:rPr lang="en-IN" sz="3200" dirty="0" err="1">
                <a:solidFill>
                  <a:srgbClr val="FFFF00"/>
                </a:solidFill>
              </a:rPr>
              <a:t>type:</a:t>
            </a:r>
            <a:r>
              <a:rPr lang="en-IN" sz="2400" dirty="0" err="1">
                <a:solidFill>
                  <a:schemeClr val="bg1"/>
                </a:solidFill>
              </a:rPr>
              <a:t>videos</a:t>
            </a:r>
            <a:r>
              <a:rPr lang="en-IN" sz="2400" dirty="0">
                <a:solidFill>
                  <a:schemeClr val="bg1"/>
                </a:solidFill>
              </a:rPr>
              <a:t>[40 videos]</a:t>
            </a:r>
          </a:p>
          <a:p>
            <a:pPr marL="457200" indent="-457200" algn="just">
              <a:buFont typeface="Arial" panose="020B0604020202020204" pitchFamily="34" charset="0"/>
              <a:buChar char="•"/>
            </a:pPr>
            <a:r>
              <a:rPr lang="en-IN" sz="2800" b="1" dirty="0">
                <a:solidFill>
                  <a:srgbClr val="FFFF00"/>
                </a:solidFill>
              </a:rPr>
              <a:t>Libraries used</a:t>
            </a:r>
            <a:r>
              <a:rPr lang="en-IN" sz="2800" b="1" dirty="0">
                <a:solidFill>
                  <a:schemeClr val="bg1"/>
                </a:solidFill>
              </a:rPr>
              <a:t>: </a:t>
            </a:r>
            <a:r>
              <a:rPr lang="en-IN" sz="2800" b="1" dirty="0" err="1">
                <a:solidFill>
                  <a:schemeClr val="bg1"/>
                </a:solidFill>
              </a:rPr>
              <a:t>Mediapipe,fuzzy,tensorflow,Kaggle,opencv</a:t>
            </a:r>
            <a:r>
              <a:rPr lang="en-IN" sz="2800" b="1" dirty="0">
                <a:solidFill>
                  <a:schemeClr val="bg1"/>
                </a:solidFill>
              </a:rPr>
              <a:t>-python-headless, </a:t>
            </a:r>
            <a:r>
              <a:rPr lang="en-IN" sz="2800" b="1" dirty="0" err="1">
                <a:solidFill>
                  <a:schemeClr val="bg1"/>
                </a:solidFill>
              </a:rPr>
              <a:t>librosa</a:t>
            </a:r>
            <a:r>
              <a:rPr lang="en-IN" sz="2800" b="1" dirty="0">
                <a:solidFill>
                  <a:schemeClr val="bg1"/>
                </a:solidFill>
              </a:rPr>
              <a:t>, </a:t>
            </a:r>
            <a:r>
              <a:rPr lang="en-IN" sz="2800" b="1" dirty="0" err="1">
                <a:solidFill>
                  <a:schemeClr val="bg1"/>
                </a:solidFill>
              </a:rPr>
              <a:t>numpy</a:t>
            </a:r>
            <a:r>
              <a:rPr lang="en-IN" sz="2800" b="1" dirty="0">
                <a:solidFill>
                  <a:schemeClr val="bg1"/>
                </a:solidFill>
              </a:rPr>
              <a:t> ,scikit-learn </a:t>
            </a:r>
          </a:p>
          <a:p>
            <a:pPr marL="457200" indent="-457200" algn="just">
              <a:buFont typeface="Arial" panose="020B0604020202020204" pitchFamily="34" charset="0"/>
              <a:buChar char="•"/>
            </a:pPr>
            <a:r>
              <a:rPr lang="en-IN" sz="2800" b="1" dirty="0">
                <a:solidFill>
                  <a:srgbClr val="FFFF00"/>
                </a:solidFill>
              </a:rPr>
              <a:t>Learning model :</a:t>
            </a:r>
            <a:r>
              <a:rPr lang="en-IN" sz="2800" b="1" dirty="0">
                <a:solidFill>
                  <a:schemeClr val="bg1"/>
                </a:solidFill>
              </a:rPr>
              <a:t> </a:t>
            </a:r>
            <a:r>
              <a:rPr lang="en-IN" sz="2800" b="1" dirty="0" err="1">
                <a:solidFill>
                  <a:schemeClr val="bg1"/>
                </a:solidFill>
              </a:rPr>
              <a:t>adam</a:t>
            </a:r>
            <a:r>
              <a:rPr lang="en-IN" sz="2800" b="1" dirty="0">
                <a:solidFill>
                  <a:schemeClr val="bg1"/>
                </a:solidFill>
              </a:rPr>
              <a:t> optimizer</a:t>
            </a:r>
          </a:p>
          <a:p>
            <a:pPr marL="457200" indent="-457200" algn="just">
              <a:buFont typeface="Arial" panose="020B0604020202020204" pitchFamily="34" charset="0"/>
              <a:buChar char="•"/>
            </a:pPr>
            <a:endParaRPr lang="en-IN" sz="2800" b="1" i="0" dirty="0">
              <a:solidFill>
                <a:schemeClr val="bg1"/>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41985"/>
            <a:ext cx="6273800" cy="772160"/>
          </a:xfrm>
        </p:spPr>
        <p:txBody>
          <a:bodyPr/>
          <a:lstStyle/>
          <a:p>
            <a:r>
              <a:rPr lang="en-IN" dirty="0">
                <a:solidFill>
                  <a:srgbClr val="FF0000"/>
                </a:solidFill>
              </a:rPr>
              <a:t>Adam Optimizer:</a:t>
            </a:r>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22</a:t>
            </a:fld>
            <a:endParaRPr lang="en-US" dirty="0"/>
          </a:p>
        </p:txBody>
      </p:sp>
      <p:sp>
        <p:nvSpPr>
          <p:cNvPr id="16" name="Content Placeholder 15"/>
          <p:cNvSpPr>
            <a:spLocks noGrp="1"/>
          </p:cNvSpPr>
          <p:nvPr>
            <p:ph idx="4294967295"/>
          </p:nvPr>
        </p:nvSpPr>
        <p:spPr>
          <a:xfrm>
            <a:off x="0" y="1825625"/>
            <a:ext cx="10515600" cy="4351655"/>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bg1"/>
                </a:solidFill>
                <a:effectLst/>
                <a:latin typeface="Calibri" panose="020F0502020204030204" charset="0"/>
                <a:ea typeface="Calibri" panose="020F0502020204030204" charset="0"/>
                <a:cs typeface="Calibri" panose="020F0502020204030204" charset="0"/>
              </a:rPr>
              <a:t>Adam Optimizer Adaptive Moment Estimation is an efficient algorithm for gradient descent, combining the 'gradient descent with momentum' and 'RMSP' algorithms for large, complex problems</a:t>
            </a:r>
          </a:p>
          <a:p>
            <a:pPr marL="285750" indent="-285750" algn="just"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bg1"/>
                </a:solidFill>
                <a:effectLst/>
                <a:latin typeface="Calibri" panose="020F0502020204030204" charset="0"/>
                <a:ea typeface="Calibri" panose="020F0502020204030204" charset="0"/>
                <a:cs typeface="Calibri" panose="020F0502020204030204" charset="0"/>
              </a:rPr>
              <a:t>Adam optimizer uses momentum and gradient descent methodologies to accelerate convergence towards minima by considering the exponentially weighted average of gradients</a:t>
            </a:r>
          </a:p>
          <a:p>
            <a:pPr marL="285750" indent="-285750" algn="just" eaLnBrk="0" fontAlgn="base" hangingPunct="0">
              <a:spcBef>
                <a:spcPct val="0"/>
              </a:spcBef>
              <a:spcAft>
                <a:spcPct val="0"/>
              </a:spcAft>
              <a:buFont typeface="Arial" panose="020B0604020202020204" pitchFamily="34" charset="0"/>
              <a:buChar char="•"/>
            </a:pPr>
            <a:r>
              <a:rPr lang="en-US" altLang="en-US" sz="2000" dirty="0">
                <a:solidFill>
                  <a:schemeClr val="bg1"/>
                </a:solidFill>
                <a:latin typeface="Calibri" panose="020F0502020204030204" charset="0"/>
                <a:ea typeface="Calibri" panose="020F0502020204030204" charset="0"/>
                <a:cs typeface="Calibri" panose="020F0502020204030204" charset="0"/>
              </a:rPr>
              <a:t>Adam optimizer significantly outperforms previous models in terms of training cost and performance, enhancing the quality of gradient descent</a:t>
            </a:r>
            <a:endParaRPr kumimoji="0" lang="en-US" altLang="en-US" sz="2000" b="0" i="0" u="none" strike="noStrike" cap="none" normalizeH="0" baseline="0" dirty="0">
              <a:ln>
                <a:noFill/>
              </a:ln>
              <a:solidFill>
                <a:schemeClr val="bg1"/>
              </a:solidFill>
              <a:effectLst/>
              <a:latin typeface="Calibri" panose="020F0502020204030204" charset="0"/>
              <a:ea typeface="Calibri" panose="020F0502020204030204" charset="0"/>
              <a:cs typeface="Calibri" panose="020F050202020403020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sz="2000" dirty="0">
                <a:solidFill>
                  <a:schemeClr val="bg1"/>
                </a:solidFill>
                <a:latin typeface="Calibri" panose="020F0502020204030204" charset="0"/>
                <a:ea typeface="Calibri" panose="020F0502020204030204" charset="0"/>
                <a:cs typeface="Calibri" panose="020F0502020204030204" charset="0"/>
              </a:rPr>
              <a:t>Adam Optimizer inherits the strengths or the positive attributes of the above two methods and builds upon them to give a more optimized gradient descent. </a:t>
            </a:r>
            <a:endParaRPr kumimoji="0" lang="en-US" altLang="en-US" sz="2000" b="0" i="0" u="none" strike="noStrike" cap="none" normalizeH="0" baseline="0" dirty="0">
              <a:ln>
                <a:noFill/>
              </a:ln>
              <a:solidFill>
                <a:schemeClr val="bg1"/>
              </a:solidFill>
              <a:effectLst/>
              <a:latin typeface="Calibri" panose="020F0502020204030204" charset="0"/>
              <a:ea typeface="Calibri" panose="020F0502020204030204" charset="0"/>
              <a:cs typeface="Calibri" panose="020F0502020204030204" charset="0"/>
            </a:endParaRPr>
          </a:p>
          <a:p>
            <a:pPr marL="0" indent="0">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3099"/>
            <a:ext cx="6273800" cy="769620"/>
          </a:xfrm>
        </p:spPr>
        <p:txBody>
          <a:bodyPr/>
          <a:lstStyle/>
          <a:p>
            <a:r>
              <a:rPr lang="en-US">
                <a:solidFill>
                  <a:srgbClr val="FF0000"/>
                </a:solidFill>
              </a:rPr>
              <a:t>RESULTS:</a:t>
            </a:r>
          </a:p>
        </p:txBody>
      </p:sp>
      <p:sp>
        <p:nvSpPr>
          <p:cNvPr id="3" name="Content Placeholder 2"/>
          <p:cNvSpPr>
            <a:spLocks noGrp="1"/>
          </p:cNvSpPr>
          <p:nvPr>
            <p:ph idx="1"/>
          </p:nvPr>
        </p:nvSpPr>
        <p:spPr/>
        <p:txBody>
          <a:bodyPr>
            <a:normAutofit/>
          </a:bodyPr>
          <a:lstStyle/>
          <a:p>
            <a:r>
              <a:rPr lang="en-US" dirty="0"/>
              <a:t>Training Accuracy Vs Testing Accuracy:                         Training Loss and Testing Loss:</a:t>
            </a:r>
          </a:p>
        </p:txBody>
      </p:sp>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23</a:t>
            </a:fld>
            <a:endParaRPr lang="en-US" dirty="0"/>
          </a:p>
        </p:txBody>
      </p:sp>
      <p:sp>
        <p:nvSpPr>
          <p:cNvPr id="8" name="Text Box 7"/>
          <p:cNvSpPr txBox="1"/>
          <p:nvPr/>
        </p:nvSpPr>
        <p:spPr>
          <a:xfrm>
            <a:off x="1645920" y="5563870"/>
            <a:ext cx="4064000" cy="645160"/>
          </a:xfrm>
          <a:prstGeom prst="rect">
            <a:avLst/>
          </a:prstGeom>
          <a:noFill/>
        </p:spPr>
        <p:txBody>
          <a:bodyPr wrap="square" rtlCol="0">
            <a:spAutoFit/>
          </a:bodyPr>
          <a:lstStyle/>
          <a:p>
            <a:r>
              <a:rPr lang="en-US">
                <a:solidFill>
                  <a:schemeClr val="bg1"/>
                </a:solidFill>
              </a:rPr>
              <a:t>TRAINING ACCURACY:99%</a:t>
            </a:r>
          </a:p>
          <a:p>
            <a:r>
              <a:rPr lang="en-US">
                <a:solidFill>
                  <a:schemeClr val="bg1"/>
                </a:solidFill>
              </a:rPr>
              <a:t>FATIGUE PROBABILITY:0.13</a:t>
            </a:r>
          </a:p>
        </p:txBody>
      </p:sp>
      <p:pic>
        <p:nvPicPr>
          <p:cNvPr id="5" name="Picture 4">
            <a:extLst>
              <a:ext uri="{FF2B5EF4-FFF2-40B4-BE49-F238E27FC236}">
                <a16:creationId xmlns:a16="http://schemas.microsoft.com/office/drawing/2014/main" id="{D25DC895-C49E-F1E8-115D-28E572342F2F}"/>
              </a:ext>
            </a:extLst>
          </p:cNvPr>
          <p:cNvPicPr>
            <a:picLocks noChangeAspect="1"/>
          </p:cNvPicPr>
          <p:nvPr/>
        </p:nvPicPr>
        <p:blipFill>
          <a:blip r:embed="rId2"/>
          <a:stretch>
            <a:fillRect/>
          </a:stretch>
        </p:blipFill>
        <p:spPr>
          <a:xfrm>
            <a:off x="1284514" y="2267266"/>
            <a:ext cx="4256315" cy="2883697"/>
          </a:xfrm>
          <a:prstGeom prst="rect">
            <a:avLst/>
          </a:prstGeom>
        </p:spPr>
      </p:pic>
      <p:pic>
        <p:nvPicPr>
          <p:cNvPr id="7" name="Picture 6">
            <a:extLst>
              <a:ext uri="{FF2B5EF4-FFF2-40B4-BE49-F238E27FC236}">
                <a16:creationId xmlns:a16="http://schemas.microsoft.com/office/drawing/2014/main" id="{5AD48951-096D-BC5F-E70F-89EB358135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514" y="2267267"/>
            <a:ext cx="4561115" cy="29796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E4AE-5D7F-AD82-C397-DEE7B54DB056}"/>
              </a:ext>
            </a:extLst>
          </p:cNvPr>
          <p:cNvSpPr>
            <a:spLocks noGrp="1"/>
          </p:cNvSpPr>
          <p:nvPr>
            <p:ph type="title"/>
          </p:nvPr>
        </p:nvSpPr>
        <p:spPr>
          <a:xfrm>
            <a:off x="838200" y="641855"/>
            <a:ext cx="6273800" cy="772107"/>
          </a:xfrm>
        </p:spPr>
        <p:txBody>
          <a:bodyPr/>
          <a:lstStyle/>
          <a:p>
            <a:r>
              <a:rPr lang="en-US" dirty="0"/>
              <a:t>3D CNN:</a:t>
            </a:r>
          </a:p>
        </p:txBody>
      </p:sp>
      <p:sp>
        <p:nvSpPr>
          <p:cNvPr id="4" name="Slide Number Placeholder 3">
            <a:extLst>
              <a:ext uri="{FF2B5EF4-FFF2-40B4-BE49-F238E27FC236}">
                <a16:creationId xmlns:a16="http://schemas.microsoft.com/office/drawing/2014/main" id="{1E85096A-FBC5-D17A-8BF4-8CA66F61D386}"/>
              </a:ext>
            </a:extLst>
          </p:cNvPr>
          <p:cNvSpPr>
            <a:spLocks noGrp="1"/>
          </p:cNvSpPr>
          <p:nvPr>
            <p:ph type="sldNum" sz="quarter" idx="10"/>
          </p:nvPr>
        </p:nvSpPr>
        <p:spPr/>
        <p:txBody>
          <a:bodyPr/>
          <a:lstStyle/>
          <a:p>
            <a:r>
              <a:rPr lang="en-US"/>
              <a:t>PAGE </a:t>
            </a:r>
            <a:fld id="{4A9B5881-4007-4345-955A-79C2656F0C49}" type="slidenum">
              <a:rPr lang="en-US" smtClean="0"/>
              <a:t>24</a:t>
            </a:fld>
            <a:endParaRPr lang="en-US" dirty="0"/>
          </a:p>
        </p:txBody>
      </p:sp>
      <p:sp>
        <p:nvSpPr>
          <p:cNvPr id="5" name="Rectangle 1">
            <a:extLst>
              <a:ext uri="{FF2B5EF4-FFF2-40B4-BE49-F238E27FC236}">
                <a16:creationId xmlns:a16="http://schemas.microsoft.com/office/drawing/2014/main" id="{032DC7B0-B58D-CEDE-C491-6186AE38335A}"/>
              </a:ext>
            </a:extLst>
          </p:cNvPr>
          <p:cNvSpPr>
            <a:spLocks noGrp="1" noChangeArrowheads="1"/>
          </p:cNvSpPr>
          <p:nvPr>
            <p:ph idx="1"/>
          </p:nvPr>
        </p:nvSpPr>
        <p:spPr bwMode="auto">
          <a:xfrm>
            <a:off x="250371" y="1791077"/>
            <a:ext cx="11201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1.  A </a:t>
            </a:r>
            <a:r>
              <a:rPr kumimoji="0" lang="en-US" altLang="en-US" sz="1800" b="1" i="0" u="none" strike="noStrike" cap="none" normalizeH="0" baseline="0" dirty="0">
                <a:ln>
                  <a:noFill/>
                </a:ln>
                <a:effectLst/>
                <a:latin typeface="Arial" panose="020B0604020202020204" pitchFamily="34" charset="0"/>
              </a:rPr>
              <a:t>3D Convolutional Neural Network (3D CNN)</a:t>
            </a:r>
            <a:r>
              <a:rPr kumimoji="0" lang="en-US" altLang="en-US" sz="1800" b="0" i="0" u="none" strike="noStrike" cap="none" normalizeH="0" baseline="0" dirty="0">
                <a:ln>
                  <a:noFill/>
                </a:ln>
                <a:effectLst/>
                <a:latin typeface="Arial" panose="020B0604020202020204" pitchFamily="34" charset="0"/>
              </a:rPr>
              <a:t> is a deep learning model designed to handle </a:t>
            </a:r>
            <a:r>
              <a:rPr kumimoji="0" lang="en-US" altLang="en-US" sz="1800" b="1" i="0" u="none" strike="noStrike" cap="none" normalizeH="0" baseline="0" dirty="0">
                <a:ln>
                  <a:noFill/>
                </a:ln>
                <a:effectLst/>
                <a:latin typeface="Arial" panose="020B0604020202020204" pitchFamily="34" charset="0"/>
              </a:rPr>
              <a:t>volumetric or     	spatiotemporal data</a:t>
            </a:r>
            <a:r>
              <a:rPr kumimoji="0" lang="en-US" altLang="en-US" sz="18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2.  While a </a:t>
            </a:r>
            <a:r>
              <a:rPr kumimoji="0" lang="en-US" altLang="en-US" sz="1800" b="1" i="0" u="none" strike="noStrike" cap="none" normalizeH="0" baseline="0" dirty="0">
                <a:ln>
                  <a:noFill/>
                </a:ln>
                <a:effectLst/>
                <a:latin typeface="Arial" panose="020B0604020202020204" pitchFamily="34" charset="0"/>
              </a:rPr>
              <a:t>2D CNN</a:t>
            </a:r>
            <a:r>
              <a:rPr kumimoji="0" lang="en-US" altLang="en-US" sz="1800" b="0" i="0" u="none" strike="noStrike" cap="none" normalizeH="0" baseline="0" dirty="0">
                <a:ln>
                  <a:noFill/>
                </a:ln>
                <a:effectLst/>
                <a:latin typeface="Arial" panose="020B0604020202020204" pitchFamily="34" charset="0"/>
              </a:rPr>
              <a:t> processes 2D data (like images of shape </a:t>
            </a:r>
            <a:r>
              <a:rPr kumimoji="0" lang="en-US" altLang="en-US" sz="1800" b="1" i="0" u="none" strike="noStrike" cap="none" normalizeH="0" baseline="0" dirty="0">
                <a:ln>
                  <a:noFill/>
                </a:ln>
                <a:effectLst/>
                <a:latin typeface="Arial" panose="020B0604020202020204" pitchFamily="34" charset="0"/>
              </a:rPr>
              <a:t>height × width</a:t>
            </a:r>
            <a:r>
              <a:rPr kumimoji="0" lang="en-US" altLang="en-US" sz="1800" b="0" i="0" u="none" strike="noStrike" cap="none" normalizeH="0" baseline="0" dirty="0">
                <a:ln>
                  <a:noFill/>
                </a:ln>
                <a:effectLst/>
                <a:latin typeface="Arial" panose="020B0604020202020204" pitchFamily="34" charset="0"/>
              </a:rPr>
              <a:t>), a </a:t>
            </a:r>
            <a:r>
              <a:rPr kumimoji="0" lang="en-US" altLang="en-US" sz="1800" b="1" i="0" u="none" strike="noStrike" cap="none" normalizeH="0" baseline="0" dirty="0">
                <a:ln>
                  <a:noFill/>
                </a:ln>
                <a:effectLst/>
                <a:latin typeface="Arial" panose="020B0604020202020204" pitchFamily="34" charset="0"/>
              </a:rPr>
              <a:t>3D CNN</a:t>
            </a:r>
            <a:r>
              <a:rPr kumimoji="0" lang="en-US" altLang="en-US" sz="1800" b="0" i="0" u="none" strike="noStrike" cap="none" normalizeH="0" baseline="0" dirty="0">
                <a:ln>
                  <a:noFill/>
                </a:ln>
                <a:effectLst/>
                <a:latin typeface="Arial" panose="020B0604020202020204" pitchFamily="34" charset="0"/>
              </a:rPr>
              <a:t> extends this to a third 	dimension — usually </a:t>
            </a:r>
            <a:r>
              <a:rPr kumimoji="0" lang="en-US" altLang="en-US" sz="1800" b="1" i="0" u="none" strike="noStrike" cap="none" normalizeH="0" baseline="0" dirty="0">
                <a:ln>
                  <a:noFill/>
                </a:ln>
                <a:effectLst/>
                <a:latin typeface="Arial" panose="020B0604020202020204" pitchFamily="34" charset="0"/>
              </a:rPr>
              <a:t>depth</a:t>
            </a:r>
            <a:r>
              <a:rPr kumimoji="0" lang="en-US" altLang="en-US" sz="1800" b="0" i="0" u="none" strike="noStrike" cap="none" normalizeH="0" baseline="0" dirty="0">
                <a:ln>
                  <a:noFill/>
                </a:ln>
                <a:effectLst/>
                <a:latin typeface="Arial" panose="020B0604020202020204" pitchFamily="34" charset="0"/>
              </a:rPr>
              <a:t> or </a:t>
            </a:r>
            <a:r>
              <a:rPr kumimoji="0" lang="en-US" altLang="en-US" sz="1800" b="1" i="0" u="none" strike="noStrike" cap="none" normalizeH="0" baseline="0" dirty="0">
                <a:ln>
                  <a:noFill/>
                </a:ln>
                <a:effectLst/>
                <a:latin typeface="Arial" panose="020B0604020202020204" pitchFamily="34" charset="0"/>
              </a:rPr>
              <a:t>time</a:t>
            </a:r>
            <a:r>
              <a:rPr kumimoji="0" lang="en-US" altLang="en-US" sz="18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3.  It uses </a:t>
            </a:r>
            <a:r>
              <a:rPr kumimoji="0" lang="en-US" altLang="en-US" sz="1800" b="1" i="0" u="none" strike="noStrike" cap="none" normalizeH="0" baseline="0" dirty="0">
                <a:ln>
                  <a:noFill/>
                </a:ln>
                <a:effectLst/>
                <a:latin typeface="Arial" panose="020B0604020202020204" pitchFamily="34" charset="0"/>
              </a:rPr>
              <a:t>3D convolutional filters</a:t>
            </a:r>
            <a:r>
              <a:rPr kumimoji="0" lang="en-US" altLang="en-US" sz="1800" b="0" i="0" u="none" strike="noStrike" cap="none" normalizeH="0" baseline="0" dirty="0">
                <a:ln>
                  <a:noFill/>
                </a:ln>
                <a:effectLst/>
                <a:latin typeface="Arial" panose="020B0604020202020204" pitchFamily="34" charset="0"/>
              </a:rPr>
              <a:t> that slide over a volume of data in </a:t>
            </a:r>
            <a:r>
              <a:rPr kumimoji="0" lang="en-US" altLang="en-US" sz="1800" b="1" i="0" u="none" strike="noStrike" cap="none" normalizeH="0" baseline="0" dirty="0">
                <a:ln>
                  <a:noFill/>
                </a:ln>
                <a:effectLst/>
                <a:latin typeface="Arial" panose="020B0604020202020204" pitchFamily="34" charset="0"/>
              </a:rPr>
              <a:t>three dimensions</a:t>
            </a:r>
            <a:r>
              <a:rPr kumimoji="0" lang="en-US" altLang="en-US" sz="1800" b="0" i="0" u="none" strike="noStrike" cap="none" normalizeH="0" baseline="0" dirty="0">
                <a:ln>
                  <a:noFill/>
                </a:ln>
                <a:effectLst/>
                <a:latin typeface="Arial" panose="020B0604020202020204" pitchFamily="34" charset="0"/>
              </a:rPr>
              <a:t>, capturing features across both </a:t>
            </a:r>
            <a:r>
              <a:rPr kumimoji="0" lang="en-US" altLang="en-US" sz="1800" b="1" i="0" u="none" strike="noStrike" cap="none" normalizeH="0" baseline="0" dirty="0">
                <a:ln>
                  <a:noFill/>
                </a:ln>
                <a:effectLst/>
                <a:latin typeface="Arial" panose="020B0604020202020204" pitchFamily="34" charset="0"/>
              </a:rPr>
              <a:t>space and time</a:t>
            </a:r>
            <a:r>
              <a:rPr kumimoji="0" lang="en-US" altLang="en-US" sz="18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4. The input to a 3D CNN is often a </a:t>
            </a:r>
            <a:r>
              <a:rPr kumimoji="0" lang="en-US" altLang="en-US" sz="1800" b="1" i="0" u="none" strike="noStrike" cap="none" normalizeH="0" baseline="0" dirty="0">
                <a:ln>
                  <a:noFill/>
                </a:ln>
                <a:effectLst/>
                <a:latin typeface="Arial" panose="020B0604020202020204" pitchFamily="34" charset="0"/>
              </a:rPr>
              <a:t>sequence of video frames</a:t>
            </a:r>
            <a:r>
              <a:rPr kumimoji="0" lang="en-US" altLang="en-US" sz="1800" b="0" i="0" u="none" strike="noStrike" cap="none" normalizeH="0" baseline="0" dirty="0">
                <a:ln>
                  <a:noFill/>
                </a:ln>
                <a:effectLst/>
                <a:latin typeface="Arial" panose="020B0604020202020204" pitchFamily="34" charset="0"/>
              </a:rPr>
              <a:t> or </a:t>
            </a:r>
            <a:r>
              <a:rPr kumimoji="0" lang="en-US" altLang="en-US" sz="1800" b="1" i="0" u="none" strike="noStrike" cap="none" normalizeH="0" baseline="0" dirty="0">
                <a:ln>
                  <a:noFill/>
                </a:ln>
                <a:effectLst/>
                <a:latin typeface="Arial" panose="020B0604020202020204" pitchFamily="34" charset="0"/>
              </a:rPr>
              <a:t>medical scan slices</a:t>
            </a:r>
            <a:r>
              <a:rPr kumimoji="0" lang="en-US" altLang="en-US" sz="1800" b="0" i="0" u="none" strike="noStrike" cap="none" normalizeH="0" baseline="0" dirty="0">
                <a:ln>
                  <a:noFill/>
                </a:ln>
                <a:effectLst/>
                <a:latin typeface="Arial" panose="020B0604020202020204" pitchFamily="34" charset="0"/>
              </a:rPr>
              <a:t>, structured as (frames × height × width × channels).</a:t>
            </a:r>
          </a:p>
        </p:txBody>
      </p:sp>
    </p:spTree>
    <p:extLst>
      <p:ext uri="{BB962C8B-B14F-4D97-AF65-F5344CB8AC3E}">
        <p14:creationId xmlns:p14="http://schemas.microsoft.com/office/powerpoint/2010/main" val="2104839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6F69-2876-38CB-BE00-DDC689AFBB64}"/>
              </a:ext>
            </a:extLst>
          </p:cNvPr>
          <p:cNvSpPr>
            <a:spLocks noGrp="1"/>
          </p:cNvSpPr>
          <p:nvPr>
            <p:ph type="title"/>
          </p:nvPr>
        </p:nvSpPr>
        <p:spPr>
          <a:xfrm>
            <a:off x="838200" y="641855"/>
            <a:ext cx="6273800" cy="772107"/>
          </a:xfrm>
        </p:spPr>
        <p:txBody>
          <a:bodyPr/>
          <a:lstStyle/>
          <a:p>
            <a:r>
              <a:rPr lang="en-US" dirty="0"/>
              <a:t>Why 3D CNN</a:t>
            </a:r>
          </a:p>
        </p:txBody>
      </p:sp>
      <p:sp>
        <p:nvSpPr>
          <p:cNvPr id="3" name="Content Placeholder 2">
            <a:extLst>
              <a:ext uri="{FF2B5EF4-FFF2-40B4-BE49-F238E27FC236}">
                <a16:creationId xmlns:a16="http://schemas.microsoft.com/office/drawing/2014/main" id="{B36D3834-D97D-8C7F-38BB-F04CDE8D28D1}"/>
              </a:ext>
            </a:extLst>
          </p:cNvPr>
          <p:cNvSpPr>
            <a:spLocks noGrp="1"/>
          </p:cNvSpPr>
          <p:nvPr>
            <p:ph idx="1"/>
          </p:nvPr>
        </p:nvSpPr>
        <p:spPr/>
        <p:txBody>
          <a:bodyPr/>
          <a:lstStyle/>
          <a:p>
            <a:pPr>
              <a:buNone/>
            </a:pPr>
            <a:r>
              <a:rPr lang="en-US" b="1" dirty="0"/>
              <a:t>Key Applications:</a:t>
            </a:r>
            <a:br>
              <a:rPr lang="en-US" dirty="0"/>
            </a:br>
            <a:r>
              <a:rPr lang="en-US" dirty="0"/>
              <a:t>3D CNNs are especially effective for:</a:t>
            </a:r>
          </a:p>
          <a:p>
            <a:pPr>
              <a:buFont typeface="Arial" panose="020B0604020202020204" pitchFamily="34" charset="0"/>
              <a:buChar char="•"/>
            </a:pPr>
            <a:r>
              <a:rPr lang="en-US" b="1" dirty="0"/>
              <a:t>Video analysis</a:t>
            </a:r>
            <a:endParaRPr lang="en-US" dirty="0"/>
          </a:p>
          <a:p>
            <a:pPr>
              <a:buFont typeface="Arial" panose="020B0604020202020204" pitchFamily="34" charset="0"/>
              <a:buChar char="•"/>
            </a:pPr>
            <a:r>
              <a:rPr lang="en-US" b="1" dirty="0"/>
              <a:t>Medical imaging</a:t>
            </a:r>
            <a:r>
              <a:rPr lang="en-US" dirty="0"/>
              <a:t> (e.g., MRI, CT scans)</a:t>
            </a:r>
          </a:p>
          <a:p>
            <a:pPr>
              <a:buFont typeface="Arial" panose="020B0604020202020204" pitchFamily="34" charset="0"/>
              <a:buChar char="•"/>
            </a:pPr>
            <a:r>
              <a:rPr lang="en-US" b="1" dirty="0"/>
              <a:t>Human activity recognition</a:t>
            </a:r>
            <a:endParaRPr lang="en-US" dirty="0"/>
          </a:p>
          <a:p>
            <a:pPr>
              <a:buFont typeface="Arial" panose="020B0604020202020204" pitchFamily="34" charset="0"/>
              <a:buChar char="•"/>
            </a:pPr>
            <a:r>
              <a:rPr lang="en-US" dirty="0"/>
              <a:t>Any task requiring </a:t>
            </a:r>
            <a:r>
              <a:rPr lang="en-US" b="1" dirty="0"/>
              <a:t>spatial and temporal</a:t>
            </a:r>
          </a:p>
          <a:p>
            <a:pPr marL="0" indent="0">
              <a:buNone/>
            </a:pPr>
            <a:r>
              <a:rPr lang="en-US" b="1" dirty="0"/>
              <a:t>    context</a:t>
            </a:r>
            <a:endParaRPr lang="en-US" dirty="0"/>
          </a:p>
          <a:p>
            <a:endParaRPr lang="en-US" dirty="0"/>
          </a:p>
        </p:txBody>
      </p:sp>
      <p:sp>
        <p:nvSpPr>
          <p:cNvPr id="4" name="Slide Number Placeholder 3">
            <a:extLst>
              <a:ext uri="{FF2B5EF4-FFF2-40B4-BE49-F238E27FC236}">
                <a16:creationId xmlns:a16="http://schemas.microsoft.com/office/drawing/2014/main" id="{2DC310F0-B92B-8095-3A78-BB3F5EB05513}"/>
              </a:ext>
            </a:extLst>
          </p:cNvPr>
          <p:cNvSpPr>
            <a:spLocks noGrp="1"/>
          </p:cNvSpPr>
          <p:nvPr>
            <p:ph type="sldNum" sz="quarter" idx="10"/>
          </p:nvPr>
        </p:nvSpPr>
        <p:spPr/>
        <p:txBody>
          <a:bodyPr/>
          <a:lstStyle/>
          <a:p>
            <a:r>
              <a:rPr lang="en-US"/>
              <a:t>PAGE </a:t>
            </a:r>
            <a:fld id="{4A9B5881-4007-4345-955A-79C2656F0C49}" type="slidenum">
              <a:rPr lang="en-US" smtClean="0"/>
              <a:t>25</a:t>
            </a:fld>
            <a:endParaRPr lang="en-US" dirty="0"/>
          </a:p>
        </p:txBody>
      </p:sp>
      <p:pic>
        <p:nvPicPr>
          <p:cNvPr id="5" name="Picture 4">
            <a:extLst>
              <a:ext uri="{FF2B5EF4-FFF2-40B4-BE49-F238E27FC236}">
                <a16:creationId xmlns:a16="http://schemas.microsoft.com/office/drawing/2014/main" id="{3AE822B4-4B99-1F82-CA30-D47355E9C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072743" cy="3682546"/>
          </a:xfrm>
          <a:prstGeom prst="rect">
            <a:avLst/>
          </a:prstGeom>
        </p:spPr>
      </p:pic>
    </p:spTree>
    <p:extLst>
      <p:ext uri="{BB962C8B-B14F-4D97-AF65-F5344CB8AC3E}">
        <p14:creationId xmlns:p14="http://schemas.microsoft.com/office/powerpoint/2010/main" val="269041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3663"/>
            <a:ext cx="6273800" cy="833663"/>
          </a:xfrm>
        </p:spPr>
        <p:txBody>
          <a:bodyPr/>
          <a:lstStyle/>
          <a:p>
            <a:endParaRPr lang="en-US"/>
          </a:p>
        </p:txBody>
      </p:sp>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26</a:t>
            </a:fld>
            <a:endParaRPr lang="en-US" dirty="0"/>
          </a:p>
        </p:txBody>
      </p:sp>
      <p:sp>
        <p:nvSpPr>
          <p:cNvPr id="6" name="Content Placeholder 5"/>
          <p:cNvSpPr>
            <a:spLocks noGrp="1"/>
          </p:cNvSpPr>
          <p:nvPr>
            <p:ph idx="1"/>
          </p:nvPr>
        </p:nvSpPr>
        <p:spPr/>
        <p:txBody>
          <a:bodyPr/>
          <a:lstStyle/>
          <a:p>
            <a:r>
              <a:rPr lang="en-US">
                <a:solidFill>
                  <a:srgbClr val="FF0000"/>
                </a:solidFill>
              </a:rPr>
              <a:t>CONFUSION MATRIX FOR BINARY CLASSIFICATION:</a:t>
            </a:r>
          </a:p>
        </p:txBody>
      </p:sp>
      <p:pic>
        <p:nvPicPr>
          <p:cNvPr id="3" name="Picture 2" descr="Screenshot 2025-04-16 191505"/>
          <p:cNvPicPr>
            <a:picLocks noChangeAspect="1"/>
          </p:cNvPicPr>
          <p:nvPr/>
        </p:nvPicPr>
        <p:blipFill>
          <a:blip r:embed="rId2"/>
          <a:stretch>
            <a:fillRect/>
          </a:stretch>
        </p:blipFill>
        <p:spPr>
          <a:xfrm>
            <a:off x="1664970" y="2443480"/>
            <a:ext cx="4861560" cy="35636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A691-786C-6509-61D6-9804033A91D3}"/>
              </a:ext>
            </a:extLst>
          </p:cNvPr>
          <p:cNvSpPr>
            <a:spLocks noGrp="1"/>
          </p:cNvSpPr>
          <p:nvPr>
            <p:ph type="title"/>
          </p:nvPr>
        </p:nvSpPr>
        <p:spPr>
          <a:xfrm>
            <a:off x="838200" y="641855"/>
            <a:ext cx="6273800" cy="772107"/>
          </a:xfrm>
        </p:spPr>
        <p:txBody>
          <a:bodyPr/>
          <a:lstStyle/>
          <a:p>
            <a:r>
              <a:rPr lang="en-US" dirty="0"/>
              <a:t>3D CNN:</a:t>
            </a:r>
          </a:p>
        </p:txBody>
      </p:sp>
      <p:sp>
        <p:nvSpPr>
          <p:cNvPr id="3" name="Content Placeholder 2">
            <a:extLst>
              <a:ext uri="{FF2B5EF4-FFF2-40B4-BE49-F238E27FC236}">
                <a16:creationId xmlns:a16="http://schemas.microsoft.com/office/drawing/2014/main" id="{5C21124D-F250-C72B-67D7-F5D9CB1B4AB6}"/>
              </a:ext>
            </a:extLst>
          </p:cNvPr>
          <p:cNvSpPr>
            <a:spLocks noGrp="1"/>
          </p:cNvSpPr>
          <p:nvPr>
            <p:ph idx="1"/>
          </p:nvPr>
        </p:nvSpPr>
        <p:spPr>
          <a:xfrm>
            <a:off x="947057" y="1771196"/>
            <a:ext cx="10515600" cy="4351338"/>
          </a:xfrm>
        </p:spPr>
        <p:txBody>
          <a:bodyPr/>
          <a:lstStyle/>
          <a:p>
            <a:r>
              <a:rPr lang="en-US" dirty="0"/>
              <a:t>Training Accuracy and Testing Accuracy:                                         Training Loss and Testing Loss:</a:t>
            </a:r>
          </a:p>
        </p:txBody>
      </p:sp>
      <p:sp>
        <p:nvSpPr>
          <p:cNvPr id="4" name="Slide Number Placeholder 3">
            <a:extLst>
              <a:ext uri="{FF2B5EF4-FFF2-40B4-BE49-F238E27FC236}">
                <a16:creationId xmlns:a16="http://schemas.microsoft.com/office/drawing/2014/main" id="{A9108AD3-12BD-48FA-85CC-DD8A55043AF0}"/>
              </a:ext>
            </a:extLst>
          </p:cNvPr>
          <p:cNvSpPr>
            <a:spLocks noGrp="1"/>
          </p:cNvSpPr>
          <p:nvPr>
            <p:ph type="sldNum" sz="quarter" idx="10"/>
          </p:nvPr>
        </p:nvSpPr>
        <p:spPr/>
        <p:txBody>
          <a:bodyPr/>
          <a:lstStyle/>
          <a:p>
            <a:r>
              <a:rPr lang="en-US"/>
              <a:t>PAGE </a:t>
            </a:r>
            <a:fld id="{4A9B5881-4007-4345-955A-79C2656F0C49}" type="slidenum">
              <a:rPr lang="en-US" smtClean="0"/>
              <a:t>27</a:t>
            </a:fld>
            <a:endParaRPr lang="en-US" dirty="0"/>
          </a:p>
        </p:txBody>
      </p:sp>
      <p:pic>
        <p:nvPicPr>
          <p:cNvPr id="5" name="Picture 4">
            <a:extLst>
              <a:ext uri="{FF2B5EF4-FFF2-40B4-BE49-F238E27FC236}">
                <a16:creationId xmlns:a16="http://schemas.microsoft.com/office/drawing/2014/main" id="{FA763FC4-F3D3-A335-FFFA-3D9B87B30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886" y="2251075"/>
            <a:ext cx="4419599" cy="3137354"/>
          </a:xfrm>
          <a:prstGeom prst="rect">
            <a:avLst/>
          </a:prstGeom>
        </p:spPr>
      </p:pic>
      <p:pic>
        <p:nvPicPr>
          <p:cNvPr id="6" name="Picture 5">
            <a:extLst>
              <a:ext uri="{FF2B5EF4-FFF2-40B4-BE49-F238E27FC236}">
                <a16:creationId xmlns:a16="http://schemas.microsoft.com/office/drawing/2014/main" id="{867810FF-668D-8121-1F9B-6187A7976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515" y="2177097"/>
            <a:ext cx="4419599" cy="3137354"/>
          </a:xfrm>
          <a:prstGeom prst="rect">
            <a:avLst/>
          </a:prstGeom>
        </p:spPr>
      </p:pic>
    </p:spTree>
    <p:extLst>
      <p:ext uri="{BB962C8B-B14F-4D97-AF65-F5344CB8AC3E}">
        <p14:creationId xmlns:p14="http://schemas.microsoft.com/office/powerpoint/2010/main" val="3932590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C406-1E72-B763-3716-C247BEEA7EEB}"/>
              </a:ext>
            </a:extLst>
          </p:cNvPr>
          <p:cNvSpPr>
            <a:spLocks noGrp="1"/>
          </p:cNvSpPr>
          <p:nvPr>
            <p:ph type="title"/>
          </p:nvPr>
        </p:nvSpPr>
        <p:spPr>
          <a:xfrm>
            <a:off x="838200" y="-1027223"/>
            <a:ext cx="6273800" cy="833663"/>
          </a:xfrm>
        </p:spPr>
        <p:txBody>
          <a:bodyPr/>
          <a:lstStyle/>
          <a:p>
            <a:endParaRPr lang="en-US"/>
          </a:p>
        </p:txBody>
      </p:sp>
      <p:sp>
        <p:nvSpPr>
          <p:cNvPr id="3" name="Content Placeholder 2">
            <a:extLst>
              <a:ext uri="{FF2B5EF4-FFF2-40B4-BE49-F238E27FC236}">
                <a16:creationId xmlns:a16="http://schemas.microsoft.com/office/drawing/2014/main" id="{4B843E40-0293-FDEC-D6C3-F6C9AB18C2E7}"/>
              </a:ext>
            </a:extLst>
          </p:cNvPr>
          <p:cNvSpPr>
            <a:spLocks noGrp="1"/>
          </p:cNvSpPr>
          <p:nvPr>
            <p:ph idx="1"/>
          </p:nvPr>
        </p:nvSpPr>
        <p:spPr/>
        <p:txBody>
          <a:bodyPr/>
          <a:lstStyle/>
          <a:p>
            <a:r>
              <a:rPr lang="en-US" dirty="0"/>
              <a:t>CONFUSION MATRIX:</a:t>
            </a:r>
          </a:p>
        </p:txBody>
      </p:sp>
      <p:sp>
        <p:nvSpPr>
          <p:cNvPr id="4" name="Slide Number Placeholder 3">
            <a:extLst>
              <a:ext uri="{FF2B5EF4-FFF2-40B4-BE49-F238E27FC236}">
                <a16:creationId xmlns:a16="http://schemas.microsoft.com/office/drawing/2014/main" id="{4384068A-A37B-AF4C-F377-4839ED5C5A49}"/>
              </a:ext>
            </a:extLst>
          </p:cNvPr>
          <p:cNvSpPr>
            <a:spLocks noGrp="1"/>
          </p:cNvSpPr>
          <p:nvPr>
            <p:ph type="sldNum" sz="quarter" idx="10"/>
          </p:nvPr>
        </p:nvSpPr>
        <p:spPr/>
        <p:txBody>
          <a:bodyPr/>
          <a:lstStyle/>
          <a:p>
            <a:r>
              <a:rPr lang="en-US"/>
              <a:t>PAGE </a:t>
            </a:r>
            <a:fld id="{4A9B5881-4007-4345-955A-79C2656F0C49}" type="slidenum">
              <a:rPr lang="en-US" smtClean="0"/>
              <a:t>28</a:t>
            </a:fld>
            <a:endParaRPr lang="en-US" dirty="0"/>
          </a:p>
        </p:txBody>
      </p:sp>
      <p:pic>
        <p:nvPicPr>
          <p:cNvPr id="5" name="Picture 4" descr="Screenshot 2025-04-16 191505">
            <a:extLst>
              <a:ext uri="{FF2B5EF4-FFF2-40B4-BE49-F238E27FC236}">
                <a16:creationId xmlns:a16="http://schemas.microsoft.com/office/drawing/2014/main" id="{D8AB4576-AFC8-B6B9-2B6C-06B24CFA55F5}"/>
              </a:ext>
            </a:extLst>
          </p:cNvPr>
          <p:cNvPicPr>
            <a:picLocks noChangeAspect="1"/>
          </p:cNvPicPr>
          <p:nvPr/>
        </p:nvPicPr>
        <p:blipFill>
          <a:blip r:embed="rId2"/>
          <a:stretch>
            <a:fillRect/>
          </a:stretch>
        </p:blipFill>
        <p:spPr>
          <a:xfrm>
            <a:off x="1664970" y="2443480"/>
            <a:ext cx="4861560" cy="3563620"/>
          </a:xfrm>
          <a:prstGeom prst="rect">
            <a:avLst/>
          </a:prstGeom>
        </p:spPr>
      </p:pic>
    </p:spTree>
    <p:extLst>
      <p:ext uri="{BB962C8B-B14F-4D97-AF65-F5344CB8AC3E}">
        <p14:creationId xmlns:p14="http://schemas.microsoft.com/office/powerpoint/2010/main" val="1255330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35D1-885A-D74E-26AF-4FD118D65CC5}"/>
              </a:ext>
            </a:extLst>
          </p:cNvPr>
          <p:cNvSpPr>
            <a:spLocks noGrp="1"/>
          </p:cNvSpPr>
          <p:nvPr>
            <p:ph type="title"/>
          </p:nvPr>
        </p:nvSpPr>
        <p:spPr>
          <a:xfrm>
            <a:off x="838200" y="572628"/>
            <a:ext cx="6273800" cy="772107"/>
          </a:xfrm>
        </p:spPr>
        <p:txBody>
          <a:bodyPr/>
          <a:lstStyle/>
          <a:p>
            <a:r>
              <a:rPr lang="en-US" dirty="0"/>
              <a:t>Publication Paper:</a:t>
            </a:r>
          </a:p>
        </p:txBody>
      </p:sp>
      <p:pic>
        <p:nvPicPr>
          <p:cNvPr id="6" name="Content Placeholder 5">
            <a:extLst>
              <a:ext uri="{FF2B5EF4-FFF2-40B4-BE49-F238E27FC236}">
                <a16:creationId xmlns:a16="http://schemas.microsoft.com/office/drawing/2014/main" id="{23135CFE-5690-A361-380E-D80EAB433182}"/>
              </a:ext>
            </a:extLst>
          </p:cNvPr>
          <p:cNvPicPr>
            <a:picLocks noGrp="1" noChangeAspect="1"/>
          </p:cNvPicPr>
          <p:nvPr>
            <p:ph idx="1"/>
          </p:nvPr>
        </p:nvPicPr>
        <p:blipFill>
          <a:blip r:embed="rId2"/>
          <a:srcRect l="9407" t="18864" b="29094"/>
          <a:stretch/>
        </p:blipFill>
        <p:spPr>
          <a:xfrm>
            <a:off x="2116667" y="1659466"/>
            <a:ext cx="4995333" cy="4876801"/>
          </a:xfrm>
        </p:spPr>
      </p:pic>
      <p:sp>
        <p:nvSpPr>
          <p:cNvPr id="4" name="Slide Number Placeholder 3">
            <a:extLst>
              <a:ext uri="{FF2B5EF4-FFF2-40B4-BE49-F238E27FC236}">
                <a16:creationId xmlns:a16="http://schemas.microsoft.com/office/drawing/2014/main" id="{05713DDA-396B-BAD5-57E2-7B6D2AD2DAD8}"/>
              </a:ext>
            </a:extLst>
          </p:cNvPr>
          <p:cNvSpPr>
            <a:spLocks noGrp="1"/>
          </p:cNvSpPr>
          <p:nvPr>
            <p:ph type="sldNum" sz="quarter" idx="10"/>
          </p:nvPr>
        </p:nvSpPr>
        <p:spPr/>
        <p:txBody>
          <a:bodyPr/>
          <a:lstStyle/>
          <a:p>
            <a:r>
              <a:rPr lang="en-US"/>
              <a:t>PAGE </a:t>
            </a:r>
            <a:fld id="{4A9B5881-4007-4345-955A-79C2656F0C49}" type="slidenum">
              <a:rPr lang="en-US" smtClean="0"/>
              <a:t>29</a:t>
            </a:fld>
            <a:endParaRPr lang="en-US" dirty="0"/>
          </a:p>
        </p:txBody>
      </p:sp>
    </p:spTree>
    <p:extLst>
      <p:ext uri="{BB962C8B-B14F-4D97-AF65-F5344CB8AC3E}">
        <p14:creationId xmlns:p14="http://schemas.microsoft.com/office/powerpoint/2010/main" val="9562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Table Of Contents</a:t>
            </a:r>
          </a:p>
        </p:txBody>
      </p:sp>
      <p:sp>
        <p:nvSpPr>
          <p:cNvPr id="20" name="Slide Number Placeholder 19"/>
          <p:cNvSpPr>
            <a:spLocks noGrp="1"/>
          </p:cNvSpPr>
          <p:nvPr>
            <p:ph type="sldNum" sz="quarter" idx="10"/>
          </p:nvPr>
        </p:nvSpPr>
        <p:spPr/>
        <p:txBody>
          <a:bodyPr/>
          <a:lstStyle/>
          <a:p>
            <a:r>
              <a:rPr lang="en-US" dirty="0"/>
              <a:t>PAGE </a:t>
            </a:r>
            <a:fld id="{4A9B5881-4007-4345-955A-79C2656F0C49}" type="slidenum">
              <a:rPr lang="en-US" smtClean="0"/>
              <a:t>3</a:t>
            </a:fld>
            <a:endParaRPr lang="en-US" dirty="0"/>
          </a:p>
        </p:txBody>
      </p:sp>
      <p:sp>
        <p:nvSpPr>
          <p:cNvPr id="3" name="Content Placeholder 2"/>
          <p:cNvSpPr>
            <a:spLocks noGrp="1"/>
          </p:cNvSpPr>
          <p:nvPr>
            <p:ph idx="1"/>
          </p:nvPr>
        </p:nvSpPr>
        <p:spPr/>
        <p:txBody>
          <a:bodyPr/>
          <a:lstStyle/>
          <a:p>
            <a:pPr marL="0" indent="0">
              <a:buNone/>
            </a:pPr>
            <a:r>
              <a:rPr lang="en-US" sz="3600" dirty="0">
                <a:solidFill>
                  <a:srgbClr val="FF0000"/>
                </a:solidFill>
              </a:rPr>
              <a:t>AGENDA:</a:t>
            </a:r>
          </a:p>
          <a:p>
            <a:pPr marL="0" indent="0">
              <a:buNone/>
            </a:pPr>
            <a:r>
              <a:rPr lang="en-US" sz="2400" dirty="0">
                <a:solidFill>
                  <a:schemeClr val="bg1"/>
                </a:solidFill>
              </a:rPr>
              <a:t>         </a:t>
            </a:r>
          </a:p>
          <a:p>
            <a:pPr marL="0" indent="0">
              <a:buNone/>
            </a:pPr>
            <a:r>
              <a:rPr lang="en-US" sz="2400" dirty="0">
                <a:solidFill>
                  <a:schemeClr val="bg1"/>
                </a:solidFill>
              </a:rPr>
              <a:t>        </a:t>
            </a:r>
          </a:p>
          <a:p>
            <a:pPr marL="0" indent="0">
              <a:buNone/>
            </a:pPr>
            <a:r>
              <a:rPr lang="en-US" sz="2400" dirty="0"/>
              <a:t>        </a:t>
            </a:r>
            <a:r>
              <a:rPr lang="en-US" sz="2400" dirty="0">
                <a:solidFill>
                  <a:schemeClr val="bg1"/>
                </a:solidFill>
              </a:rPr>
              <a:t> Abstract</a:t>
            </a:r>
          </a:p>
          <a:p>
            <a:pPr marL="0" indent="0">
              <a:buNone/>
            </a:pPr>
            <a:r>
              <a:rPr lang="en-US" sz="2400" dirty="0">
                <a:solidFill>
                  <a:schemeClr val="bg1"/>
                </a:solidFill>
              </a:rPr>
              <a:t>        Introduction</a:t>
            </a:r>
          </a:p>
          <a:p>
            <a:pPr marL="0" indent="0">
              <a:buNone/>
            </a:pPr>
            <a:r>
              <a:rPr lang="en-US" sz="2400" dirty="0">
                <a:solidFill>
                  <a:schemeClr val="bg1"/>
                </a:solidFill>
              </a:rPr>
              <a:t>         Literature review</a:t>
            </a:r>
          </a:p>
          <a:p>
            <a:pPr marL="0" indent="0">
              <a:buNone/>
            </a:pPr>
            <a:r>
              <a:rPr lang="en-US" sz="2400" dirty="0">
                <a:solidFill>
                  <a:schemeClr val="bg1"/>
                </a:solidFill>
              </a:rPr>
              <a:t>        Problem statement</a:t>
            </a:r>
          </a:p>
          <a:p>
            <a:pPr marL="0" indent="0">
              <a:buNone/>
            </a:pPr>
            <a:r>
              <a:rPr lang="en-US" sz="2400" dirty="0">
                <a:solidFill>
                  <a:schemeClr val="bg1"/>
                </a:solidFill>
              </a:rPr>
              <a:t>        Methodology</a:t>
            </a:r>
          </a:p>
          <a:p>
            <a:pPr marL="0" indent="0">
              <a:buNone/>
            </a:pPr>
            <a:r>
              <a:rPr lang="en-US" sz="2400" dirty="0">
                <a:solidFill>
                  <a:schemeClr val="bg1"/>
                </a:solidFill>
              </a:rPr>
              <a:t>        Results</a:t>
            </a:r>
          </a:p>
          <a:p>
            <a:pPr marL="0" indent="0">
              <a:buNone/>
            </a:pPr>
            <a:endParaRPr lang="en-US" sz="2400" dirty="0">
              <a:solidFill>
                <a:schemeClr val="bg1"/>
              </a:solidFill>
            </a:endParaRPr>
          </a:p>
          <a:p>
            <a:pPr marL="0" indent="0">
              <a:buNone/>
            </a:pPr>
            <a:endParaRPr lang="en-US" sz="2400" dirty="0">
              <a:solidFill>
                <a:schemeClr val="bg1"/>
              </a:solidFill>
            </a:endParaRPr>
          </a:p>
          <a:p>
            <a:pPr marL="0" indent="0">
              <a:buNone/>
            </a:pPr>
            <a:r>
              <a:rPr lang="en-US" sz="2400" dirty="0">
                <a:solidFill>
                  <a:schemeClr val="bg1"/>
                </a:solidFill>
              </a:rPr>
              <a:t>  </a:t>
            </a:r>
            <a:endParaRPr lang="en-US" sz="3600" dirty="0">
              <a:solidFill>
                <a:srgbClr val="FF0000"/>
              </a:solidFill>
            </a:endParaRPr>
          </a:p>
          <a:p>
            <a:pPr marL="0" indent="0">
              <a:buNone/>
            </a:pPr>
            <a:endParaRPr lang="en-US" sz="3600" dirty="0">
              <a:solidFill>
                <a:srgbClr val="FF0000"/>
              </a:solidFill>
            </a:endParaRPr>
          </a:p>
        </p:txBody>
      </p:sp>
      <p:cxnSp>
        <p:nvCxnSpPr>
          <p:cNvPr id="4" name="Straight Arrow Connector 3"/>
          <p:cNvCxnSpPr/>
          <p:nvPr/>
        </p:nvCxnSpPr>
        <p:spPr>
          <a:xfrm>
            <a:off x="4890135" y="1999615"/>
            <a:ext cx="35433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 name="Straight Arrow Connector 4"/>
          <p:cNvCxnSpPr/>
          <p:nvPr/>
        </p:nvCxnSpPr>
        <p:spPr>
          <a:xfrm>
            <a:off x="4947285" y="2411095"/>
            <a:ext cx="320040"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Straight Arrow Connector 6"/>
          <p:cNvCxnSpPr/>
          <p:nvPr/>
        </p:nvCxnSpPr>
        <p:spPr>
          <a:xfrm>
            <a:off x="4912995" y="2845435"/>
            <a:ext cx="2971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Straight Arrow Connector 7"/>
          <p:cNvCxnSpPr/>
          <p:nvPr/>
        </p:nvCxnSpPr>
        <p:spPr>
          <a:xfrm flipV="1">
            <a:off x="4912995" y="3325495"/>
            <a:ext cx="262890"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Straight Arrow Connector 8"/>
          <p:cNvCxnSpPr/>
          <p:nvPr/>
        </p:nvCxnSpPr>
        <p:spPr>
          <a:xfrm>
            <a:off x="4878705" y="3736340"/>
            <a:ext cx="308610"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Straight Arrow Connector 10"/>
          <p:cNvCxnSpPr/>
          <p:nvPr/>
        </p:nvCxnSpPr>
        <p:spPr>
          <a:xfrm>
            <a:off x="4912995" y="4250690"/>
            <a:ext cx="28575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FA1-20EF-D9B9-79AA-788BFE891613}"/>
              </a:ext>
            </a:extLst>
          </p:cNvPr>
          <p:cNvSpPr>
            <a:spLocks noGrp="1"/>
          </p:cNvSpPr>
          <p:nvPr>
            <p:ph type="title"/>
          </p:nvPr>
        </p:nvSpPr>
        <p:spPr>
          <a:xfrm>
            <a:off x="749300" y="-785922"/>
            <a:ext cx="6273800" cy="183579"/>
          </a:xfrm>
        </p:spPr>
        <p:txBody>
          <a:bodyPr/>
          <a:lstStyle/>
          <a:p>
            <a:endParaRPr lang="en-US" dirty="0"/>
          </a:p>
        </p:txBody>
      </p:sp>
      <p:pic>
        <p:nvPicPr>
          <p:cNvPr id="6" name="Content Placeholder 5">
            <a:extLst>
              <a:ext uri="{FF2B5EF4-FFF2-40B4-BE49-F238E27FC236}">
                <a16:creationId xmlns:a16="http://schemas.microsoft.com/office/drawing/2014/main" id="{4D946273-F122-5E71-EAE3-D3CD88456EC7}"/>
              </a:ext>
            </a:extLst>
          </p:cNvPr>
          <p:cNvPicPr>
            <a:picLocks noGrp="1" noChangeAspect="1"/>
          </p:cNvPicPr>
          <p:nvPr>
            <p:ph idx="1"/>
          </p:nvPr>
        </p:nvPicPr>
        <p:blipFill>
          <a:blip r:embed="rId2"/>
          <a:srcRect l="4561" t="18157" r="3612" b="23157"/>
          <a:stretch/>
        </p:blipFill>
        <p:spPr>
          <a:xfrm>
            <a:off x="1015999" y="973667"/>
            <a:ext cx="4089401" cy="5181600"/>
          </a:xfrm>
        </p:spPr>
      </p:pic>
      <p:sp>
        <p:nvSpPr>
          <p:cNvPr id="4" name="Slide Number Placeholder 3">
            <a:extLst>
              <a:ext uri="{FF2B5EF4-FFF2-40B4-BE49-F238E27FC236}">
                <a16:creationId xmlns:a16="http://schemas.microsoft.com/office/drawing/2014/main" id="{F1DC4128-26E5-0ADF-7463-C46B3C969295}"/>
              </a:ext>
            </a:extLst>
          </p:cNvPr>
          <p:cNvSpPr>
            <a:spLocks noGrp="1"/>
          </p:cNvSpPr>
          <p:nvPr>
            <p:ph type="sldNum" sz="quarter" idx="10"/>
          </p:nvPr>
        </p:nvSpPr>
        <p:spPr/>
        <p:txBody>
          <a:bodyPr/>
          <a:lstStyle/>
          <a:p>
            <a:r>
              <a:rPr lang="en-US"/>
              <a:t>PAGE </a:t>
            </a:r>
            <a:fld id="{4A9B5881-4007-4345-955A-79C2656F0C49}" type="slidenum">
              <a:rPr lang="en-US" smtClean="0"/>
              <a:t>30</a:t>
            </a:fld>
            <a:endParaRPr lang="en-US" dirty="0"/>
          </a:p>
        </p:txBody>
      </p:sp>
      <p:pic>
        <p:nvPicPr>
          <p:cNvPr id="8" name="Picture 7">
            <a:extLst>
              <a:ext uri="{FF2B5EF4-FFF2-40B4-BE49-F238E27FC236}">
                <a16:creationId xmlns:a16="http://schemas.microsoft.com/office/drawing/2014/main" id="{CA4A060F-C794-973C-0B42-1467A4D2CA41}"/>
              </a:ext>
            </a:extLst>
          </p:cNvPr>
          <p:cNvPicPr>
            <a:picLocks noChangeAspect="1"/>
          </p:cNvPicPr>
          <p:nvPr/>
        </p:nvPicPr>
        <p:blipFill>
          <a:blip r:embed="rId3"/>
          <a:srcRect l="5309" t="18497" r="5384" b="24035"/>
          <a:stretch/>
        </p:blipFill>
        <p:spPr>
          <a:xfrm>
            <a:off x="6366933" y="1185333"/>
            <a:ext cx="3843867" cy="4969934"/>
          </a:xfrm>
          <a:prstGeom prst="rect">
            <a:avLst/>
          </a:prstGeom>
        </p:spPr>
      </p:pic>
    </p:spTree>
    <p:extLst>
      <p:ext uri="{BB962C8B-B14F-4D97-AF65-F5344CB8AC3E}">
        <p14:creationId xmlns:p14="http://schemas.microsoft.com/office/powerpoint/2010/main" val="3782414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7745-D781-B674-0523-66B93E1331F1}"/>
              </a:ext>
            </a:extLst>
          </p:cNvPr>
          <p:cNvSpPr>
            <a:spLocks noGrp="1"/>
          </p:cNvSpPr>
          <p:nvPr>
            <p:ph type="title"/>
          </p:nvPr>
        </p:nvSpPr>
        <p:spPr>
          <a:xfrm>
            <a:off x="838200" y="641855"/>
            <a:ext cx="6273800" cy="772107"/>
          </a:xfrm>
        </p:spPr>
        <p:txBody>
          <a:bodyPr/>
          <a:lstStyle/>
          <a:p>
            <a:r>
              <a:rPr lang="en-US" dirty="0"/>
              <a:t>CONCLUSION:</a:t>
            </a:r>
          </a:p>
        </p:txBody>
      </p:sp>
      <p:sp>
        <p:nvSpPr>
          <p:cNvPr id="3" name="Content Placeholder 2">
            <a:extLst>
              <a:ext uri="{FF2B5EF4-FFF2-40B4-BE49-F238E27FC236}">
                <a16:creationId xmlns:a16="http://schemas.microsoft.com/office/drawing/2014/main" id="{FB1CFBDF-E540-5925-7B49-AC1B087CBECA}"/>
              </a:ext>
            </a:extLst>
          </p:cNvPr>
          <p:cNvSpPr>
            <a:spLocks noGrp="1"/>
          </p:cNvSpPr>
          <p:nvPr>
            <p:ph idx="1"/>
          </p:nvPr>
        </p:nvSpPr>
        <p:spPr/>
        <p:txBody>
          <a:bodyPr/>
          <a:lstStyle/>
          <a:p>
            <a:r>
              <a:rPr lang="en-US" dirty="0">
                <a:effectLst/>
                <a:latin typeface="Calibri" panose="020F0502020204030204" pitchFamily="34" charset="0"/>
                <a:ea typeface="Times New Roman" panose="02020603050405020304" pitchFamily="18" charset="0"/>
                <a:cs typeface="Times New Roman" panose="02020603050405020304" pitchFamily="18" charset="0"/>
              </a:rPr>
              <a:t>In this study, we compared the performance of the Dynamic Fuzzy Neural Network (DFNN) model with the 3D Convolutional Neural Network (3D CNN) for fatigue detection. While both models showed the ability to process complex data, the DFNN model achieved higher accuracy. This result highlights the strength of DFNN in handling </a:t>
            </a:r>
            <a:r>
              <a:rPr lang="en-US" dirty="0">
                <a:effectLst/>
                <a:latin typeface="Times New Roman" panose="02020603050405020304" pitchFamily="18" charset="0"/>
                <a:ea typeface="Times New Roman" panose="02020603050405020304" pitchFamily="18" charset="0"/>
              </a:rPr>
              <a:t>uncertainty and adapting to different input patterns, especially when dealing with human behavior like fatigue. Unlike 3D CNNs, which are good at capturing spatial and temporal features, DFNN offers better flexibility and decision-making through its fuzzy logic. Therefore, DFNN is more suitable and effective for fatigue detection tasks in real-world situations like air traffic control.</a:t>
            </a:r>
          </a:p>
          <a:p>
            <a:endParaRPr lang="en-US" dirty="0"/>
          </a:p>
        </p:txBody>
      </p:sp>
      <p:sp>
        <p:nvSpPr>
          <p:cNvPr id="4" name="Slide Number Placeholder 3">
            <a:extLst>
              <a:ext uri="{FF2B5EF4-FFF2-40B4-BE49-F238E27FC236}">
                <a16:creationId xmlns:a16="http://schemas.microsoft.com/office/drawing/2014/main" id="{B9B4A27C-A9C9-FE3C-5F0B-179C6B629251}"/>
              </a:ext>
            </a:extLst>
          </p:cNvPr>
          <p:cNvSpPr>
            <a:spLocks noGrp="1"/>
          </p:cNvSpPr>
          <p:nvPr>
            <p:ph type="sldNum" sz="quarter" idx="10"/>
          </p:nvPr>
        </p:nvSpPr>
        <p:spPr/>
        <p:txBody>
          <a:bodyPr/>
          <a:lstStyle/>
          <a:p>
            <a:r>
              <a:rPr lang="en-US"/>
              <a:t>PAGE </a:t>
            </a:r>
            <a:fld id="{4A9B5881-4007-4345-955A-79C2656F0C49}" type="slidenum">
              <a:rPr lang="en-US" smtClean="0"/>
              <a:t>31</a:t>
            </a:fld>
            <a:endParaRPr lang="en-US" dirty="0"/>
          </a:p>
        </p:txBody>
      </p:sp>
    </p:spTree>
    <p:extLst>
      <p:ext uri="{BB962C8B-B14F-4D97-AF65-F5344CB8AC3E}">
        <p14:creationId xmlns:p14="http://schemas.microsoft.com/office/powerpoint/2010/main" val="2228788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419C-1F02-B886-3B3A-42BC81BE3D36}"/>
              </a:ext>
            </a:extLst>
          </p:cNvPr>
          <p:cNvSpPr>
            <a:spLocks noGrp="1"/>
          </p:cNvSpPr>
          <p:nvPr>
            <p:ph type="title"/>
          </p:nvPr>
        </p:nvSpPr>
        <p:spPr>
          <a:xfrm>
            <a:off x="838200" y="641855"/>
            <a:ext cx="6273800" cy="772107"/>
          </a:xfrm>
        </p:spPr>
        <p:txBody>
          <a:bodyPr/>
          <a:lstStyle/>
          <a:p>
            <a:r>
              <a:rPr lang="en-US" dirty="0"/>
              <a:t>FUTURE SCOPE:</a:t>
            </a:r>
          </a:p>
        </p:txBody>
      </p:sp>
      <p:sp>
        <p:nvSpPr>
          <p:cNvPr id="4" name="Slide Number Placeholder 3">
            <a:extLst>
              <a:ext uri="{FF2B5EF4-FFF2-40B4-BE49-F238E27FC236}">
                <a16:creationId xmlns:a16="http://schemas.microsoft.com/office/drawing/2014/main" id="{C80886F1-B064-279E-AB79-1D411A1C6DFF}"/>
              </a:ext>
            </a:extLst>
          </p:cNvPr>
          <p:cNvSpPr>
            <a:spLocks noGrp="1"/>
          </p:cNvSpPr>
          <p:nvPr>
            <p:ph type="sldNum" sz="quarter" idx="10"/>
          </p:nvPr>
        </p:nvSpPr>
        <p:spPr/>
        <p:txBody>
          <a:bodyPr/>
          <a:lstStyle/>
          <a:p>
            <a:r>
              <a:rPr lang="en-US"/>
              <a:t>PAGE </a:t>
            </a:r>
            <a:fld id="{4A9B5881-4007-4345-955A-79C2656F0C49}" type="slidenum">
              <a:rPr lang="en-US" smtClean="0"/>
              <a:t>32</a:t>
            </a:fld>
            <a:endParaRPr lang="en-US" dirty="0"/>
          </a:p>
        </p:txBody>
      </p:sp>
      <p:sp>
        <p:nvSpPr>
          <p:cNvPr id="5" name="Rectangle 1">
            <a:extLst>
              <a:ext uri="{FF2B5EF4-FFF2-40B4-BE49-F238E27FC236}">
                <a16:creationId xmlns:a16="http://schemas.microsoft.com/office/drawing/2014/main" id="{9A510ED4-E771-C358-403E-70D30D6E0385}"/>
              </a:ext>
            </a:extLst>
          </p:cNvPr>
          <p:cNvSpPr>
            <a:spLocks noGrp="1" noChangeArrowheads="1"/>
          </p:cNvSpPr>
          <p:nvPr>
            <p:ph idx="1"/>
          </p:nvPr>
        </p:nvSpPr>
        <p:spPr bwMode="auto">
          <a:xfrm>
            <a:off x="838200" y="1600643"/>
            <a:ext cx="1126087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pPr>
            <a:endParaRPr kumimoji="0" lang="en-US" altLang="en-US" sz="1800" b="0" i="0" u="none" strike="noStrike" cap="none" normalizeH="0" baseline="0" dirty="0">
              <a:ln>
                <a:noFill/>
              </a:ln>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effectLst/>
                <a:latin typeface="Arial" panose="020B0604020202020204" pitchFamily="34" charset="0"/>
              </a:rPr>
              <a:t>DFNN models can be deployed in </a:t>
            </a:r>
            <a:r>
              <a:rPr kumimoji="0" lang="en-US" altLang="en-US" sz="1800" b="1" i="0" u="none" strike="noStrike" cap="none" normalizeH="0" baseline="0" dirty="0">
                <a:ln>
                  <a:noFill/>
                </a:ln>
                <a:effectLst/>
                <a:latin typeface="Arial" panose="020B0604020202020204" pitchFamily="34" charset="0"/>
              </a:rPr>
              <a:t>air traffic control rooms, pilot cabins, military </a:t>
            </a:r>
            <a:r>
              <a:rPr kumimoji="0" lang="en-US" altLang="en-US" sz="1800" b="1" i="0" u="none" strike="noStrike" cap="none" normalizeH="0" baseline="0" dirty="0" err="1">
                <a:ln>
                  <a:noFill/>
                </a:ln>
                <a:effectLst/>
                <a:latin typeface="Arial" panose="020B0604020202020204" pitchFamily="34" charset="0"/>
              </a:rPr>
              <a:t>operations,a</a:t>
            </a: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Arial" panose="020B0604020202020204" pitchFamily="34" charset="0"/>
              </a:rPr>
              <a:t>   and nuclear plants</a:t>
            </a:r>
            <a:r>
              <a:rPr kumimoji="0" lang="en-US" altLang="en-US" sz="1800" b="0" i="0" u="none" strike="noStrike" cap="none" normalizeH="0" baseline="0" dirty="0">
                <a:ln>
                  <a:noFill/>
                </a:ln>
                <a:effectLst/>
                <a:latin typeface="Arial" panose="020B0604020202020204" pitchFamily="34" charset="0"/>
              </a:rPr>
              <a:t> for real-time fatigue monitoring, helping prevent human error and accidents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eaLnBrk="0" fontAlgn="base" hangingPunct="0">
              <a:lnSpc>
                <a:spcPct val="100000"/>
              </a:lnSpc>
              <a:spcBef>
                <a:spcPct val="0"/>
              </a:spcBef>
              <a:spcAft>
                <a:spcPct val="0"/>
              </a:spcAft>
              <a:buClrTx/>
            </a:pPr>
            <a:r>
              <a:rPr lang="en-US" dirty="0"/>
              <a:t>DFNN models can be integrated into </a:t>
            </a:r>
            <a:r>
              <a:rPr lang="en-US" b="1" dirty="0"/>
              <a:t>smart glasses, headsets, or smartphones</a:t>
            </a:r>
            <a:r>
              <a:rPr lang="en-US" dirty="0"/>
              <a:t> to continuously monitor eye and voice patterns, enabling </a:t>
            </a:r>
            <a:r>
              <a:rPr lang="en-US" b="1" dirty="0"/>
              <a:t>on-the-go fatigue detection</a:t>
            </a:r>
            <a:r>
              <a:rPr lang="en-US" dirty="0"/>
              <a:t> for workers, drivers, or students.</a:t>
            </a:r>
          </a:p>
          <a:p>
            <a:pPr eaLnBrk="0" fontAlgn="base" hangingPunct="0">
              <a:lnSpc>
                <a:spcPct val="100000"/>
              </a:lnSpc>
              <a:spcBef>
                <a:spcPct val="0"/>
              </a:spcBef>
              <a:spcAft>
                <a:spcPct val="0"/>
              </a:spcAft>
              <a:buClrTx/>
            </a:pPr>
            <a:endParaRPr lang="en-US" dirty="0"/>
          </a:p>
          <a:p>
            <a:pPr eaLnBrk="0" fontAlgn="base" hangingPunct="0">
              <a:lnSpc>
                <a:spcPct val="100000"/>
              </a:lnSpc>
              <a:spcBef>
                <a:spcPct val="0"/>
              </a:spcBef>
              <a:spcAft>
                <a:spcPct val="0"/>
              </a:spcAft>
              <a:buClrTx/>
            </a:pPr>
            <a:r>
              <a:rPr lang="en-US" dirty="0"/>
              <a:t>Future systems can combine DFNN with </a:t>
            </a:r>
            <a:r>
              <a:rPr lang="en-US" b="1" dirty="0"/>
              <a:t>IoT devices and cloud computing</a:t>
            </a:r>
            <a:r>
              <a:rPr lang="en-US" dirty="0"/>
              <a:t> to collect and process data remotely, allowing centralized monitoring of fatigue across multiple users or locations.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p>
          <a:p>
            <a:pPr eaLnBrk="0" fontAlgn="base" hangingPunct="0">
              <a:lnSpc>
                <a:spcPct val="100000"/>
              </a:lnSpc>
              <a:spcBef>
                <a:spcPct val="0"/>
              </a:spcBef>
              <a:spcAft>
                <a:spcPct val="0"/>
              </a:spcAft>
              <a:buClrTx/>
            </a:pPr>
            <a:r>
              <a:rPr lang="en-US" dirty="0"/>
              <a:t>DFNNs can be combined with </a:t>
            </a:r>
            <a:r>
              <a:rPr lang="en-US" b="1" dirty="0"/>
              <a:t>other AI models</a:t>
            </a:r>
            <a:r>
              <a:rPr lang="en-US" dirty="0"/>
              <a:t> like LSTM, CNN, or transformers to improve detection of complex fatigue signs through </a:t>
            </a:r>
            <a:r>
              <a:rPr lang="en-US" b="1" dirty="0"/>
              <a:t>multi-modal analysis</a:t>
            </a:r>
            <a:r>
              <a:rPr lang="en-US" dirty="0"/>
              <a:t> (facial + audio + behavioral).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13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33</a:t>
            </a:fld>
            <a:endParaRPr lang="en-US" dirty="0"/>
          </a:p>
        </p:txBody>
      </p:sp>
      <p:sp>
        <p:nvSpPr>
          <p:cNvPr id="7" name="Text Box 6"/>
          <p:cNvSpPr txBox="1"/>
          <p:nvPr/>
        </p:nvSpPr>
        <p:spPr>
          <a:xfrm>
            <a:off x="2896235" y="3079750"/>
            <a:ext cx="4064000" cy="349250"/>
          </a:xfrm>
          <a:prstGeom prst="rect">
            <a:avLst/>
          </a:prstGeom>
          <a:noFill/>
        </p:spPr>
        <p:txBody>
          <a:bodyPr wrap="square" rtlCol="0">
            <a:noAutofit/>
          </a:bodyPr>
          <a:lstStyle/>
          <a:p>
            <a:r>
              <a:rPr lang="en-US" sz="5400">
                <a:solidFill>
                  <a:srgbClr val="FF0000"/>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74320" y="6721474"/>
            <a:ext cx="274320" cy="132077"/>
          </a:xfrm>
        </p:spPr>
        <p:txBody>
          <a:bodyPr/>
          <a:lstStyle/>
          <a:p>
            <a:endParaRPr lang="en-IN" dirty="0"/>
          </a:p>
        </p:txBody>
      </p:sp>
      <p:sp>
        <p:nvSpPr>
          <p:cNvPr id="3" name="Content Placeholder 2"/>
          <p:cNvSpPr>
            <a:spLocks noGrp="1"/>
          </p:cNvSpPr>
          <p:nvPr>
            <p:ph idx="1"/>
          </p:nvPr>
        </p:nvSpPr>
        <p:spPr>
          <a:xfrm>
            <a:off x="0" y="136525"/>
            <a:ext cx="12192000" cy="6281735"/>
          </a:xfrm>
        </p:spPr>
        <p:txBody>
          <a:bodyPr>
            <a:normAutofit/>
          </a:bodyPr>
          <a:lstStyle/>
          <a:p>
            <a:pPr>
              <a:lnSpc>
                <a:spcPct val="115000"/>
              </a:lnSpc>
              <a:spcAft>
                <a:spcPts val="800"/>
              </a:spcAft>
              <a:buNone/>
            </a:pPr>
            <a:r>
              <a:rPr lang="en-US" sz="2800" kern="100" dirty="0">
                <a:solidFill>
                  <a:srgbClr val="FF0000"/>
                </a:solidFill>
                <a:effectLst/>
                <a:latin typeface="Times New Roman" panose="02020603050405020304" pitchFamily="18" charset="0"/>
                <a:ea typeface="Calibri" panose="020F0502020204030204" charset="0"/>
                <a:cs typeface="Times New Roman" panose="02020603050405020304" pitchFamily="18" charset="0"/>
              </a:rPr>
              <a:t>ABSTRACT :</a:t>
            </a:r>
            <a:endParaRPr lang="en-IN" sz="2800" kern="100" dirty="0">
              <a:solidFill>
                <a:srgbClr val="FF0000"/>
              </a:solidFill>
              <a:effectLst/>
              <a:latin typeface="Calibri" panose="020F0502020204030204" charset="0"/>
              <a:ea typeface="Calibri" panose="020F0502020204030204" charset="0"/>
              <a:cs typeface="Times New Roman" panose="02020603050405020304" pitchFamily="18" charset="0"/>
            </a:endParaRPr>
          </a:p>
          <a:p>
            <a:pPr algn="just">
              <a:lnSpc>
                <a:spcPct val="115000"/>
              </a:lnSpc>
              <a:spcAft>
                <a:spcPts val="800"/>
              </a:spcAft>
            </a:pPr>
            <a:r>
              <a:rPr lang="en-US" sz="1800" kern="100" dirty="0">
                <a:effectLst/>
                <a:latin typeface="Times New Roman" panose="02020603050405020304" pitchFamily="18" charset="0"/>
                <a:ea typeface="Calibri" panose="020F0502020204030204" charset="0"/>
                <a:cs typeface="Times New Roman" panose="02020603050405020304" pitchFamily="18" charset="0"/>
              </a:rPr>
              <a:t>Fatigue among air traffic controllers (ATCs) has become a critical issue for flight safety, particularly with the increasing volume of global air traffic. Accurately detecting fatigue is essential, as it directly influences the safety and operational efficiency of air traffic control. In this study, we propose a non-invasive approach to fatigue detection by analyzing both facial and vocal characteristics of ATCs. We first developed efficient methods for facial feature extraction, enabling us to track indicators such as "percentage of eyelid closures" and yawning frequency from video footage. Additionally, we extracted a range of vocal features from audio data, including average fundamental frequency, short-time average magnitude, short-time zero-crossing rate, harmonic-to-noise ratio, jitter, shimmer, loudness, and Mel-frequency cepstral coefficients. These facial and vocal features were transformed into temporal sequences and fed into a dynamic fuzzy neural network (DFNN). By combining these data with the Stanford Sleepiness Scale, we were able to accurately assess and predict ATC fatigue levels</a:t>
            </a:r>
            <a:endParaRPr lang="en-IN" sz="1800" kern="100" dirty="0">
              <a:effectLst/>
              <a:latin typeface="Calibri" panose="020F0502020204030204" charset="0"/>
              <a:ea typeface="Calibri" panose="020F0502020204030204" charset="0"/>
              <a:cs typeface="Times New Roman" panose="02020603050405020304" pitchFamily="18" charset="0"/>
            </a:endParaRPr>
          </a:p>
          <a:p>
            <a:pPr marL="0" indent="0">
              <a:buNone/>
            </a:pPr>
            <a:endParaRPr lang="en-US" altLang="en-IN" dirty="0"/>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5637" y="595862"/>
            <a:ext cx="6273800" cy="772107"/>
          </a:xfrm>
        </p:spPr>
        <p:txBody>
          <a:bodyPr/>
          <a:lstStyle/>
          <a:p>
            <a:r>
              <a:rPr lang="en-US" dirty="0"/>
              <a:t>INTRODUCTION</a:t>
            </a:r>
            <a:endParaRPr lang="en-IN" dirty="0"/>
          </a:p>
        </p:txBody>
      </p:sp>
      <p:sp>
        <p:nvSpPr>
          <p:cNvPr id="3" name="Content Placeholder 2"/>
          <p:cNvSpPr>
            <a:spLocks noGrp="1"/>
          </p:cNvSpPr>
          <p:nvPr>
            <p:ph idx="1"/>
          </p:nvPr>
        </p:nvSpPr>
        <p:spPr>
          <a:xfrm>
            <a:off x="295637" y="1990267"/>
            <a:ext cx="11477263" cy="5497975"/>
          </a:xfrm>
        </p:spPr>
        <p:txBody>
          <a:bodyPr/>
          <a:lstStyle/>
          <a:p>
            <a:pPr algn="just"/>
            <a:r>
              <a:rPr lang="en-US" b="0" i="0" u="sng" dirty="0">
                <a:solidFill>
                  <a:srgbClr val="FF0000"/>
                </a:solidFill>
                <a:effectLst/>
                <a:latin typeface="DeepSeek-CJK-patch"/>
              </a:rPr>
              <a:t>AIR TRAFFIC CONTROLLER </a:t>
            </a:r>
            <a:r>
              <a:rPr lang="en-US" b="0" i="0" dirty="0">
                <a:solidFill>
                  <a:srgbClr val="FF0000"/>
                </a:solidFill>
                <a:effectLst/>
                <a:latin typeface="DeepSeek-CJK-patch"/>
              </a:rPr>
              <a:t>:</a:t>
            </a:r>
            <a:r>
              <a:rPr lang="en-US" b="0" i="0" dirty="0">
                <a:effectLst/>
                <a:latin typeface="DeepSeek-CJK-patch"/>
              </a:rPr>
              <a:t>A ground-based service that directs aircraft in controlled airspace and on runways to </a:t>
            </a:r>
            <a:r>
              <a:rPr lang="en-US" b="1" i="0" dirty="0">
                <a:effectLst/>
                <a:latin typeface="DeepSeek-CJK-patch"/>
              </a:rPr>
              <a:t>prevent collisions</a:t>
            </a:r>
            <a:r>
              <a:rPr lang="en-US" b="0" i="0" dirty="0">
                <a:effectLst/>
                <a:latin typeface="DeepSeek-CJK-patch"/>
              </a:rPr>
              <a:t>, organize traffic flow, and provide critical flight information</a:t>
            </a:r>
          </a:p>
          <a:p>
            <a:pPr algn="just"/>
            <a:r>
              <a:rPr lang="en-US" dirty="0"/>
              <a:t>The International Civil Aviation Organization (ICAO) has intensified its efforts to enhance the safety of air navigation systems</a:t>
            </a:r>
          </a:p>
          <a:p>
            <a:pPr algn="just"/>
            <a:r>
              <a:rPr lang="en-US" dirty="0"/>
              <a:t>According to previous research fatigue is a major identifiable and preventable cause of accidents, accounting for 15% to 20% of all accidents</a:t>
            </a:r>
          </a:p>
          <a:p>
            <a:pPr algn="just"/>
            <a:r>
              <a:rPr lang="en-US" dirty="0"/>
              <a:t>Fatigue can lead to changes in human physiological and psychological processes, resulting in reduced human bodily functions that can cause diseases and accidents</a:t>
            </a:r>
          </a:p>
          <a:p>
            <a:pPr algn="just"/>
            <a:r>
              <a:rPr lang="en-US" dirty="0"/>
              <a:t>air traffic management  Recognizing that human factors play a crucial role in air transportation, fatigue among ATCs has become a focal point of attention.</a:t>
            </a:r>
          </a:p>
          <a:p>
            <a:pPr algn="just"/>
            <a:r>
              <a:rPr lang="en-US" dirty="0"/>
              <a:t>Previous research has identified three main methods for fatigue detection they are described below</a:t>
            </a:r>
            <a:endParaRPr lang="en-IN" dirty="0"/>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5</a:t>
            </a:fld>
            <a:endParaRPr lang="en-US" dirty="0"/>
          </a:p>
        </p:txBody>
      </p:sp>
      <p:pic>
        <p:nvPicPr>
          <p:cNvPr id="6" name="Picture 5"/>
          <p:cNvPicPr>
            <a:picLocks noChangeAspect="1"/>
          </p:cNvPicPr>
          <p:nvPr/>
        </p:nvPicPr>
        <p:blipFill>
          <a:blip r:embed="rId2">
            <a:alphaModFix amt="30000"/>
          </a:blip>
          <a:stretch>
            <a:fillRect/>
          </a:stretch>
        </p:blipFill>
        <p:spPr>
          <a:xfrm>
            <a:off x="0" y="-807717"/>
            <a:ext cx="12192000" cy="91439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641855"/>
            <a:ext cx="2717800" cy="772107"/>
          </a:xfrm>
        </p:spPr>
        <p:txBody>
          <a:bodyPr/>
          <a:lstStyle/>
          <a:p>
            <a:r>
              <a:rPr lang="en-US" dirty="0"/>
              <a:t>methods</a:t>
            </a:r>
          </a:p>
        </p:txBody>
      </p:sp>
      <p:graphicFrame>
        <p:nvGraphicFramePr>
          <p:cNvPr id="10" name="Content Placeholder 2" descr="Content Placeholde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descr="Map with pin"/>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22120" y="-1432414"/>
            <a:ext cx="624548" cy="624548"/>
          </a:xfrm>
          <a:prstGeom prst="rect">
            <a:avLst/>
          </a:prstGeom>
        </p:spPr>
      </p:pic>
      <p:pic>
        <p:nvPicPr>
          <p:cNvPr id="14" name="Graphic 13" descr="Signpost"/>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80114" y="1413962"/>
            <a:ext cx="624548" cy="624548"/>
          </a:xfrm>
          <a:prstGeom prst="rect">
            <a:avLst/>
          </a:prstGeom>
        </p:spPr>
      </p:pic>
      <p:pic>
        <p:nvPicPr>
          <p:cNvPr id="16" name="Graphic 15" descr="Canyon scene"/>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295120" y="-156506"/>
            <a:ext cx="566553" cy="798361"/>
          </a:xfrm>
          <a:prstGeom prst="rect">
            <a:avLst/>
          </a:prstGeom>
        </p:spPr>
      </p:pic>
      <p:sp>
        <p:nvSpPr>
          <p:cNvPr id="17" name="Isosceles Triangle 16"/>
          <p:cNvSpPr/>
          <p:nvPr/>
        </p:nvSpPr>
        <p:spPr>
          <a:xfrm rot="10800000" flipH="1">
            <a:off x="2420340" y="7915696"/>
            <a:ext cx="45719" cy="8990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806589" y="7254781"/>
            <a:ext cx="1227501" cy="78792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9" name="Rectangle 8"/>
          <p:cNvSpPr/>
          <p:nvPr/>
        </p:nvSpPr>
        <p:spPr>
          <a:xfrm>
            <a:off x="3338617" y="7525573"/>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p:cNvSpPr/>
          <p:nvPr/>
        </p:nvSpPr>
        <p:spPr>
          <a:xfrm>
            <a:off x="5943498" y="7625837"/>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3" name="Rectangle 12"/>
          <p:cNvSpPr/>
          <p:nvPr/>
        </p:nvSpPr>
        <p:spPr>
          <a:xfrm>
            <a:off x="8785012" y="7625836"/>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t>6</a:t>
            </a:fld>
            <a:endParaRPr lang="en-US" dirty="0"/>
          </a:p>
        </p:txBody>
      </p:sp>
      <p:pic>
        <p:nvPicPr>
          <p:cNvPr id="2" name="Content Placeholder 9" descr="Brain in head with solid fill"/>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83037" y="2400300"/>
            <a:ext cx="914400" cy="914400"/>
          </a:xfrm>
          <a:prstGeom prst="rect">
            <a:avLst/>
          </a:prstGeom>
        </p:spPr>
      </p:pic>
      <p:pic>
        <p:nvPicPr>
          <p:cNvPr id="3" name="Content Placeholder 13" descr="Heartbeat with solid fill"/>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85999" y="2263934"/>
            <a:ext cx="914400" cy="914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10471"/>
            <a:ext cx="5313680" cy="509290"/>
          </a:xfrm>
        </p:spPr>
        <p:txBody>
          <a:bodyPr/>
          <a:lstStyle/>
          <a:p>
            <a:r>
              <a:rPr lang="en-US" dirty="0">
                <a:solidFill>
                  <a:srgbClr val="00B0F0"/>
                </a:solidFill>
                <a:latin typeface="Algerian" panose="04020705040A02060702" pitchFamily="82" charset="0"/>
              </a:rPr>
              <a:t>LITERATURE REVIEW:</a:t>
            </a:r>
            <a:endParaRPr lang="en-IN" dirty="0"/>
          </a:p>
        </p:txBody>
      </p:sp>
      <p:graphicFrame>
        <p:nvGraphicFramePr>
          <p:cNvPr id="5" name="Content Placeholder 4"/>
          <p:cNvGraphicFramePr>
            <a:graphicFrameLocks noGrp="1"/>
          </p:cNvGraphicFramePr>
          <p:nvPr>
            <p:ph idx="1"/>
          </p:nvPr>
        </p:nvGraphicFramePr>
        <p:xfrm>
          <a:off x="0" y="741680"/>
          <a:ext cx="12191998" cy="6043875"/>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0000"/>
                    </a:ext>
                  </a:extLst>
                </a:gridCol>
                <a:gridCol w="1741714">
                  <a:extLst>
                    <a:ext uri="{9D8B030D-6E8A-4147-A177-3AD203B41FA5}">
                      <a16:colId xmlns:a16="http://schemas.microsoft.com/office/drawing/2014/main" val="20001"/>
                    </a:ext>
                  </a:extLst>
                </a:gridCol>
                <a:gridCol w="1741714">
                  <a:extLst>
                    <a:ext uri="{9D8B030D-6E8A-4147-A177-3AD203B41FA5}">
                      <a16:colId xmlns:a16="http://schemas.microsoft.com/office/drawing/2014/main" val="20002"/>
                    </a:ext>
                  </a:extLst>
                </a:gridCol>
                <a:gridCol w="1741714">
                  <a:extLst>
                    <a:ext uri="{9D8B030D-6E8A-4147-A177-3AD203B41FA5}">
                      <a16:colId xmlns:a16="http://schemas.microsoft.com/office/drawing/2014/main" val="20003"/>
                    </a:ext>
                  </a:extLst>
                </a:gridCol>
                <a:gridCol w="1741714">
                  <a:extLst>
                    <a:ext uri="{9D8B030D-6E8A-4147-A177-3AD203B41FA5}">
                      <a16:colId xmlns:a16="http://schemas.microsoft.com/office/drawing/2014/main" val="20004"/>
                    </a:ext>
                  </a:extLst>
                </a:gridCol>
                <a:gridCol w="1741714">
                  <a:extLst>
                    <a:ext uri="{9D8B030D-6E8A-4147-A177-3AD203B41FA5}">
                      <a16:colId xmlns:a16="http://schemas.microsoft.com/office/drawing/2014/main" val="20005"/>
                    </a:ext>
                  </a:extLst>
                </a:gridCol>
                <a:gridCol w="1741714">
                  <a:extLst>
                    <a:ext uri="{9D8B030D-6E8A-4147-A177-3AD203B41FA5}">
                      <a16:colId xmlns:a16="http://schemas.microsoft.com/office/drawing/2014/main" val="20006"/>
                    </a:ext>
                  </a:extLst>
                </a:gridCol>
              </a:tblGrid>
              <a:tr h="174619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SL NO</a:t>
                      </a:r>
                    </a:p>
                    <a:p>
                      <a:endParaRPr lang="en-IN" dirty="0"/>
                    </a:p>
                  </a:txBody>
                  <a:tcPr/>
                </a:tc>
                <a:tc>
                  <a:txBody>
                    <a:bodyPr/>
                    <a:lstStyle/>
                    <a:p>
                      <a:pPr>
                        <a:buNone/>
                      </a:pPr>
                      <a:r>
                        <a:rPr lang="en-US" dirty="0"/>
                        <a:t>PUBLISHED YEAR</a:t>
                      </a:r>
                    </a:p>
                  </a:txBody>
                  <a:tcPr/>
                </a:tc>
                <a:tc>
                  <a:txBody>
                    <a:bodyPr/>
                    <a:lstStyle/>
                    <a:p>
                      <a:pPr>
                        <a:buNone/>
                      </a:pPr>
                      <a:r>
                        <a:rPr lang="en-US" dirty="0"/>
                        <a:t>TITLE OF SAMPLE PAPERS</a:t>
                      </a:r>
                    </a:p>
                  </a:txBody>
                  <a:tcPr/>
                </a:tc>
                <a:tc>
                  <a:txBody>
                    <a:bodyPr/>
                    <a:lstStyle/>
                    <a:p>
                      <a:pPr>
                        <a:buNone/>
                      </a:pPr>
                      <a:r>
                        <a:rPr lang="en-US" dirty="0"/>
                        <a:t>AUTHOR</a:t>
                      </a:r>
                    </a:p>
                  </a:txBody>
                  <a:tcPr/>
                </a:tc>
                <a:tc>
                  <a:txBody>
                    <a:bodyPr/>
                    <a:lstStyle/>
                    <a:p>
                      <a:pPr>
                        <a:buNone/>
                      </a:pPr>
                      <a:r>
                        <a:rPr lang="en-US" dirty="0"/>
                        <a:t>TECHNIQUES</a:t>
                      </a:r>
                    </a:p>
                  </a:txBody>
                  <a:tcPr/>
                </a:tc>
                <a:tc>
                  <a:txBody>
                    <a:bodyPr/>
                    <a:lstStyle/>
                    <a:p>
                      <a:pPr>
                        <a:buNone/>
                      </a:pPr>
                      <a:r>
                        <a:rPr lang="en-US" dirty="0"/>
                        <a:t>ACCURACY</a:t>
                      </a:r>
                    </a:p>
                  </a:txBody>
                  <a:tcPr/>
                </a:tc>
                <a:tc>
                  <a:txBody>
                    <a:bodyPr/>
                    <a:lstStyle/>
                    <a:p>
                      <a:pPr>
                        <a:buNone/>
                      </a:pPr>
                      <a:r>
                        <a:rPr lang="en-US" dirty="0"/>
                        <a:t>LIMITATIONS</a:t>
                      </a:r>
                    </a:p>
                  </a:txBody>
                  <a:tcPr/>
                </a:tc>
                <a:extLst>
                  <a:ext uri="{0D108BD9-81ED-4DB2-BD59-A6C34878D82A}">
                    <a16:rowId xmlns:a16="http://schemas.microsoft.com/office/drawing/2014/main" val="10000"/>
                  </a:ext>
                </a:extLst>
              </a:tr>
              <a:tr h="1428989">
                <a:tc>
                  <a:txBody>
                    <a:bodyPr/>
                    <a:lstStyle/>
                    <a:p>
                      <a:r>
                        <a:rPr lang="en-US" dirty="0"/>
                        <a:t>1.</a:t>
                      </a:r>
                      <a:endParaRPr lang="en-IN" dirty="0"/>
                    </a:p>
                  </a:txBody>
                  <a:tcPr/>
                </a:tc>
                <a:tc>
                  <a:txBody>
                    <a:bodyPr/>
                    <a:lstStyle/>
                    <a:p>
                      <a:pPr>
                        <a:buNone/>
                      </a:pPr>
                      <a:r>
                        <a:rPr lang="en-US" dirty="0"/>
                        <a:t>2021</a:t>
                      </a:r>
                    </a:p>
                  </a:txBody>
                  <a:tcPr/>
                </a:tc>
                <a:tc>
                  <a:txBody>
                    <a:bodyPr/>
                    <a:lstStyle/>
                    <a:p>
                      <a:pPr algn="just">
                        <a:buNone/>
                      </a:pPr>
                      <a:r>
                        <a:rPr lang="en-US" altLang="en-US" dirty="0"/>
                        <a:t>Real-Time Driver Drowsiness Detection Using Deep Learning Techniques</a:t>
                      </a:r>
                    </a:p>
                  </a:txBody>
                  <a:tcPr/>
                </a:tc>
                <a:tc>
                  <a:txBody>
                    <a:bodyPr/>
                    <a:lstStyle/>
                    <a:p>
                      <a:pPr>
                        <a:buNone/>
                      </a:pPr>
                      <a:r>
                        <a:rPr lang="en-US" altLang="en-US" dirty="0" err="1"/>
                        <a:t>D.Dhamija</a:t>
                      </a:r>
                      <a:r>
                        <a:rPr lang="en-US" altLang="en-US" dirty="0"/>
                        <a:t>.</a:t>
                      </a:r>
                    </a:p>
                    <a:p>
                      <a:pPr>
                        <a:buNone/>
                      </a:pPr>
                      <a:r>
                        <a:rPr lang="en-US" altLang="en-US" dirty="0" err="1"/>
                        <a:t>R.Agarwal</a:t>
                      </a:r>
                      <a:endParaRPr lang="en-US" altLang="en-US" dirty="0"/>
                    </a:p>
                    <a:p>
                      <a:pPr>
                        <a:buNone/>
                      </a:pPr>
                      <a:r>
                        <a:rPr lang="en-US" altLang="en-US" dirty="0" err="1"/>
                        <a:t>A.D.Cheok</a:t>
                      </a:r>
                      <a:endParaRPr lang="en-US" altLang="en-US" dirty="0"/>
                    </a:p>
                  </a:txBody>
                  <a:tcPr/>
                </a:tc>
                <a:tc>
                  <a:txBody>
                    <a:bodyPr/>
                    <a:lstStyle/>
                    <a:p>
                      <a:pPr>
                        <a:buNone/>
                      </a:pPr>
                      <a:r>
                        <a:rPr lang="en-US" dirty="0"/>
                        <a:t>CNN,SVM</a:t>
                      </a:r>
                    </a:p>
                  </a:txBody>
                  <a:tcPr/>
                </a:tc>
                <a:tc>
                  <a:txBody>
                    <a:bodyPr/>
                    <a:lstStyle/>
                    <a:p>
                      <a:pPr>
                        <a:buNone/>
                      </a:pPr>
                      <a:r>
                        <a:rPr lang="en-US" dirty="0"/>
                        <a:t>92.5%</a:t>
                      </a:r>
                    </a:p>
                  </a:txBody>
                  <a:tcPr/>
                </a:tc>
                <a:tc>
                  <a:txBody>
                    <a:bodyPr/>
                    <a:lstStyle/>
                    <a:p>
                      <a:pPr algn="just">
                        <a:buNone/>
                      </a:pPr>
                      <a:r>
                        <a:rPr lang="en-US" dirty="0"/>
                        <a:t>performance degrades under poor lighting conditions</a:t>
                      </a:r>
                    </a:p>
                  </a:txBody>
                  <a:tcPr/>
                </a:tc>
                <a:extLst>
                  <a:ext uri="{0D108BD9-81ED-4DB2-BD59-A6C34878D82A}">
                    <a16:rowId xmlns:a16="http://schemas.microsoft.com/office/drawing/2014/main" val="10001"/>
                  </a:ext>
                </a:extLst>
              </a:tr>
              <a:tr h="2804610">
                <a:tc>
                  <a:txBody>
                    <a:bodyPr/>
                    <a:lstStyle/>
                    <a:p>
                      <a:r>
                        <a:rPr lang="en-US" dirty="0"/>
                        <a:t>2.</a:t>
                      </a:r>
                      <a:endParaRPr lang="en-IN" dirty="0"/>
                    </a:p>
                  </a:txBody>
                  <a:tcPr/>
                </a:tc>
                <a:tc>
                  <a:txBody>
                    <a:bodyPr/>
                    <a:lstStyle/>
                    <a:p>
                      <a:pPr>
                        <a:buNone/>
                      </a:pPr>
                      <a:r>
                        <a:rPr lang="en-US" dirty="0"/>
                        <a:t>2022</a:t>
                      </a:r>
                    </a:p>
                  </a:txBody>
                  <a:tcPr/>
                </a:tc>
                <a:tc>
                  <a:txBody>
                    <a:bodyPr/>
                    <a:lstStyle/>
                    <a:p>
                      <a:pPr>
                        <a:buNone/>
                      </a:pPr>
                      <a:r>
                        <a:rPr lang="en-US" altLang="en-US" dirty="0"/>
                        <a:t> "Developing a Deep Neural Network for Driver Fatigue Detection Using EEG Signals Based on Compressed Sensing</a:t>
                      </a:r>
                    </a:p>
                  </a:txBody>
                  <a:tcPr/>
                </a:tc>
                <a:tc>
                  <a:txBody>
                    <a:bodyPr/>
                    <a:lstStyle/>
                    <a:p>
                      <a:pPr>
                        <a:buNone/>
                      </a:pPr>
                      <a:r>
                        <a:rPr lang="en-US" altLang="en-US" dirty="0"/>
                        <a:t>Sobhan </a:t>
                      </a:r>
                      <a:r>
                        <a:rPr lang="en-US" altLang="en-US" dirty="0" err="1"/>
                        <a:t>Sheykhivand</a:t>
                      </a:r>
                      <a:r>
                        <a:rPr lang="en-US" altLang="en-US" dirty="0"/>
                        <a:t>, </a:t>
                      </a:r>
                      <a:r>
                        <a:rPr lang="en-US" altLang="en-US" dirty="0" err="1"/>
                        <a:t>Tohid</a:t>
                      </a:r>
                      <a:r>
                        <a:rPr lang="en-US" altLang="en-US" dirty="0"/>
                        <a:t> Yousefi </a:t>
                      </a:r>
                      <a:r>
                        <a:rPr lang="en-US" altLang="en-US" dirty="0" err="1"/>
                        <a:t>Rezaii</a:t>
                      </a:r>
                      <a:r>
                        <a:rPr lang="en-US" altLang="en-US" dirty="0"/>
                        <a:t>, Saeed </a:t>
                      </a:r>
                      <a:r>
                        <a:rPr lang="en-US" altLang="en-US" dirty="0" err="1"/>
                        <a:t>Meshgini</a:t>
                      </a:r>
                      <a:r>
                        <a:rPr lang="en-US" altLang="en-US" dirty="0"/>
                        <a:t>, </a:t>
                      </a:r>
                      <a:r>
                        <a:rPr lang="en-US" altLang="en-US" dirty="0" err="1"/>
                        <a:t>Somaye</a:t>
                      </a:r>
                      <a:r>
                        <a:rPr lang="en-US" altLang="en-US" dirty="0"/>
                        <a:t> </a:t>
                      </a:r>
                      <a:r>
                        <a:rPr lang="en-US" altLang="en-US" dirty="0" err="1"/>
                        <a:t>Makoui</a:t>
                      </a:r>
                      <a:r>
                        <a:rPr lang="en-US" altLang="en-US" dirty="0"/>
                        <a:t>, Ali </a:t>
                      </a:r>
                      <a:r>
                        <a:rPr lang="en-US" altLang="en-US" dirty="0" err="1"/>
                        <a:t>Farzamnia</a:t>
                      </a:r>
                      <a:endParaRPr lang="en-US" altLang="en-US" dirty="0"/>
                    </a:p>
                  </a:txBody>
                  <a:tcPr/>
                </a:tc>
                <a:tc>
                  <a:txBody>
                    <a:bodyPr/>
                    <a:lstStyle/>
                    <a:p>
                      <a:pPr>
                        <a:buNone/>
                      </a:pPr>
                      <a:r>
                        <a:rPr lang="en-US" dirty="0"/>
                        <a:t>DNN</a:t>
                      </a:r>
                    </a:p>
                  </a:txBody>
                  <a:tcPr/>
                </a:tc>
                <a:tc>
                  <a:txBody>
                    <a:bodyPr/>
                    <a:lstStyle/>
                    <a:p>
                      <a:pPr>
                        <a:buNone/>
                      </a:pPr>
                      <a:r>
                        <a:rPr lang="en-US" dirty="0"/>
                        <a:t>92%</a:t>
                      </a:r>
                    </a:p>
                  </a:txBody>
                  <a:tcPr/>
                </a:tc>
                <a:tc>
                  <a:txBody>
                    <a:bodyPr/>
                    <a:lstStyle/>
                    <a:p>
                      <a:pPr>
                        <a:buNone/>
                      </a:pPr>
                      <a:r>
                        <a:rPr lang="en-US" altLang="en-US" dirty="0"/>
                        <a:t>The study's reliance on EEG signals requires the use of specialized equipment, which may not be practical for all real-world applications.</a:t>
                      </a: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319302"/>
            <a:ext cx="5257800" cy="364283"/>
          </a:xfrm>
        </p:spPr>
        <p:txBody>
          <a:bodyPr/>
          <a:lstStyle/>
          <a:p>
            <a:endParaRPr lang="en-IN"/>
          </a:p>
        </p:txBody>
      </p:sp>
      <p:graphicFrame>
        <p:nvGraphicFramePr>
          <p:cNvPr id="5" name="Content Placeholder 4"/>
          <p:cNvGraphicFramePr>
            <a:graphicFrameLocks noGrp="1"/>
          </p:cNvGraphicFramePr>
          <p:nvPr>
            <p:ph idx="1"/>
          </p:nvPr>
        </p:nvGraphicFramePr>
        <p:xfrm>
          <a:off x="0" y="0"/>
          <a:ext cx="12191998" cy="6355292"/>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0000"/>
                    </a:ext>
                  </a:extLst>
                </a:gridCol>
                <a:gridCol w="1741714">
                  <a:extLst>
                    <a:ext uri="{9D8B030D-6E8A-4147-A177-3AD203B41FA5}">
                      <a16:colId xmlns:a16="http://schemas.microsoft.com/office/drawing/2014/main" val="20001"/>
                    </a:ext>
                  </a:extLst>
                </a:gridCol>
                <a:gridCol w="1748972">
                  <a:extLst>
                    <a:ext uri="{9D8B030D-6E8A-4147-A177-3AD203B41FA5}">
                      <a16:colId xmlns:a16="http://schemas.microsoft.com/office/drawing/2014/main" val="20002"/>
                    </a:ext>
                  </a:extLst>
                </a:gridCol>
                <a:gridCol w="1734456">
                  <a:extLst>
                    <a:ext uri="{9D8B030D-6E8A-4147-A177-3AD203B41FA5}">
                      <a16:colId xmlns:a16="http://schemas.microsoft.com/office/drawing/2014/main" val="20003"/>
                    </a:ext>
                  </a:extLst>
                </a:gridCol>
                <a:gridCol w="1741714">
                  <a:extLst>
                    <a:ext uri="{9D8B030D-6E8A-4147-A177-3AD203B41FA5}">
                      <a16:colId xmlns:a16="http://schemas.microsoft.com/office/drawing/2014/main" val="20004"/>
                    </a:ext>
                  </a:extLst>
                </a:gridCol>
                <a:gridCol w="1741714">
                  <a:extLst>
                    <a:ext uri="{9D8B030D-6E8A-4147-A177-3AD203B41FA5}">
                      <a16:colId xmlns:a16="http://schemas.microsoft.com/office/drawing/2014/main" val="20005"/>
                    </a:ext>
                  </a:extLst>
                </a:gridCol>
                <a:gridCol w="1741714">
                  <a:extLst>
                    <a:ext uri="{9D8B030D-6E8A-4147-A177-3AD203B41FA5}">
                      <a16:colId xmlns:a16="http://schemas.microsoft.com/office/drawing/2014/main" val="20006"/>
                    </a:ext>
                  </a:extLst>
                </a:gridCol>
              </a:tblGrid>
              <a:tr h="12496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SL NO</a:t>
                      </a:r>
                    </a:p>
                    <a:p>
                      <a:endParaRPr lang="en-IN" dirty="0"/>
                    </a:p>
                  </a:txBody>
                  <a:tcPr/>
                </a:tc>
                <a:tc>
                  <a:txBody>
                    <a:bodyPr/>
                    <a:lstStyle/>
                    <a:p>
                      <a:pPr>
                        <a:buNone/>
                      </a:pPr>
                      <a:r>
                        <a:rPr lang="en-US" dirty="0"/>
                        <a:t>PUBLISHED YEAR</a:t>
                      </a:r>
                    </a:p>
                  </a:txBody>
                  <a:tcPr/>
                </a:tc>
                <a:tc>
                  <a:txBody>
                    <a:bodyPr/>
                    <a:lstStyle/>
                    <a:p>
                      <a:pPr>
                        <a:buNone/>
                      </a:pPr>
                      <a:r>
                        <a:rPr lang="en-US" dirty="0"/>
                        <a:t>TITLE OF SAMPLE PAPERS</a:t>
                      </a:r>
                    </a:p>
                  </a:txBody>
                  <a:tcPr/>
                </a:tc>
                <a:tc>
                  <a:txBody>
                    <a:bodyPr/>
                    <a:lstStyle/>
                    <a:p>
                      <a:pPr>
                        <a:buNone/>
                      </a:pPr>
                      <a:r>
                        <a:rPr lang="en-US" dirty="0"/>
                        <a:t>AUTHOR</a:t>
                      </a:r>
                    </a:p>
                  </a:txBody>
                  <a:tcPr/>
                </a:tc>
                <a:tc>
                  <a:txBody>
                    <a:bodyPr/>
                    <a:lstStyle/>
                    <a:p>
                      <a:pPr>
                        <a:buNone/>
                      </a:pPr>
                      <a:r>
                        <a:rPr lang="en-US" dirty="0"/>
                        <a:t>TECHNIQUES</a:t>
                      </a:r>
                    </a:p>
                  </a:txBody>
                  <a:tcPr/>
                </a:tc>
                <a:tc>
                  <a:txBody>
                    <a:bodyPr/>
                    <a:lstStyle/>
                    <a:p>
                      <a:pPr>
                        <a:buNone/>
                      </a:pPr>
                      <a:r>
                        <a:rPr lang="en-US" dirty="0"/>
                        <a:t>ACCURACY</a:t>
                      </a:r>
                    </a:p>
                  </a:txBody>
                  <a:tcPr/>
                </a:tc>
                <a:tc>
                  <a:txBody>
                    <a:bodyPr/>
                    <a:lstStyle/>
                    <a:p>
                      <a:pPr>
                        <a:buNone/>
                      </a:pPr>
                      <a:r>
                        <a:rPr lang="en-US" dirty="0"/>
                        <a:t>LIMITATIONS</a:t>
                      </a:r>
                    </a:p>
                  </a:txBody>
                  <a:tcPr/>
                </a:tc>
                <a:extLst>
                  <a:ext uri="{0D108BD9-81ED-4DB2-BD59-A6C34878D82A}">
                    <a16:rowId xmlns:a16="http://schemas.microsoft.com/office/drawing/2014/main" val="10000"/>
                  </a:ext>
                </a:extLst>
              </a:tr>
              <a:tr h="2240492">
                <a:tc>
                  <a:txBody>
                    <a:bodyPr/>
                    <a:lstStyle/>
                    <a:p>
                      <a:r>
                        <a:rPr lang="en-US" dirty="0"/>
                        <a:t>3.</a:t>
                      </a:r>
                      <a:endParaRPr lang="en-IN" dirty="0"/>
                    </a:p>
                  </a:txBody>
                  <a:tcPr/>
                </a:tc>
                <a:tc>
                  <a:txBody>
                    <a:bodyPr/>
                    <a:lstStyle/>
                    <a:p>
                      <a:pPr>
                        <a:buNone/>
                      </a:pPr>
                      <a:r>
                        <a:rPr lang="en-US" dirty="0"/>
                        <a:t>2023</a:t>
                      </a:r>
                    </a:p>
                  </a:txBody>
                  <a:tcPr/>
                </a:tc>
                <a:tc>
                  <a:txBody>
                    <a:bodyPr/>
                    <a:lstStyle/>
                    <a:p>
                      <a:pPr>
                        <a:buNone/>
                      </a:pPr>
                      <a:r>
                        <a:rPr lang="en-US" dirty="0"/>
                        <a:t>Hybrid CNN-LSTM Model for Driver Drowsiness Detection Using Video and Physiological Signals</a:t>
                      </a:r>
                    </a:p>
                  </a:txBody>
                  <a:tcPr/>
                </a:tc>
                <a:tc>
                  <a:txBody>
                    <a:bodyPr/>
                    <a:lstStyle/>
                    <a:p>
                      <a:pPr>
                        <a:buNone/>
                      </a:pPr>
                      <a:r>
                        <a:rPr lang="en-US" dirty="0" err="1"/>
                        <a:t>J.Wang</a:t>
                      </a:r>
                      <a:endParaRPr lang="en-US" dirty="0"/>
                    </a:p>
                    <a:p>
                      <a:pPr>
                        <a:buNone/>
                      </a:pPr>
                      <a:r>
                        <a:rPr lang="en-US" dirty="0" err="1"/>
                        <a:t>H.Li</a:t>
                      </a:r>
                      <a:endParaRPr lang="en-US" dirty="0"/>
                    </a:p>
                    <a:p>
                      <a:pPr>
                        <a:buNone/>
                      </a:pPr>
                      <a:r>
                        <a:rPr lang="en-US" dirty="0" err="1"/>
                        <a:t>Y.Zhang</a:t>
                      </a:r>
                      <a:endParaRPr lang="en-US" dirty="0"/>
                    </a:p>
                  </a:txBody>
                  <a:tcPr/>
                </a:tc>
                <a:tc>
                  <a:txBody>
                    <a:bodyPr/>
                    <a:lstStyle/>
                    <a:p>
                      <a:pPr>
                        <a:buNone/>
                      </a:pPr>
                      <a:r>
                        <a:rPr lang="en-US" dirty="0"/>
                        <a:t>CNN-LSTM</a:t>
                      </a:r>
                    </a:p>
                  </a:txBody>
                  <a:tcPr/>
                </a:tc>
                <a:tc>
                  <a:txBody>
                    <a:bodyPr/>
                    <a:lstStyle/>
                    <a:p>
                      <a:pPr>
                        <a:buNone/>
                      </a:pPr>
                      <a:r>
                        <a:rPr lang="en-US" dirty="0"/>
                        <a:t>94.2%</a:t>
                      </a:r>
                    </a:p>
                  </a:txBody>
                  <a:tcPr/>
                </a:tc>
                <a:tc>
                  <a:txBody>
                    <a:bodyPr/>
                    <a:lstStyle/>
                    <a:p>
                      <a:pPr>
                        <a:buNone/>
                      </a:pPr>
                      <a:r>
                        <a:rPr lang="en-US" dirty="0"/>
                        <a:t>requires multiple sensors(</a:t>
                      </a:r>
                      <a:r>
                        <a:rPr lang="en-US" dirty="0" err="1"/>
                        <a:t>camera+physiological</a:t>
                      </a:r>
                      <a:r>
                        <a:rPr lang="en-US" dirty="0"/>
                        <a:t> sensors)</a:t>
                      </a:r>
                    </a:p>
                  </a:txBody>
                  <a:tcPr/>
                </a:tc>
                <a:extLst>
                  <a:ext uri="{0D108BD9-81ED-4DB2-BD59-A6C34878D82A}">
                    <a16:rowId xmlns:a16="http://schemas.microsoft.com/office/drawing/2014/main" val="10001"/>
                  </a:ext>
                </a:extLst>
              </a:tr>
              <a:tr h="2819612">
                <a:tc>
                  <a:txBody>
                    <a:bodyPr/>
                    <a:lstStyle/>
                    <a:p>
                      <a:r>
                        <a:rPr lang="en-US" dirty="0"/>
                        <a:t>4.</a:t>
                      </a:r>
                      <a:endParaRPr lang="en-IN" dirty="0"/>
                    </a:p>
                  </a:txBody>
                  <a:tcPr/>
                </a:tc>
                <a:tc>
                  <a:txBody>
                    <a:bodyPr/>
                    <a:lstStyle/>
                    <a:p>
                      <a:pPr>
                        <a:buNone/>
                      </a:pPr>
                      <a:r>
                        <a:rPr lang="en-US" dirty="0"/>
                        <a:t>2024</a:t>
                      </a:r>
                    </a:p>
                  </a:txBody>
                  <a:tcPr/>
                </a:tc>
                <a:tc>
                  <a:txBody>
                    <a:bodyPr/>
                    <a:lstStyle/>
                    <a:p>
                      <a:pPr>
                        <a:buNone/>
                      </a:pPr>
                      <a:r>
                        <a:rPr lang="en-US" dirty="0"/>
                        <a:t>Lightweight CNN Model for Driver Drowsiness Detection Using Facial Landmarks</a:t>
                      </a:r>
                    </a:p>
                  </a:txBody>
                  <a:tcPr/>
                </a:tc>
                <a:tc>
                  <a:txBody>
                    <a:bodyPr/>
                    <a:lstStyle/>
                    <a:p>
                      <a:pPr>
                        <a:buNone/>
                      </a:pPr>
                      <a:r>
                        <a:rPr lang="en-US" dirty="0" err="1"/>
                        <a:t>A.Gupta</a:t>
                      </a:r>
                      <a:endParaRPr lang="en-US" dirty="0"/>
                    </a:p>
                    <a:p>
                      <a:pPr>
                        <a:buNone/>
                      </a:pPr>
                      <a:r>
                        <a:rPr lang="en-US" dirty="0" err="1"/>
                        <a:t>P.Kumar</a:t>
                      </a:r>
                      <a:endParaRPr lang="en-US" dirty="0"/>
                    </a:p>
                    <a:p>
                      <a:pPr>
                        <a:buNone/>
                      </a:pPr>
                      <a:r>
                        <a:rPr lang="en-US" dirty="0" err="1"/>
                        <a:t>R.Singh</a:t>
                      </a:r>
                      <a:endParaRPr lang="en-US" dirty="0"/>
                    </a:p>
                  </a:txBody>
                  <a:tcPr/>
                </a:tc>
                <a:tc>
                  <a:txBody>
                    <a:bodyPr/>
                    <a:lstStyle/>
                    <a:p>
                      <a:pPr>
                        <a:buNone/>
                      </a:pPr>
                      <a:r>
                        <a:rPr lang="en-US" dirty="0"/>
                        <a:t>CNN</a:t>
                      </a:r>
                    </a:p>
                  </a:txBody>
                  <a:tcPr/>
                </a:tc>
                <a:tc>
                  <a:txBody>
                    <a:bodyPr/>
                    <a:lstStyle/>
                    <a:p>
                      <a:pPr>
                        <a:buNone/>
                      </a:pPr>
                      <a:r>
                        <a:rPr lang="en-US" dirty="0"/>
                        <a:t>89.8%</a:t>
                      </a:r>
                    </a:p>
                  </a:txBody>
                  <a:tcPr/>
                </a:tc>
                <a:tc>
                  <a:txBody>
                    <a:bodyPr/>
                    <a:lstStyle/>
                    <a:p>
                      <a:pPr>
                        <a:buNone/>
                      </a:pPr>
                      <a:r>
                        <a:rPr lang="en-US" dirty="0"/>
                        <a:t>1.Lower accuracy for individuals with glasses or facial obstructions</a:t>
                      </a:r>
                    </a:p>
                    <a:p>
                      <a:pPr>
                        <a:buNone/>
                      </a:pPr>
                      <a:r>
                        <a:rPr lang="en-US" dirty="0"/>
                        <a:t>2.Not robust in varying illumination conditions</a:t>
                      </a: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740"/>
            <a:ext cx="3459480" cy="428740"/>
          </a:xfrm>
        </p:spPr>
        <p:txBody>
          <a:bodyPr/>
          <a:lstStyle/>
          <a:p>
            <a:endParaRPr lang="en-IN" dirty="0"/>
          </a:p>
        </p:txBody>
      </p:sp>
      <p:graphicFrame>
        <p:nvGraphicFramePr>
          <p:cNvPr id="5" name="Content Placeholder 4"/>
          <p:cNvGraphicFramePr>
            <a:graphicFrameLocks noGrp="1"/>
          </p:cNvGraphicFramePr>
          <p:nvPr>
            <p:ph idx="1"/>
          </p:nvPr>
        </p:nvGraphicFramePr>
        <p:xfrm>
          <a:off x="0" y="0"/>
          <a:ext cx="12191998" cy="6700732"/>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0000"/>
                    </a:ext>
                  </a:extLst>
                </a:gridCol>
                <a:gridCol w="1741714">
                  <a:extLst>
                    <a:ext uri="{9D8B030D-6E8A-4147-A177-3AD203B41FA5}">
                      <a16:colId xmlns:a16="http://schemas.microsoft.com/office/drawing/2014/main" val="20001"/>
                    </a:ext>
                  </a:extLst>
                </a:gridCol>
                <a:gridCol w="1698172">
                  <a:extLst>
                    <a:ext uri="{9D8B030D-6E8A-4147-A177-3AD203B41FA5}">
                      <a16:colId xmlns:a16="http://schemas.microsoft.com/office/drawing/2014/main" val="20002"/>
                    </a:ext>
                  </a:extLst>
                </a:gridCol>
                <a:gridCol w="1785256">
                  <a:extLst>
                    <a:ext uri="{9D8B030D-6E8A-4147-A177-3AD203B41FA5}">
                      <a16:colId xmlns:a16="http://schemas.microsoft.com/office/drawing/2014/main" val="20003"/>
                    </a:ext>
                  </a:extLst>
                </a:gridCol>
                <a:gridCol w="1741714">
                  <a:extLst>
                    <a:ext uri="{9D8B030D-6E8A-4147-A177-3AD203B41FA5}">
                      <a16:colId xmlns:a16="http://schemas.microsoft.com/office/drawing/2014/main" val="20004"/>
                    </a:ext>
                  </a:extLst>
                </a:gridCol>
                <a:gridCol w="1741714">
                  <a:extLst>
                    <a:ext uri="{9D8B030D-6E8A-4147-A177-3AD203B41FA5}">
                      <a16:colId xmlns:a16="http://schemas.microsoft.com/office/drawing/2014/main" val="20005"/>
                    </a:ext>
                  </a:extLst>
                </a:gridCol>
                <a:gridCol w="1741714">
                  <a:extLst>
                    <a:ext uri="{9D8B030D-6E8A-4147-A177-3AD203B41FA5}">
                      <a16:colId xmlns:a16="http://schemas.microsoft.com/office/drawing/2014/main" val="20006"/>
                    </a:ext>
                  </a:extLst>
                </a:gridCol>
              </a:tblGrid>
              <a:tr h="14122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SL NO</a:t>
                      </a:r>
                    </a:p>
                    <a:p>
                      <a:endParaRPr lang="en-IN" dirty="0"/>
                    </a:p>
                  </a:txBody>
                  <a:tcPr/>
                </a:tc>
                <a:tc>
                  <a:txBody>
                    <a:bodyPr/>
                    <a:lstStyle/>
                    <a:p>
                      <a:pPr>
                        <a:buNone/>
                      </a:pPr>
                      <a:r>
                        <a:rPr lang="en-US" dirty="0"/>
                        <a:t>PUBLISHED YEAR</a:t>
                      </a:r>
                    </a:p>
                  </a:txBody>
                  <a:tcPr/>
                </a:tc>
                <a:tc>
                  <a:txBody>
                    <a:bodyPr/>
                    <a:lstStyle/>
                    <a:p>
                      <a:pPr>
                        <a:buNone/>
                      </a:pPr>
                      <a:r>
                        <a:rPr lang="en-US" dirty="0"/>
                        <a:t>TITLE OF SAMPLE PAPERS</a:t>
                      </a:r>
                    </a:p>
                  </a:txBody>
                  <a:tcPr/>
                </a:tc>
                <a:tc>
                  <a:txBody>
                    <a:bodyPr/>
                    <a:lstStyle/>
                    <a:p>
                      <a:pPr>
                        <a:buNone/>
                      </a:pPr>
                      <a:r>
                        <a:rPr lang="en-US" dirty="0"/>
                        <a:t>AUTHOR</a:t>
                      </a:r>
                    </a:p>
                  </a:txBody>
                  <a:tcPr/>
                </a:tc>
                <a:tc>
                  <a:txBody>
                    <a:bodyPr/>
                    <a:lstStyle/>
                    <a:p>
                      <a:pPr>
                        <a:buNone/>
                      </a:pPr>
                      <a:r>
                        <a:rPr lang="en-US" dirty="0"/>
                        <a:t>TECHNIQUES</a:t>
                      </a:r>
                    </a:p>
                  </a:txBody>
                  <a:tcPr/>
                </a:tc>
                <a:tc>
                  <a:txBody>
                    <a:bodyPr/>
                    <a:lstStyle/>
                    <a:p>
                      <a:pPr>
                        <a:buNone/>
                      </a:pPr>
                      <a:r>
                        <a:rPr lang="en-US" dirty="0"/>
                        <a:t>ACCURACY</a:t>
                      </a:r>
                    </a:p>
                  </a:txBody>
                  <a:tcPr/>
                </a:tc>
                <a:tc>
                  <a:txBody>
                    <a:bodyPr/>
                    <a:lstStyle/>
                    <a:p>
                      <a:pPr>
                        <a:buNone/>
                      </a:pPr>
                      <a:r>
                        <a:rPr lang="en-US" dirty="0"/>
                        <a:t>LIMITATIONS</a:t>
                      </a:r>
                    </a:p>
                  </a:txBody>
                  <a:tcPr/>
                </a:tc>
                <a:extLst>
                  <a:ext uri="{0D108BD9-81ED-4DB2-BD59-A6C34878D82A}">
                    <a16:rowId xmlns:a16="http://schemas.microsoft.com/office/drawing/2014/main" val="10000"/>
                  </a:ext>
                </a:extLst>
              </a:tr>
              <a:tr h="2240492">
                <a:tc>
                  <a:txBody>
                    <a:bodyPr/>
                    <a:lstStyle/>
                    <a:p>
                      <a:r>
                        <a:rPr lang="en-US" dirty="0"/>
                        <a:t>5.</a:t>
                      </a:r>
                      <a:endParaRPr lang="en-IN" dirty="0"/>
                    </a:p>
                  </a:txBody>
                  <a:tcPr/>
                </a:tc>
                <a:tc>
                  <a:txBody>
                    <a:bodyPr/>
                    <a:lstStyle/>
                    <a:p>
                      <a:pPr>
                        <a:buNone/>
                      </a:pPr>
                      <a:r>
                        <a:rPr lang="en-US" dirty="0"/>
                        <a:t>2016</a:t>
                      </a:r>
                    </a:p>
                  </a:txBody>
                  <a:tcPr/>
                </a:tc>
                <a:tc>
                  <a:txBody>
                    <a:bodyPr/>
                    <a:lstStyle/>
                    <a:p>
                      <a:pPr>
                        <a:buNone/>
                      </a:pPr>
                      <a:r>
                        <a:rPr lang="en-US" altLang="en-US" dirty="0"/>
                        <a:t>A Smartphone-Based Driver Fatigue Detection Using Fusion of Multiple Real-Time Facial Features</a:t>
                      </a:r>
                    </a:p>
                  </a:txBody>
                  <a:tcPr/>
                </a:tc>
                <a:tc>
                  <a:txBody>
                    <a:bodyPr/>
                    <a:lstStyle/>
                    <a:p>
                      <a:pPr>
                        <a:buNone/>
                      </a:pPr>
                      <a:r>
                        <a:rPr lang="en-US" altLang="en-US" dirty="0"/>
                        <a:t>Y. Qiao, </a:t>
                      </a:r>
                    </a:p>
                    <a:p>
                      <a:pPr>
                        <a:buNone/>
                      </a:pPr>
                      <a:r>
                        <a:rPr lang="en-US" altLang="en-US" dirty="0"/>
                        <a:t>C. Song</a:t>
                      </a:r>
                    </a:p>
                    <a:p>
                      <a:pPr>
                        <a:buNone/>
                      </a:pPr>
                      <a:r>
                        <a:rPr lang="en-US" altLang="en-US" dirty="0"/>
                        <a:t> S. Shimamoto</a:t>
                      </a:r>
                    </a:p>
                  </a:txBody>
                  <a:tcPr/>
                </a:tc>
                <a:tc>
                  <a:txBody>
                    <a:bodyPr/>
                    <a:lstStyle/>
                    <a:p>
                      <a:pPr>
                        <a:buNone/>
                      </a:pPr>
                      <a:r>
                        <a:rPr lang="en-US" dirty="0"/>
                        <a:t>SVM</a:t>
                      </a:r>
                    </a:p>
                  </a:txBody>
                  <a:tcPr/>
                </a:tc>
                <a:tc>
                  <a:txBody>
                    <a:bodyPr/>
                    <a:lstStyle/>
                    <a:p>
                      <a:pPr>
                        <a:buNone/>
                      </a:pPr>
                      <a:r>
                        <a:rPr lang="en-US" dirty="0"/>
                        <a:t>83.5%</a:t>
                      </a:r>
                    </a:p>
                  </a:txBody>
                  <a:tcPr/>
                </a:tc>
                <a:tc>
                  <a:txBody>
                    <a:bodyPr/>
                    <a:lstStyle/>
                    <a:p>
                      <a:pPr>
                        <a:buNone/>
                      </a:pPr>
                      <a:r>
                        <a:rPr lang="en-US" altLang="en-US" dirty="0"/>
                        <a:t>specific accuracy metrics are not provided; the effectiveness may vary under different lighting conditions and with diverse facial features</a:t>
                      </a:r>
                    </a:p>
                  </a:txBody>
                  <a:tcPr/>
                </a:tc>
                <a:extLst>
                  <a:ext uri="{0D108BD9-81ED-4DB2-BD59-A6C34878D82A}">
                    <a16:rowId xmlns:a16="http://schemas.microsoft.com/office/drawing/2014/main" val="10001"/>
                  </a:ext>
                </a:extLst>
              </a:tr>
              <a:tr h="2728172">
                <a:tc>
                  <a:txBody>
                    <a:bodyPr/>
                    <a:lstStyle/>
                    <a:p>
                      <a:r>
                        <a:rPr lang="en-US" dirty="0"/>
                        <a:t>6.</a:t>
                      </a:r>
                      <a:endParaRPr lang="en-IN" dirty="0"/>
                    </a:p>
                  </a:txBody>
                  <a:tcPr/>
                </a:tc>
                <a:tc>
                  <a:txBody>
                    <a:bodyPr/>
                    <a:lstStyle/>
                    <a:p>
                      <a:pPr>
                        <a:buNone/>
                      </a:pPr>
                      <a:r>
                        <a:rPr lang="en-US" dirty="0"/>
                        <a:t>2024</a:t>
                      </a:r>
                    </a:p>
                  </a:txBody>
                  <a:tcPr/>
                </a:tc>
                <a:tc>
                  <a:txBody>
                    <a:bodyPr/>
                    <a:lstStyle/>
                    <a:p>
                      <a:pPr>
                        <a:buNone/>
                      </a:pPr>
                      <a:r>
                        <a:rPr lang="en-US" dirty="0"/>
                        <a:t>Air Traffic Controller Fatigue Detection Based on Facial and Vocal features using LSTM</a:t>
                      </a:r>
                    </a:p>
                  </a:txBody>
                  <a:tcPr/>
                </a:tc>
                <a:tc>
                  <a:txBody>
                    <a:bodyPr/>
                    <a:lstStyle/>
                    <a:p>
                      <a:pPr>
                        <a:buNone/>
                      </a:pPr>
                      <a:r>
                        <a:rPr lang="en-US" dirty="0" err="1"/>
                        <a:t>Zhoushengh</a:t>
                      </a:r>
                      <a:r>
                        <a:rPr lang="en-US" dirty="0"/>
                        <a:t> </a:t>
                      </a:r>
                      <a:r>
                        <a:rPr lang="en-US" dirty="0" err="1"/>
                        <a:t>huang</a:t>
                      </a:r>
                      <a:endParaRPr lang="en-US" dirty="0"/>
                    </a:p>
                  </a:txBody>
                  <a:tcPr/>
                </a:tc>
                <a:tc>
                  <a:txBody>
                    <a:bodyPr/>
                    <a:lstStyle/>
                    <a:p>
                      <a:pPr>
                        <a:buNone/>
                      </a:pPr>
                      <a:r>
                        <a:rPr lang="en-US" dirty="0"/>
                        <a:t>Bi-LSTM+GRU</a:t>
                      </a:r>
                    </a:p>
                  </a:txBody>
                  <a:tcPr/>
                </a:tc>
                <a:tc>
                  <a:txBody>
                    <a:bodyPr/>
                    <a:lstStyle/>
                    <a:p>
                      <a:pPr>
                        <a:buNone/>
                      </a:pPr>
                      <a:r>
                        <a:rPr lang="en-US" dirty="0"/>
                        <a:t>95.12%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performance degrades under poor lighting conditions</a:t>
                      </a:r>
                    </a:p>
                    <a:p>
                      <a:endParaRPr lang="en-IN" dirty="0"/>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t>9</a:t>
            </a:fld>
            <a:endParaRPr lang="en-US" dirty="0"/>
          </a:p>
        </p:txBody>
      </p:sp>
    </p:spTree>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9969FA-0C19-40F2-9B6F-EADA7B231A6C}">
  <ds:schemaRefs/>
</ds:datastoreItem>
</file>

<file path=customXml/itemProps2.xml><?xml version="1.0" encoding="utf-8"?>
<ds:datastoreItem xmlns:ds="http://schemas.openxmlformats.org/officeDocument/2006/customXml" ds:itemID="{FC7B5194-E537-408E-9CFF-66A6141D5DE3}">
  <ds:schemaRefs/>
</ds:datastoreItem>
</file>

<file path=customXml/itemProps3.xml><?xml version="1.0" encoding="utf-8"?>
<ds:datastoreItem xmlns:ds="http://schemas.openxmlformats.org/officeDocument/2006/customXml" ds:itemID="{4FCFB5EA-1DDA-4423-A8FC-85579F36DEC8}">
  <ds:schemaRefs/>
</ds:datastoreItem>
</file>

<file path=docProps/app.xml><?xml version="1.0" encoding="utf-8"?>
<Properties xmlns="http://schemas.openxmlformats.org/officeDocument/2006/extended-properties" xmlns:vt="http://schemas.openxmlformats.org/officeDocument/2006/docPropsVTypes">
  <Template>Organic</Template>
  <TotalTime>116</TotalTime>
  <Words>2368</Words>
  <Application>Microsoft Office PowerPoint</Application>
  <PresentationFormat>Widescreen</PresentationFormat>
  <Paragraphs>272</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Algerian</vt:lpstr>
      <vt:lpstr>Arial</vt:lpstr>
      <vt:lpstr>Calibri</vt:lpstr>
      <vt:lpstr>Calibri Light</vt:lpstr>
      <vt:lpstr>DeepSeek-CJK-patch</vt:lpstr>
      <vt:lpstr>Times New Roman</vt:lpstr>
      <vt:lpstr>Wingdings</vt:lpstr>
      <vt:lpstr>zeitung</vt:lpstr>
      <vt:lpstr>Office Theme</vt:lpstr>
      <vt:lpstr>   AIR TRAFFIC CONTROLLER</vt:lpstr>
      <vt:lpstr>FATIGUE DETECTION BASED ON FACIAL AND VOCAL FEATURES USING  DFNN IN AIR                                                                    TRAFFIC CONTROLLER                                                                                                                                                                                 ACHARYA NAGARJUNA UNIVERSITY                                              COLLEGE OF ENGINEERING AND TECHNOLOGY  TEAM MEMBERS:                                                                                                              UNDER THE GUIDENCE OF: 1.B.NAVEENA  (Y21EC3202)                                                                                                                               Dr.Ch.D UMASANKAR  M.Tech Ph.D 2.SK.MAHABOOB SUBHANI   (Y21EC3251)  3.N.RAHUL   (Y21IEC3201) </vt:lpstr>
      <vt:lpstr>Table Of Contents</vt:lpstr>
      <vt:lpstr>PowerPoint Presentation</vt:lpstr>
      <vt:lpstr>INTRODUCTION</vt:lpstr>
      <vt:lpstr>methods</vt:lpstr>
      <vt:lpstr>LITERATURE REVIEW:</vt:lpstr>
      <vt:lpstr>PowerPoint Presentation</vt:lpstr>
      <vt:lpstr>PowerPoint Presentation</vt:lpstr>
      <vt:lpstr>PROBLEM STATEMENT:</vt:lpstr>
      <vt:lpstr>METHODOLOGY:</vt:lpstr>
      <vt:lpstr>PowerPoint Presentation</vt:lpstr>
      <vt:lpstr>FACIAL AND VOCAL FEATURES:</vt:lpstr>
      <vt:lpstr>FACIAL AND VOCAL FEATURES</vt:lpstr>
      <vt:lpstr>PowerPoint Presentation</vt:lpstr>
      <vt:lpstr>PowerPoint Presentation</vt:lpstr>
      <vt:lpstr>PowerPoint Presentation</vt:lpstr>
      <vt:lpstr>DFNN ARCHITECTURE:</vt:lpstr>
      <vt:lpstr>Dfnn learning model</vt:lpstr>
      <vt:lpstr>Why dfnn</vt:lpstr>
      <vt:lpstr>PowerPoint Presentation</vt:lpstr>
      <vt:lpstr>Adam Optimizer:</vt:lpstr>
      <vt:lpstr>RESULTS:</vt:lpstr>
      <vt:lpstr>3D CNN:</vt:lpstr>
      <vt:lpstr>Why 3D CNN</vt:lpstr>
      <vt:lpstr>PowerPoint Presentation</vt:lpstr>
      <vt:lpstr>3D CNN:</vt:lpstr>
      <vt:lpstr>PowerPoint Presentation</vt:lpstr>
      <vt:lpstr>Publication Paper:</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mahaboob subhani</dc:creator>
  <cp:lastModifiedBy>shaik mahaboob subhani</cp:lastModifiedBy>
  <cp:revision>15</cp:revision>
  <dcterms:created xsi:type="dcterms:W3CDTF">2025-04-18T15:44:00Z</dcterms:created>
  <dcterms:modified xsi:type="dcterms:W3CDTF">2025-05-08T06:10:47Z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4CCE431907F740E88989CC62A0CC66F5_13</vt:lpwstr>
  </property>
  <property fmtid="{D5CDD505-2E9C-101B-9397-08002B2CF9AE}" pid="4" name="KSOProductBuildVer">
    <vt:lpwstr>1033-12.2.0.20795</vt:lpwstr>
  </property>
</Properties>
</file>