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3" r:id="rId4"/>
    <p:sldId id="274" r:id="rId5"/>
    <p:sldId id="275" r:id="rId6"/>
    <p:sldId id="272" r:id="rId7"/>
    <p:sldId id="276" r:id="rId8"/>
    <p:sldId id="258" r:id="rId9"/>
    <p:sldId id="277" r:id="rId10"/>
    <p:sldId id="278" r:id="rId11"/>
    <p:sldId id="259" r:id="rId12"/>
    <p:sldId id="260" r:id="rId13"/>
    <p:sldId id="261" r:id="rId14"/>
    <p:sldId id="279" r:id="rId15"/>
    <p:sldId id="280" r:id="rId16"/>
    <p:sldId id="281" r:id="rId17"/>
    <p:sldId id="282"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437734-06F8-4052-B352-6B5BEA3D79A2}" type="datetimeFigureOut">
              <a:rPr lang="en-US" smtClean="0"/>
              <a:t>12/18/2023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6BB56-1087-416E-8837-57C7F6A66C46}" type="slidenum">
              <a:rPr lang="en-US" smtClean="0"/>
              <a:t>‹#›</a:t>
            </a:fld>
            <a:endParaRPr lang="en-US"/>
          </a:p>
        </p:txBody>
      </p:sp>
    </p:spTree>
    <p:extLst>
      <p:ext uri="{BB962C8B-B14F-4D97-AF65-F5344CB8AC3E}">
        <p14:creationId xmlns:p14="http://schemas.microsoft.com/office/powerpoint/2010/main" val="4260456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36BB56-1087-416E-8837-57C7F6A66C46}" type="slidenum">
              <a:rPr lang="en-US" smtClean="0"/>
              <a:t>11</a:t>
            </a:fld>
            <a:endParaRPr lang="en-US"/>
          </a:p>
        </p:txBody>
      </p:sp>
    </p:spTree>
    <p:extLst>
      <p:ext uri="{BB962C8B-B14F-4D97-AF65-F5344CB8AC3E}">
        <p14:creationId xmlns:p14="http://schemas.microsoft.com/office/powerpoint/2010/main" val="282346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141176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300120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81696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16472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6BDB27-91DA-4685-8045-BDBAD99A5B99}"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84355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6BDB27-91DA-4685-8045-BDBAD99A5B9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104393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6BDB27-91DA-4685-8045-BDBAD99A5B99}" type="datetimeFigureOut">
              <a:rPr lang="en-US" smtClean="0"/>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422380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6BDB27-91DA-4685-8045-BDBAD99A5B99}" type="datetimeFigureOut">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74353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BDB27-91DA-4685-8045-BDBAD99A5B99}" type="datetimeFigureOut">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427304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BDB27-91DA-4685-8045-BDBAD99A5B9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411995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BDB27-91DA-4685-8045-BDBAD99A5B99}" type="datetimeFigureOut">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B2A0A-C442-4D41-9E67-86A3CCCA8C12}" type="slidenum">
              <a:rPr lang="en-US" smtClean="0"/>
              <a:t>‹#›</a:t>
            </a:fld>
            <a:endParaRPr lang="en-US"/>
          </a:p>
        </p:txBody>
      </p:sp>
    </p:spTree>
    <p:extLst>
      <p:ext uri="{BB962C8B-B14F-4D97-AF65-F5344CB8AC3E}">
        <p14:creationId xmlns:p14="http://schemas.microsoft.com/office/powerpoint/2010/main" val="389207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BDB27-91DA-4685-8045-BDBAD99A5B99}" type="datetimeFigureOut">
              <a:rPr lang="en-US" smtClean="0"/>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B2A0A-C442-4D41-9E67-86A3CCCA8C12}" type="slidenum">
              <a:rPr lang="en-US" smtClean="0"/>
              <a:t>‹#›</a:t>
            </a:fld>
            <a:endParaRPr lang="en-US"/>
          </a:p>
        </p:txBody>
      </p:sp>
    </p:spTree>
    <p:extLst>
      <p:ext uri="{BB962C8B-B14F-4D97-AF65-F5344CB8AC3E}">
        <p14:creationId xmlns:p14="http://schemas.microsoft.com/office/powerpoint/2010/main" val="185963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533400"/>
            <a:ext cx="8763000" cy="2667000"/>
          </a:xfrm>
        </p:spPr>
        <p:txBody>
          <a:bodyPr>
            <a:normAutofit/>
          </a:bodyPr>
          <a:lstStyle/>
          <a:p>
            <a:r>
              <a:rPr lang="en-US" sz="4000" b="1" dirty="0" smtClean="0">
                <a:latin typeface="Times New Roman" pitchFamily="18" charset="0"/>
                <a:cs typeface="Times New Roman" pitchFamily="18" charset="0"/>
              </a:rPr>
              <a:t>Paper Review</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sz="3600" b="1" dirty="0" smtClean="0">
                <a:latin typeface="Times New Roman" pitchFamily="18" charset="0"/>
                <a:cs typeface="Times New Roman" pitchFamily="18" charset="0"/>
              </a:rPr>
              <a:t>Paper </a:t>
            </a:r>
            <a:r>
              <a:rPr lang="en-US" sz="3600" b="1" dirty="0">
                <a:latin typeface="Times New Roman" pitchFamily="18" charset="0"/>
                <a:cs typeface="Times New Roman" pitchFamily="18" charset="0"/>
              </a:rPr>
              <a:t>Title</a:t>
            </a:r>
            <a:r>
              <a:rPr lang="en-US" sz="3600" b="1" dirty="0" smtClean="0">
                <a:latin typeface="Times New Roman" pitchFamily="18" charset="0"/>
                <a:cs typeface="Times New Roman" pitchFamily="18" charset="0"/>
              </a:rPr>
              <a:t>: Explainable Skin Lesion Diagnosis Using Taxonomies</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5181600" y="3886200"/>
            <a:ext cx="3657600" cy="1752600"/>
          </a:xfrm>
        </p:spPr>
        <p:txBody>
          <a:bodyPr>
            <a:normAutofit fontScale="92500"/>
          </a:bodyPr>
          <a:lstStyle/>
          <a:p>
            <a:pPr algn="just"/>
            <a:r>
              <a:rPr lang="en-US" b="1" dirty="0" smtClean="0">
                <a:solidFill>
                  <a:schemeClr val="tx1"/>
                </a:solidFill>
                <a:latin typeface="Times New Roman" pitchFamily="18" charset="0"/>
                <a:cs typeface="Times New Roman" pitchFamily="18" charset="0"/>
              </a:rPr>
              <a:t>Presented By:</a:t>
            </a:r>
          </a:p>
          <a:p>
            <a:pPr algn="just"/>
            <a:r>
              <a:rPr lang="en-US" sz="3000" b="1" dirty="0" smtClean="0">
                <a:solidFill>
                  <a:schemeClr val="tx1"/>
                </a:solidFill>
                <a:latin typeface="Times New Roman" pitchFamily="18" charset="0"/>
                <a:cs typeface="Times New Roman" pitchFamily="18" charset="0"/>
              </a:rPr>
              <a:t>Sk. Mamunur  Rashid</a:t>
            </a:r>
          </a:p>
          <a:p>
            <a:pPr algn="just"/>
            <a:r>
              <a:rPr lang="en-US" b="1" dirty="0" smtClean="0">
                <a:solidFill>
                  <a:schemeClr val="tx1"/>
                </a:solidFill>
                <a:latin typeface="Times New Roman" pitchFamily="18" charset="0"/>
                <a:cs typeface="Times New Roman" pitchFamily="18" charset="0"/>
              </a:rPr>
              <a:t>ID: 22366050</a:t>
            </a:r>
            <a:endParaRPr lang="en-US" b="1" dirty="0">
              <a:solidFill>
                <a:schemeClr val="tx1"/>
              </a:solidFill>
              <a:latin typeface="Times New Roman" pitchFamily="18" charset="0"/>
              <a:cs typeface="Times New Roman" pitchFamily="18" charset="0"/>
            </a:endParaRPr>
          </a:p>
        </p:txBody>
      </p:sp>
      <p:sp>
        <p:nvSpPr>
          <p:cNvPr id="4" name="Subtitle 2"/>
          <p:cNvSpPr txBox="1">
            <a:spLocks/>
          </p:cNvSpPr>
          <p:nvPr/>
        </p:nvSpPr>
        <p:spPr>
          <a:xfrm>
            <a:off x="152400" y="4038600"/>
            <a:ext cx="4953000" cy="17526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smtClean="0">
                <a:solidFill>
                  <a:schemeClr val="tx1"/>
                </a:solidFill>
                <a:latin typeface="Times New Roman" pitchFamily="18" charset="0"/>
                <a:cs typeface="Times New Roman" pitchFamily="18" charset="0"/>
              </a:rPr>
              <a:t>Course Title: </a:t>
            </a:r>
          </a:p>
          <a:p>
            <a:pPr algn="l"/>
            <a:r>
              <a:rPr lang="en-US" sz="2800" b="1" dirty="0" smtClean="0">
                <a:solidFill>
                  <a:schemeClr val="tx1"/>
                </a:solidFill>
                <a:latin typeface="Times New Roman" pitchFamily="18" charset="0"/>
                <a:cs typeface="Times New Roman" pitchFamily="18" charset="0"/>
              </a:rPr>
              <a:t>Advanced Syntactic Pattern Recognition</a:t>
            </a:r>
          </a:p>
          <a:p>
            <a:pPr algn="l"/>
            <a:r>
              <a:rPr lang="en-US" sz="2800" b="1" dirty="0" smtClean="0">
                <a:solidFill>
                  <a:schemeClr val="tx1"/>
                </a:solidFill>
                <a:latin typeface="Times New Roman" pitchFamily="18" charset="0"/>
                <a:cs typeface="Times New Roman" pitchFamily="18" charset="0"/>
              </a:rPr>
              <a:t>Course Code: CSE713</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119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5691" y="808137"/>
            <a:ext cx="8375073" cy="5638800"/>
          </a:xfrm>
        </p:spPr>
        <p:txBody>
          <a:bodyPr>
            <a:noAutofit/>
          </a:bodyPr>
          <a:lstStyle/>
          <a:p>
            <a:r>
              <a:rPr lang="en-US" sz="2800" b="1" u="sng" dirty="0" smtClean="0">
                <a:solidFill>
                  <a:schemeClr val="tx1"/>
                </a:solidFill>
                <a:latin typeface="Times New Roman" pitchFamily="18" charset="0"/>
                <a:cs typeface="Times New Roman" pitchFamily="18" charset="0"/>
              </a:rPr>
              <a:t>Proposed System con..</a:t>
            </a:r>
          </a:p>
          <a:p>
            <a:pPr algn="just"/>
            <a:r>
              <a:rPr lang="en-US" sz="2000" b="1" dirty="0" smtClean="0">
                <a:solidFill>
                  <a:schemeClr val="tx1"/>
                </a:solidFill>
                <a:latin typeface="Times New Roman" pitchFamily="18" charset="0"/>
                <a:cs typeface="Times New Roman" pitchFamily="18" charset="0"/>
              </a:rPr>
              <a:t>(ii) </a:t>
            </a:r>
            <a:r>
              <a:rPr lang="en-US" sz="2000" b="1" u="sng" dirty="0" smtClean="0">
                <a:solidFill>
                  <a:schemeClr val="tx1"/>
                </a:solidFill>
                <a:latin typeface="Times New Roman" pitchFamily="18" charset="0"/>
                <a:cs typeface="Times New Roman" pitchFamily="18" charset="0"/>
              </a:rPr>
              <a:t>Image </a:t>
            </a:r>
            <a:r>
              <a:rPr lang="en-US" sz="2000" b="1" u="sng" dirty="0">
                <a:solidFill>
                  <a:schemeClr val="tx1"/>
                </a:solidFill>
                <a:latin typeface="Times New Roman" pitchFamily="18" charset="0"/>
                <a:cs typeface="Times New Roman" pitchFamily="18" charset="0"/>
              </a:rPr>
              <a:t>decoder - hierarchical classification</a:t>
            </a:r>
          </a:p>
          <a:p>
            <a:pPr algn="just"/>
            <a:r>
              <a:rPr lang="en-US" sz="2000" dirty="0">
                <a:solidFill>
                  <a:schemeClr val="tx1"/>
                </a:solidFill>
                <a:latin typeface="Times New Roman" pitchFamily="18" charset="0"/>
                <a:cs typeface="Times New Roman" pitchFamily="18" charset="0"/>
              </a:rPr>
              <a:t>This block is responsible for sequentially diagnosing the dermoscopy images, following the medical taxonomy. At each hierarchical split t , the LSTM produces a finer class for the skin lesion, receiving as input the previously generated class </a:t>
            </a:r>
            <a:r>
              <a:rPr lang="en-US" sz="2000" dirty="0" smtClean="0">
                <a:solidFill>
                  <a:schemeClr val="tx1"/>
                </a:solidFill>
                <a:latin typeface="Times New Roman" pitchFamily="18" charset="0"/>
                <a:cs typeface="Times New Roman" pitchFamily="18" charset="0"/>
              </a:rPr>
              <a:t>C</a:t>
            </a:r>
            <a:r>
              <a:rPr lang="en-US" sz="1100" dirty="0" smtClean="0">
                <a:solidFill>
                  <a:schemeClr val="tx1"/>
                </a:solidFill>
                <a:latin typeface="Times New Roman" pitchFamily="18" charset="0"/>
                <a:cs typeface="Times New Roman" pitchFamily="18" charset="0"/>
              </a:rPr>
              <a:t>t</a:t>
            </a:r>
            <a:r>
              <a:rPr lang="en-US" sz="1100" dirty="0">
                <a:solidFill>
                  <a:schemeClr val="tx1"/>
                </a:solidFill>
                <a:latin typeface="Times New Roman" pitchFamily="18" charset="0"/>
                <a:cs typeface="Times New Roman" pitchFamily="18" charset="0"/>
              </a:rPr>
              <a:t>−1 </a:t>
            </a:r>
            <a:r>
              <a:rPr lang="en-US" sz="2000" dirty="0">
                <a:solidFill>
                  <a:schemeClr val="tx1"/>
                </a:solidFill>
                <a:latin typeface="Times New Roman" pitchFamily="18" charset="0"/>
                <a:cs typeface="Times New Roman" pitchFamily="18" charset="0"/>
              </a:rPr>
              <a:t>, the context (image features) </a:t>
            </a:r>
            <a:r>
              <a:rPr lang="en-US" sz="2000" dirty="0" err="1" smtClean="0">
                <a:solidFill>
                  <a:schemeClr val="tx1"/>
                </a:solidFill>
                <a:latin typeface="Times New Roman" pitchFamily="18" charset="0"/>
                <a:cs typeface="Times New Roman" pitchFamily="18" charset="0"/>
              </a:rPr>
              <a:t>z</a:t>
            </a:r>
            <a:r>
              <a:rPr lang="en-US" sz="1200" dirty="0" err="1" smtClean="0">
                <a:solidFill>
                  <a:schemeClr val="tx1"/>
                </a:solidFill>
                <a:latin typeface="Times New Roman" pitchFamily="18" charset="0"/>
                <a:cs typeface="Times New Roman" pitchFamily="18" charset="0"/>
              </a:rPr>
              <a:t>t</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 and the previous hidden state h </a:t>
            </a:r>
            <a:r>
              <a:rPr lang="en-US" sz="1200" dirty="0">
                <a:solidFill>
                  <a:schemeClr val="tx1"/>
                </a:solidFill>
                <a:latin typeface="Times New Roman" pitchFamily="18" charset="0"/>
                <a:cs typeface="Times New Roman" pitchFamily="18" charset="0"/>
              </a:rPr>
              <a:t>t−</a:t>
            </a:r>
            <a:r>
              <a:rPr lang="en-US" sz="1200" dirty="0" smtClean="0">
                <a:solidFill>
                  <a:schemeClr val="tx1"/>
                </a:solidFill>
                <a:latin typeface="Times New Roman" pitchFamily="18" charset="0"/>
                <a:cs typeface="Times New Roman" pitchFamily="18" charset="0"/>
              </a:rPr>
              <a:t>1</a:t>
            </a:r>
          </a:p>
          <a:p>
            <a:pPr algn="just"/>
            <a:r>
              <a:rPr lang="en-US" sz="2000" b="1" dirty="0" smtClean="0">
                <a:solidFill>
                  <a:schemeClr val="tx1"/>
                </a:solidFill>
                <a:latin typeface="Times New Roman" pitchFamily="18" charset="0"/>
                <a:cs typeface="Times New Roman" pitchFamily="18" charset="0"/>
              </a:rPr>
              <a:t>(iii) </a:t>
            </a:r>
            <a:r>
              <a:rPr lang="en-US" sz="2000" b="1" u="sng" dirty="0" smtClean="0">
                <a:solidFill>
                  <a:schemeClr val="tx1"/>
                </a:solidFill>
                <a:latin typeface="Times New Roman" pitchFamily="18" charset="0"/>
                <a:cs typeface="Times New Roman" pitchFamily="18" charset="0"/>
              </a:rPr>
              <a:t>Attention </a:t>
            </a:r>
            <a:r>
              <a:rPr lang="en-US" sz="2000" b="1" u="sng" dirty="0">
                <a:solidFill>
                  <a:schemeClr val="tx1"/>
                </a:solidFill>
                <a:latin typeface="Times New Roman" pitchFamily="18" charset="0"/>
                <a:cs typeface="Times New Roman" pitchFamily="18" charset="0"/>
              </a:rPr>
              <a:t>module</a:t>
            </a:r>
          </a:p>
          <a:p>
            <a:pPr algn="just"/>
            <a:r>
              <a:rPr lang="en-US" sz="2000" dirty="0">
                <a:solidFill>
                  <a:schemeClr val="tx1"/>
                </a:solidFill>
                <a:latin typeface="Times New Roman" pitchFamily="18" charset="0"/>
                <a:cs typeface="Times New Roman" pitchFamily="18" charset="0"/>
              </a:rPr>
              <a:t>The goal of the attention module is to provide the LSTM network with the most relevant image features (called the context vector </a:t>
            </a:r>
            <a:r>
              <a:rPr lang="en-US" sz="2000" dirty="0" err="1" smtClean="0">
                <a:solidFill>
                  <a:schemeClr val="tx1"/>
                </a:solidFill>
                <a:latin typeface="Times New Roman" pitchFamily="18" charset="0"/>
                <a:cs typeface="Times New Roman" pitchFamily="18" charset="0"/>
              </a:rPr>
              <a:t>z</a:t>
            </a:r>
            <a:r>
              <a:rPr lang="en-US" sz="1200" dirty="0" err="1" smtClean="0">
                <a:solidFill>
                  <a:schemeClr val="tx1"/>
                </a:solidFill>
                <a:latin typeface="Times New Roman" pitchFamily="18" charset="0"/>
                <a:cs typeface="Times New Roman" pitchFamily="18" charset="0"/>
              </a:rPr>
              <a:t>t</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 that can be used to predict the </a:t>
            </a:r>
            <a:r>
              <a:rPr lang="en-US" sz="2000" dirty="0" smtClean="0">
                <a:solidFill>
                  <a:schemeClr val="tx1"/>
                </a:solidFill>
                <a:latin typeface="Times New Roman" pitchFamily="18" charset="0"/>
                <a:cs typeface="Times New Roman" pitchFamily="18" charset="0"/>
              </a:rPr>
              <a:t>t−</a:t>
            </a:r>
            <a:r>
              <a:rPr lang="en-US" sz="2000" dirty="0" err="1">
                <a:solidFill>
                  <a:schemeClr val="tx1"/>
                </a:solidFill>
                <a:latin typeface="Times New Roman" pitchFamily="18" charset="0"/>
                <a:cs typeface="Times New Roman" pitchFamily="18" charset="0"/>
              </a:rPr>
              <a:t>th</a:t>
            </a:r>
            <a:r>
              <a:rPr lang="en-US" sz="2000" dirty="0">
                <a:solidFill>
                  <a:schemeClr val="tx1"/>
                </a:solidFill>
                <a:latin typeface="Times New Roman" pitchFamily="18" charset="0"/>
                <a:cs typeface="Times New Roman" pitchFamily="18" charset="0"/>
              </a:rPr>
              <a:t> level of the taxonomy. This approach aims to mimic the analysis performed by dermatologists, while diagnosing skin lesions</a:t>
            </a:r>
          </a:p>
        </p:txBody>
      </p:sp>
    </p:spTree>
    <p:extLst>
      <p:ext uri="{BB962C8B-B14F-4D97-AF65-F5344CB8AC3E}">
        <p14:creationId xmlns:p14="http://schemas.microsoft.com/office/powerpoint/2010/main" val="1704243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8001000" cy="4876800"/>
          </a:xfrm>
        </p:spPr>
        <p:txBody>
          <a:bodyPr>
            <a:noAutofit/>
          </a:bodyPr>
          <a:lstStyle/>
          <a:p>
            <a:r>
              <a:rPr lang="en-US" sz="2400" b="1" dirty="0" smtClean="0">
                <a:solidFill>
                  <a:schemeClr val="tx1"/>
                </a:solidFill>
                <a:latin typeface="Times New Roman" pitchFamily="18" charset="0"/>
                <a:cs typeface="Times New Roman" pitchFamily="18" charset="0"/>
              </a:rPr>
              <a:t>Data </a:t>
            </a:r>
            <a:r>
              <a:rPr lang="en-US" sz="2400" b="1" dirty="0">
                <a:solidFill>
                  <a:schemeClr val="tx1"/>
                </a:solidFill>
                <a:latin typeface="Times New Roman" pitchFamily="18" charset="0"/>
                <a:cs typeface="Times New Roman" pitchFamily="18" charset="0"/>
              </a:rPr>
              <a:t>set and experiments</a:t>
            </a:r>
          </a:p>
          <a:p>
            <a:pPr algn="just"/>
            <a:endParaRPr lang="en-US"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The model has been developed </a:t>
            </a:r>
            <a:r>
              <a:rPr lang="en-US" sz="2000" dirty="0">
                <a:solidFill>
                  <a:schemeClr val="tx1"/>
                </a:solidFill>
                <a:latin typeface="Times New Roman" pitchFamily="18" charset="0"/>
                <a:cs typeface="Times New Roman" pitchFamily="18" charset="0"/>
              </a:rPr>
              <a:t>using the ISIC 2017 and 2018 </a:t>
            </a:r>
            <a:r>
              <a:rPr lang="en-US" sz="2000" dirty="0" smtClean="0">
                <a:solidFill>
                  <a:schemeClr val="tx1"/>
                </a:solidFill>
                <a:latin typeface="Times New Roman" pitchFamily="18" charset="0"/>
                <a:cs typeface="Times New Roman" pitchFamily="18" charset="0"/>
              </a:rPr>
              <a:t>dermoscopy </a:t>
            </a:r>
            <a:r>
              <a:rPr lang="en-US" sz="2000" dirty="0">
                <a:solidFill>
                  <a:schemeClr val="tx1"/>
                </a:solidFill>
                <a:latin typeface="Times New Roman" pitchFamily="18" charset="0"/>
                <a:cs typeface="Times New Roman" pitchFamily="18" charset="0"/>
              </a:rPr>
              <a:t>data </a:t>
            </a:r>
            <a:r>
              <a:rPr lang="en-US" sz="2000" dirty="0" smtClean="0">
                <a:solidFill>
                  <a:schemeClr val="tx1"/>
                </a:solidFill>
                <a:latin typeface="Times New Roman" pitchFamily="18" charset="0"/>
                <a:cs typeface="Times New Roman" pitchFamily="18" charset="0"/>
              </a:rPr>
              <a:t>sets. </a:t>
            </a:r>
            <a:r>
              <a:rPr lang="en-US" sz="2000" dirty="0">
                <a:solidFill>
                  <a:schemeClr val="tx1"/>
                </a:solidFill>
                <a:latin typeface="Times New Roman" pitchFamily="18" charset="0"/>
                <a:cs typeface="Times New Roman" pitchFamily="18" charset="0"/>
              </a:rPr>
              <a:t>The first set comprises 2750 images divided into training (</a:t>
            </a:r>
            <a:r>
              <a:rPr lang="en-US" sz="2000" dirty="0" smtClean="0">
                <a:solidFill>
                  <a:schemeClr val="tx1"/>
                </a:solidFill>
                <a:latin typeface="Times New Roman" pitchFamily="18" charset="0"/>
                <a:cs typeface="Times New Roman" pitchFamily="18" charset="0"/>
              </a:rPr>
              <a:t>2000</a:t>
            </a:r>
            <a:r>
              <a:rPr lang="en-US" sz="2000" dirty="0">
                <a:solidFill>
                  <a:schemeClr val="tx1"/>
                </a:solidFill>
                <a:latin typeface="Times New Roman" pitchFamily="18" charset="0"/>
                <a:cs typeface="Times New Roman" pitchFamily="18" charset="0"/>
              </a:rPr>
              <a:t>), validation (150), and test (600) sets. </a:t>
            </a:r>
            <a:endParaRPr lang="en-US" sz="2000" dirty="0" smtClean="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These </a:t>
            </a:r>
            <a:r>
              <a:rPr lang="en-US" sz="2000" dirty="0">
                <a:solidFill>
                  <a:schemeClr val="tx1"/>
                </a:solidFill>
                <a:latin typeface="Times New Roman" pitchFamily="18" charset="0"/>
                <a:cs typeface="Times New Roman" pitchFamily="18" charset="0"/>
              </a:rPr>
              <a:t>images contain examples of the following classes of lesions: melanocytic (melanoma and nevi) and non-melanocytic (</a:t>
            </a:r>
            <a:r>
              <a:rPr lang="en-US" sz="2000" dirty="0" err="1">
                <a:solidFill>
                  <a:schemeClr val="tx1"/>
                </a:solidFill>
                <a:latin typeface="Times New Roman" pitchFamily="18" charset="0"/>
                <a:cs typeface="Times New Roman" pitchFamily="18" charset="0"/>
              </a:rPr>
              <a:t>seborrheic</a:t>
            </a:r>
            <a:r>
              <a:rPr lang="en-US" sz="2000" dirty="0">
                <a:solidFill>
                  <a:schemeClr val="tx1"/>
                </a:solidFill>
                <a:latin typeface="Times New Roman" pitchFamily="18" charset="0"/>
                <a:cs typeface="Times New Roman" pitchFamily="18" charset="0"/>
              </a:rPr>
              <a:t> keratosis). The second set is larger and more complex, containing 11,527 examples of the following lesions: melanocytic (melanoma and nevi) and non-melanocytic (basal cell carcinoma, actinic keratosis, benign keratosis, </a:t>
            </a:r>
            <a:r>
              <a:rPr lang="en-US" sz="2000" dirty="0" err="1">
                <a:solidFill>
                  <a:schemeClr val="tx1"/>
                </a:solidFill>
                <a:latin typeface="Times New Roman" pitchFamily="18" charset="0"/>
                <a:cs typeface="Times New Roman" pitchFamily="18" charset="0"/>
              </a:rPr>
              <a:t>dermatofibroma</a:t>
            </a:r>
            <a:r>
              <a:rPr lang="en-US" sz="2000" dirty="0">
                <a:solidFill>
                  <a:schemeClr val="tx1"/>
                </a:solidFill>
                <a:latin typeface="Times New Roman" pitchFamily="18" charset="0"/>
                <a:cs typeface="Times New Roman" pitchFamily="18" charset="0"/>
              </a:rPr>
              <a:t>, and vascular lesions). Similarly to ISIC 2017, the 2018 data set is also divided into training (10,015) and test sets (1512).</a:t>
            </a:r>
          </a:p>
        </p:txBody>
      </p:sp>
    </p:spTree>
    <p:extLst>
      <p:ext uri="{BB962C8B-B14F-4D97-AF65-F5344CB8AC3E}">
        <p14:creationId xmlns:p14="http://schemas.microsoft.com/office/powerpoint/2010/main" val="171533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8001000" cy="4876800"/>
          </a:xfrm>
        </p:spPr>
        <p:txBody>
          <a:bodyPr>
            <a:noAutofit/>
          </a:bodyPr>
          <a:lstStyle/>
          <a:p>
            <a:r>
              <a:rPr lang="en-US" sz="2800" b="1" u="sng" dirty="0">
                <a:solidFill>
                  <a:schemeClr val="tx1"/>
                </a:solidFill>
                <a:latin typeface="Times New Roman" pitchFamily="18" charset="0"/>
                <a:cs typeface="Times New Roman" pitchFamily="18" charset="0"/>
              </a:rPr>
              <a:t>Model training</a:t>
            </a:r>
          </a:p>
          <a:p>
            <a:pPr algn="just"/>
            <a:r>
              <a:rPr lang="en-US" sz="2200" dirty="0" smtClean="0">
                <a:solidFill>
                  <a:schemeClr val="tx1"/>
                </a:solidFill>
                <a:latin typeface="Times New Roman" pitchFamily="18" charset="0"/>
                <a:cs typeface="Times New Roman" pitchFamily="18" charset="0"/>
              </a:rPr>
              <a:t>The following configuration was considered to train the model:</a:t>
            </a:r>
          </a:p>
          <a:p>
            <a:pPr algn="just"/>
            <a:r>
              <a:rPr lang="en-US" sz="2200" dirty="0" smtClean="0">
                <a:solidFill>
                  <a:schemeClr val="tx1"/>
                </a:solidFill>
                <a:latin typeface="Times New Roman" pitchFamily="18" charset="0"/>
                <a:cs typeface="Times New Roman" pitchFamily="18" charset="0"/>
              </a:rPr>
              <a:t>(i) Image encoder   ii</a:t>
            </a:r>
            <a:r>
              <a:rPr lang="en-US" sz="2200" dirty="0">
                <a:solidFill>
                  <a:schemeClr val="tx1"/>
                </a:solidFill>
                <a:latin typeface="Times New Roman" pitchFamily="18" charset="0"/>
                <a:cs typeface="Times New Roman" pitchFamily="18" charset="0"/>
              </a:rPr>
              <a:t>) Hierarchical loss </a:t>
            </a:r>
            <a:r>
              <a:rPr lang="en-US" sz="2200" dirty="0" smtClean="0">
                <a:solidFill>
                  <a:schemeClr val="tx1"/>
                </a:solidFill>
                <a:latin typeface="Times New Roman" pitchFamily="18" charset="0"/>
                <a:cs typeface="Times New Roman" pitchFamily="18" charset="0"/>
              </a:rPr>
              <a:t>function</a:t>
            </a:r>
          </a:p>
          <a:p>
            <a:pPr algn="just"/>
            <a:r>
              <a:rPr lang="en-US" sz="2200" dirty="0">
                <a:solidFill>
                  <a:schemeClr val="tx1"/>
                </a:solidFill>
                <a:latin typeface="Times New Roman" pitchFamily="18" charset="0"/>
                <a:cs typeface="Times New Roman" pitchFamily="18" charset="0"/>
              </a:rPr>
              <a:t>iii) Channel attention iv) Class inference v) Model hyperparemeters</a:t>
            </a:r>
          </a:p>
          <a:p>
            <a:pPr algn="just"/>
            <a:r>
              <a:rPr lang="en-US" sz="2200" dirty="0" smtClean="0">
                <a:solidFill>
                  <a:schemeClr val="tx1"/>
                </a:solidFill>
                <a:latin typeface="Times New Roman" pitchFamily="18" charset="0"/>
                <a:cs typeface="Times New Roman" pitchFamily="18" charset="0"/>
              </a:rPr>
              <a:t>Each </a:t>
            </a:r>
            <a:r>
              <a:rPr lang="en-US" sz="2200" dirty="0">
                <a:solidFill>
                  <a:schemeClr val="tx1"/>
                </a:solidFill>
                <a:latin typeface="Times New Roman" pitchFamily="18" charset="0"/>
                <a:cs typeface="Times New Roman" pitchFamily="18" charset="0"/>
              </a:rPr>
              <a:t>of the model’s configurations </a:t>
            </a:r>
            <a:r>
              <a:rPr lang="en-US" sz="2200" dirty="0" smtClean="0">
                <a:solidFill>
                  <a:schemeClr val="tx1"/>
                </a:solidFill>
                <a:latin typeface="Times New Roman" pitchFamily="18" charset="0"/>
                <a:cs typeface="Times New Roman" pitchFamily="18" charset="0"/>
              </a:rPr>
              <a:t>mentioned above </a:t>
            </a:r>
            <a:r>
              <a:rPr lang="en-US" sz="2200" dirty="0">
                <a:solidFill>
                  <a:schemeClr val="tx1"/>
                </a:solidFill>
                <a:latin typeface="Times New Roman" pitchFamily="18" charset="0"/>
                <a:cs typeface="Times New Roman" pitchFamily="18" charset="0"/>
              </a:rPr>
              <a:t>was trained </a:t>
            </a:r>
            <a:r>
              <a:rPr lang="en-US" sz="2200" dirty="0" smtClean="0">
                <a:solidFill>
                  <a:schemeClr val="tx1"/>
                </a:solidFill>
                <a:latin typeface="Times New Roman" pitchFamily="18" charset="0"/>
                <a:cs typeface="Times New Roman" pitchFamily="18" charset="0"/>
              </a:rPr>
              <a:t>end-to-end.</a:t>
            </a:r>
          </a:p>
          <a:p>
            <a:pPr algn="just"/>
            <a:r>
              <a:rPr lang="en-US" sz="2200" dirty="0">
                <a:solidFill>
                  <a:schemeClr val="tx1"/>
                </a:solidFill>
                <a:latin typeface="Times New Roman" pitchFamily="18" charset="0"/>
                <a:cs typeface="Times New Roman" pitchFamily="18" charset="0"/>
              </a:rPr>
              <a:t>The model is optimized end-to-end using the Adam variation of the stochastic gradient </a:t>
            </a:r>
            <a:r>
              <a:rPr lang="en-US" sz="2200" dirty="0" smtClean="0">
                <a:solidFill>
                  <a:schemeClr val="tx1"/>
                </a:solidFill>
                <a:latin typeface="Times New Roman" pitchFamily="18" charset="0"/>
                <a:cs typeface="Times New Roman" pitchFamily="18" charset="0"/>
              </a:rPr>
              <a:t>descent with </a:t>
            </a:r>
            <a:r>
              <a:rPr lang="en-US" sz="2200" dirty="0">
                <a:solidFill>
                  <a:schemeClr val="tx1"/>
                </a:solidFill>
                <a:latin typeface="Times New Roman" pitchFamily="18" charset="0"/>
                <a:cs typeface="Times New Roman" pitchFamily="18" charset="0"/>
              </a:rPr>
              <a:t>mini-batches of size 20, using an initial learning rate of 10</a:t>
            </a:r>
            <a:r>
              <a:rPr lang="en-US" sz="2200" baseline="30000" dirty="0">
                <a:solidFill>
                  <a:schemeClr val="tx1"/>
                </a:solidFill>
                <a:latin typeface="Times New Roman" pitchFamily="18" charset="0"/>
                <a:cs typeface="Times New Roman" pitchFamily="18" charset="0"/>
              </a:rPr>
              <a:t> −6 </a:t>
            </a:r>
            <a:r>
              <a:rPr lang="en-US" sz="2200" dirty="0">
                <a:solidFill>
                  <a:schemeClr val="tx1"/>
                </a:solidFill>
                <a:latin typeface="Times New Roman" pitchFamily="18" charset="0"/>
                <a:cs typeface="Times New Roman" pitchFamily="18" charset="0"/>
              </a:rPr>
              <a:t>, which decays at every 200 epochs. In total, the model is trained for 600 epochs with an early-stop criterion on a NVIDIA Titan </a:t>
            </a:r>
            <a:r>
              <a:rPr lang="en-US" sz="2200" dirty="0" err="1" smtClean="0">
                <a:solidFill>
                  <a:schemeClr val="tx1"/>
                </a:solidFill>
                <a:latin typeface="Times New Roman" pitchFamily="18" charset="0"/>
                <a:cs typeface="Times New Roman" pitchFamily="18" charset="0"/>
              </a:rPr>
              <a:t>Xp</a:t>
            </a:r>
            <a:r>
              <a:rPr lang="en-US" sz="2200" dirty="0" smtClean="0">
                <a:solidFill>
                  <a:schemeClr val="tx1"/>
                </a:solidFill>
                <a:latin typeface="Times New Roman" pitchFamily="18" charset="0"/>
                <a:cs typeface="Times New Roman" pitchFamily="18" charset="0"/>
              </a:rPr>
              <a:t>.</a:t>
            </a:r>
          </a:p>
          <a:p>
            <a:pPr algn="just"/>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6857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8001000" cy="5334000"/>
          </a:xfrm>
        </p:spPr>
        <p:txBody>
          <a:bodyPr>
            <a:noAutofit/>
          </a:bodyPr>
          <a:lstStyle/>
          <a:p>
            <a:r>
              <a:rPr lang="en-US" sz="2800" b="1" u="sng" dirty="0" smtClean="0">
                <a:solidFill>
                  <a:schemeClr val="tx1"/>
                </a:solidFill>
                <a:latin typeface="Times New Roman" pitchFamily="18" charset="0"/>
                <a:cs typeface="Times New Roman" pitchFamily="18" charset="0"/>
              </a:rPr>
              <a:t>Model Evaluation and Experimental Results </a:t>
            </a:r>
          </a:p>
          <a:p>
            <a:pPr algn="just"/>
            <a:endParaRPr lang="en-US" sz="700" dirty="0" smtClean="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All of the trained model configurations were evaluated using an independent test set, and the performance was quantified </a:t>
            </a:r>
            <a:r>
              <a:rPr lang="en-US" sz="2000" dirty="0" smtClean="0">
                <a:solidFill>
                  <a:schemeClr val="tx1"/>
                </a:solidFill>
                <a:latin typeface="Times New Roman" pitchFamily="18" charset="0"/>
                <a:cs typeface="Times New Roman" pitchFamily="18" charset="0"/>
              </a:rPr>
              <a:t>using </a:t>
            </a:r>
            <a:r>
              <a:rPr lang="en-US" sz="2000" dirty="0">
                <a:solidFill>
                  <a:schemeClr val="tx1"/>
                </a:solidFill>
                <a:latin typeface="Times New Roman" pitchFamily="18" charset="0"/>
                <a:cs typeface="Times New Roman" pitchFamily="18" charset="0"/>
              </a:rPr>
              <a:t>the following metrics: sensitivity ( SE ), specificity ( SP ), balanced accuracy ( BACC ), and area under the curve (AUC). The metrics SE SP , and AUC are class specific, while BACC is computed over the entire data set.</a:t>
            </a:r>
          </a:p>
          <a:p>
            <a:pPr algn="just"/>
            <a:endParaRPr lang="en-US"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It is observed </a:t>
            </a:r>
            <a:r>
              <a:rPr lang="en-US" sz="2000" dirty="0">
                <a:solidFill>
                  <a:schemeClr val="tx1"/>
                </a:solidFill>
                <a:latin typeface="Times New Roman" pitchFamily="18" charset="0"/>
                <a:cs typeface="Times New Roman" pitchFamily="18" charset="0"/>
              </a:rPr>
              <a:t>that enforcing the </a:t>
            </a:r>
            <a:r>
              <a:rPr lang="en-US" sz="2000" dirty="0" smtClean="0">
                <a:solidFill>
                  <a:schemeClr val="tx1"/>
                </a:solidFill>
                <a:latin typeface="Times New Roman" pitchFamily="18" charset="0"/>
                <a:cs typeface="Times New Roman" pitchFamily="18" charset="0"/>
              </a:rPr>
              <a:t>hierarchical </a:t>
            </a:r>
            <a:r>
              <a:rPr lang="en-US" sz="2000" dirty="0">
                <a:solidFill>
                  <a:schemeClr val="tx1"/>
                </a:solidFill>
                <a:latin typeface="Times New Roman" pitchFamily="18" charset="0"/>
                <a:cs typeface="Times New Roman" pitchFamily="18" charset="0"/>
              </a:rPr>
              <a:t>structure in the loss function improves the performance of the models, particularly when ResNet-50 and DenseNet-161 are used as image encoders. Moreover, if we compare the SE and SP values of the </a:t>
            </a:r>
            <a:r>
              <a:rPr lang="en-US" sz="2000" dirty="0" smtClean="0">
                <a:solidFill>
                  <a:schemeClr val="tx1"/>
                </a:solidFill>
                <a:latin typeface="Times New Roman" pitchFamily="18" charset="0"/>
                <a:cs typeface="Times New Roman" pitchFamily="18" charset="0"/>
              </a:rPr>
              <a:t>keratosis </a:t>
            </a:r>
            <a:r>
              <a:rPr lang="en-US" sz="2000" dirty="0">
                <a:solidFill>
                  <a:schemeClr val="tx1"/>
                </a:solidFill>
                <a:latin typeface="Times New Roman" pitchFamily="18" charset="0"/>
                <a:cs typeface="Times New Roman" pitchFamily="18" charset="0"/>
              </a:rPr>
              <a:t>class (the only non-melanocytic lesion) with those of the melanocytic/non-melanocytic task, we conclude that only the </a:t>
            </a:r>
            <a:r>
              <a:rPr lang="en-US" sz="2000" dirty="0" smtClean="0">
                <a:solidFill>
                  <a:schemeClr val="tx1"/>
                </a:solidFill>
                <a:latin typeface="Times New Roman" pitchFamily="18" charset="0"/>
                <a:cs typeface="Times New Roman" pitchFamily="18" charset="0"/>
              </a:rPr>
              <a:t> hierarchical loss guarantees </a:t>
            </a:r>
            <a:r>
              <a:rPr lang="en-US" sz="2000" dirty="0">
                <a:solidFill>
                  <a:schemeClr val="tx1"/>
                </a:solidFill>
                <a:latin typeface="Times New Roman" pitchFamily="18" charset="0"/>
                <a:cs typeface="Times New Roman" pitchFamily="18" charset="0"/>
              </a:rPr>
              <a:t>that the model does not violate the taxonomy. </a:t>
            </a:r>
            <a:endParaRPr lang="en-US"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90973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001000" cy="5715000"/>
          </a:xfrm>
        </p:spPr>
        <p:txBody>
          <a:bodyPr>
            <a:noAutofit/>
          </a:bodyPr>
          <a:lstStyle/>
          <a:p>
            <a:r>
              <a:rPr lang="en-US" sz="2800" b="1" u="sng" dirty="0" smtClean="0">
                <a:solidFill>
                  <a:schemeClr val="tx1"/>
                </a:solidFill>
                <a:latin typeface="Times New Roman" pitchFamily="18" charset="0"/>
                <a:cs typeface="Times New Roman" pitchFamily="18" charset="0"/>
              </a:rPr>
              <a:t>Model Evaluation and Experimental Results con.. </a:t>
            </a:r>
          </a:p>
          <a:p>
            <a:pPr algn="just"/>
            <a:endParaRPr lang="en-US" sz="700" dirty="0" smtClean="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According to these results, it seems that ResNet-50 performs worse than the remaining image encoders and that DenseNet-161 seems to be the encoder that better captures the properties of the various classes.</a:t>
            </a:r>
            <a:endParaRPr lang="en-US" sz="2000" dirty="0" smtClean="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209800"/>
            <a:ext cx="5581650" cy="4286250"/>
          </a:xfrm>
          <a:prstGeom prst="rect">
            <a:avLst/>
          </a:prstGeom>
        </p:spPr>
      </p:pic>
    </p:spTree>
    <p:extLst>
      <p:ext uri="{BB962C8B-B14F-4D97-AF65-F5344CB8AC3E}">
        <p14:creationId xmlns:p14="http://schemas.microsoft.com/office/powerpoint/2010/main" val="279521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001000" cy="5715000"/>
          </a:xfrm>
        </p:spPr>
        <p:txBody>
          <a:bodyPr>
            <a:noAutofit/>
          </a:bodyPr>
          <a:lstStyle/>
          <a:p>
            <a:r>
              <a:rPr lang="en-US" sz="2800" b="1" u="sng" dirty="0" smtClean="0">
                <a:solidFill>
                  <a:schemeClr val="tx1"/>
                </a:solidFill>
                <a:latin typeface="Times New Roman" pitchFamily="18" charset="0"/>
                <a:cs typeface="Times New Roman" pitchFamily="18" charset="0"/>
              </a:rPr>
              <a:t>Model Evaluation and Experimental Results con.. </a:t>
            </a:r>
          </a:p>
          <a:p>
            <a:pPr algn="just"/>
            <a:endParaRPr lang="en-US" sz="700" dirty="0" smtClean="0">
              <a:solidFill>
                <a:schemeClr val="tx1"/>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347787"/>
            <a:ext cx="5619750" cy="4162425"/>
          </a:xfrm>
          <a:prstGeom prst="rect">
            <a:avLst/>
          </a:prstGeom>
        </p:spPr>
      </p:pic>
    </p:spTree>
    <p:extLst>
      <p:ext uri="{BB962C8B-B14F-4D97-AF65-F5344CB8AC3E}">
        <p14:creationId xmlns:p14="http://schemas.microsoft.com/office/powerpoint/2010/main" val="3118093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001000" cy="5715000"/>
          </a:xfrm>
        </p:spPr>
        <p:txBody>
          <a:bodyPr>
            <a:noAutofit/>
          </a:bodyPr>
          <a:lstStyle/>
          <a:p>
            <a:endParaRPr lang="en-US" sz="2800" b="1" u="sng" dirty="0" smtClean="0">
              <a:solidFill>
                <a:schemeClr val="tx1"/>
              </a:solidFill>
              <a:latin typeface="Times New Roman" pitchFamily="18" charset="0"/>
              <a:cs typeface="Times New Roman" pitchFamily="18" charset="0"/>
            </a:endParaRPr>
          </a:p>
          <a:p>
            <a:r>
              <a:rPr lang="en-US" sz="2800" b="1" u="sng" dirty="0" smtClean="0">
                <a:solidFill>
                  <a:schemeClr val="tx1"/>
                </a:solidFill>
                <a:latin typeface="Times New Roman" pitchFamily="18" charset="0"/>
                <a:cs typeface="Times New Roman" pitchFamily="18" charset="0"/>
              </a:rPr>
              <a:t>Model Evaluation and Experimental Results con.. </a:t>
            </a:r>
          </a:p>
          <a:p>
            <a:pPr algn="just"/>
            <a:endParaRPr lang="en-US" sz="700" dirty="0" smtClean="0">
              <a:solidFill>
                <a:schemeClr val="tx1"/>
              </a:solidFill>
              <a:latin typeface="Times New Roman" pitchFamily="18" charset="0"/>
              <a:cs typeface="Times New Roman" pitchFamily="18" charset="0"/>
            </a:endParaRPr>
          </a:p>
          <a:p>
            <a:pPr algn="just"/>
            <a:endParaRPr lang="en-US" sz="2200" dirty="0" smtClean="0">
              <a:solidFill>
                <a:schemeClr val="tx1"/>
              </a:solidFill>
              <a:latin typeface="Times New Roman" pitchFamily="18" charset="0"/>
              <a:cs typeface="Times New Roman" pitchFamily="18" charset="0"/>
            </a:endParaRPr>
          </a:p>
          <a:p>
            <a:pPr algn="just"/>
            <a:r>
              <a:rPr lang="en-US" sz="2200" dirty="0" smtClean="0">
                <a:solidFill>
                  <a:schemeClr val="tx1"/>
                </a:solidFill>
                <a:latin typeface="Times New Roman" pitchFamily="18" charset="0"/>
                <a:cs typeface="Times New Roman" pitchFamily="18" charset="0"/>
              </a:rPr>
              <a:t>Two </a:t>
            </a:r>
            <a:r>
              <a:rPr lang="en-US" sz="2200" dirty="0">
                <a:solidFill>
                  <a:schemeClr val="tx1"/>
                </a:solidFill>
                <a:latin typeface="Times New Roman" pitchFamily="18" charset="0"/>
                <a:cs typeface="Times New Roman" pitchFamily="18" charset="0"/>
              </a:rPr>
              <a:t>observations can be made regarding the attention maps: i) VGG-16 </a:t>
            </a:r>
            <a:r>
              <a:rPr lang="en-US" sz="2200" dirty="0" smtClean="0">
                <a:solidFill>
                  <a:schemeClr val="tx1"/>
                </a:solidFill>
                <a:latin typeface="Times New Roman" pitchFamily="18" charset="0"/>
                <a:cs typeface="Times New Roman" pitchFamily="18" charset="0"/>
              </a:rPr>
              <a:t>leads </a:t>
            </a:r>
            <a:r>
              <a:rPr lang="en-US" sz="2200" dirty="0">
                <a:solidFill>
                  <a:schemeClr val="tx1"/>
                </a:solidFill>
                <a:latin typeface="Times New Roman" pitchFamily="18" charset="0"/>
                <a:cs typeface="Times New Roman" pitchFamily="18" charset="0"/>
              </a:rPr>
              <a:t>to more detailed maps, although it achieves slightly worse diagnostic performances; and ii) both models “attend</a:t>
            </a:r>
            <a:r>
              <a:rPr lang="en-US" sz="2200" dirty="0" smtClean="0">
                <a:solidFill>
                  <a:schemeClr val="tx1"/>
                </a:solidFill>
                <a:latin typeface="Times New Roman" pitchFamily="18" charset="0"/>
                <a:cs typeface="Times New Roman" pitchFamily="18" charset="0"/>
              </a:rPr>
              <a:t>” to </a:t>
            </a:r>
            <a:r>
              <a:rPr lang="en-US" sz="2200" dirty="0">
                <a:solidFill>
                  <a:schemeClr val="tx1"/>
                </a:solidFill>
                <a:latin typeface="Times New Roman" pitchFamily="18" charset="0"/>
                <a:cs typeface="Times New Roman" pitchFamily="18" charset="0"/>
              </a:rPr>
              <a:t>regions that are relevant for the medical diagnosis and are able to show regions of interest, even when the lesion is difficult to distinguish from the surrounding </a:t>
            </a:r>
            <a:r>
              <a:rPr lang="en-US" sz="2200" dirty="0" smtClean="0">
                <a:solidFill>
                  <a:schemeClr val="tx1"/>
                </a:solidFill>
                <a:latin typeface="Times New Roman" pitchFamily="18" charset="0"/>
                <a:cs typeface="Times New Roman" pitchFamily="18" charset="0"/>
              </a:rPr>
              <a:t>skin.</a:t>
            </a:r>
          </a:p>
        </p:txBody>
      </p:sp>
    </p:spTree>
    <p:extLst>
      <p:ext uri="{BB962C8B-B14F-4D97-AF65-F5344CB8AC3E}">
        <p14:creationId xmlns:p14="http://schemas.microsoft.com/office/powerpoint/2010/main" val="2482170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001000" cy="5715000"/>
          </a:xfrm>
        </p:spPr>
        <p:txBody>
          <a:bodyPr>
            <a:noAutofit/>
          </a:bodyPr>
          <a:lstStyle/>
          <a:p>
            <a:endParaRPr lang="en-US" sz="2800" b="1" u="sng" dirty="0" smtClean="0">
              <a:solidFill>
                <a:schemeClr val="tx1"/>
              </a:solidFill>
              <a:latin typeface="Times New Roman" pitchFamily="18" charset="0"/>
              <a:cs typeface="Times New Roman" pitchFamily="18" charset="0"/>
            </a:endParaRPr>
          </a:p>
          <a:p>
            <a:r>
              <a:rPr lang="en-US" sz="2800" b="1" u="sng" dirty="0" smtClean="0">
                <a:solidFill>
                  <a:schemeClr val="tx1"/>
                </a:solidFill>
                <a:latin typeface="Times New Roman" pitchFamily="18" charset="0"/>
                <a:cs typeface="Times New Roman" pitchFamily="18" charset="0"/>
              </a:rPr>
              <a:t>Limitation</a:t>
            </a:r>
          </a:p>
          <a:p>
            <a:pPr algn="just"/>
            <a:endParaRPr lang="en-US" sz="700" dirty="0" smtClean="0">
              <a:solidFill>
                <a:schemeClr val="tx1"/>
              </a:solidFill>
              <a:latin typeface="Times New Roman" pitchFamily="18" charset="0"/>
              <a:cs typeface="Times New Roman" pitchFamily="18" charset="0"/>
            </a:endParaRPr>
          </a:p>
          <a:p>
            <a:pPr algn="just"/>
            <a:endParaRPr lang="en-US" sz="2200" dirty="0" smtClean="0">
              <a:solidFill>
                <a:schemeClr val="tx1"/>
              </a:solidFill>
              <a:latin typeface="Times New Roman" pitchFamily="18" charset="0"/>
              <a:cs typeface="Times New Roman" pitchFamily="18" charset="0"/>
            </a:endParaRPr>
          </a:p>
          <a:p>
            <a:pPr algn="just"/>
            <a:r>
              <a:rPr lang="en-US" sz="2200" dirty="0" smtClean="0">
                <a:solidFill>
                  <a:schemeClr val="tx1"/>
                </a:solidFill>
                <a:latin typeface="Times New Roman" pitchFamily="18" charset="0"/>
                <a:cs typeface="Times New Roman" pitchFamily="18" charset="0"/>
              </a:rPr>
              <a:t>Color </a:t>
            </a:r>
            <a:r>
              <a:rPr lang="en-US" sz="2200" dirty="0">
                <a:solidFill>
                  <a:schemeClr val="tx1"/>
                </a:solidFill>
                <a:latin typeface="Times New Roman" pitchFamily="18" charset="0"/>
                <a:cs typeface="Times New Roman" pitchFamily="18" charset="0"/>
              </a:rPr>
              <a:t>normalization has a positive impact on the performance of CNN. </a:t>
            </a:r>
            <a:r>
              <a:rPr lang="en-US" sz="2200" dirty="0" smtClean="0">
                <a:solidFill>
                  <a:schemeClr val="tx1"/>
                </a:solidFill>
                <a:latin typeface="Times New Roman" pitchFamily="18" charset="0"/>
                <a:cs typeface="Times New Roman" pitchFamily="18" charset="0"/>
              </a:rPr>
              <a:t>It </a:t>
            </a:r>
            <a:r>
              <a:rPr lang="en-US" sz="2200" dirty="0">
                <a:solidFill>
                  <a:schemeClr val="tx1"/>
                </a:solidFill>
                <a:latin typeface="Times New Roman" pitchFamily="18" charset="0"/>
                <a:cs typeface="Times New Roman" pitchFamily="18" charset="0"/>
              </a:rPr>
              <a:t>is important to standardize the color of dermoscopy images through normalization. </a:t>
            </a:r>
            <a:r>
              <a:rPr lang="en-US" sz="2200" dirty="0" smtClean="0">
                <a:solidFill>
                  <a:schemeClr val="tx1"/>
                </a:solidFill>
                <a:latin typeface="Times New Roman" pitchFamily="18" charset="0"/>
                <a:cs typeface="Times New Roman" pitchFamily="18" charset="0"/>
              </a:rPr>
              <a:t>Future </a:t>
            </a:r>
            <a:r>
              <a:rPr lang="en-US" sz="2200" dirty="0">
                <a:solidFill>
                  <a:schemeClr val="tx1"/>
                </a:solidFill>
                <a:latin typeface="Times New Roman" pitchFamily="18" charset="0"/>
                <a:cs typeface="Times New Roman" pitchFamily="18" charset="0"/>
              </a:rPr>
              <a:t>work should address the perception of color by CNNs, in order to make them more </a:t>
            </a:r>
            <a:r>
              <a:rPr lang="en-US" sz="2200" dirty="0" smtClean="0">
                <a:solidFill>
                  <a:schemeClr val="tx1"/>
                </a:solidFill>
                <a:latin typeface="Times New Roman" pitchFamily="18" charset="0"/>
                <a:cs typeface="Times New Roman" pitchFamily="18" charset="0"/>
              </a:rPr>
              <a:t>robust </a:t>
            </a:r>
            <a:r>
              <a:rPr lang="en-US" sz="2200" dirty="0">
                <a:solidFill>
                  <a:schemeClr val="tx1"/>
                </a:solidFill>
                <a:latin typeface="Times New Roman" pitchFamily="18" charset="0"/>
                <a:cs typeface="Times New Roman" pitchFamily="18" charset="0"/>
              </a:rPr>
              <a:t>to color changes. A few works investigated the sensitiveness of CNNs to color using real images. However, </a:t>
            </a:r>
            <a:r>
              <a:rPr lang="en-US" sz="2200" dirty="0" smtClean="0">
                <a:solidFill>
                  <a:schemeClr val="tx1"/>
                </a:solidFill>
                <a:latin typeface="Times New Roman" pitchFamily="18" charset="0"/>
                <a:cs typeface="Times New Roman" pitchFamily="18" charset="0"/>
              </a:rPr>
              <a:t>such </a:t>
            </a:r>
            <a:r>
              <a:rPr lang="en-US" sz="2200" dirty="0">
                <a:solidFill>
                  <a:schemeClr val="tx1"/>
                </a:solidFill>
                <a:latin typeface="Times New Roman" pitchFamily="18" charset="0"/>
                <a:cs typeface="Times New Roman" pitchFamily="18" charset="0"/>
              </a:rPr>
              <a:t>a study is still missing in the dermoscopy field. </a:t>
            </a:r>
            <a:endParaRPr lang="en-US" sz="22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88703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533400"/>
            <a:ext cx="8001000" cy="5715000"/>
          </a:xfrm>
        </p:spPr>
        <p:txBody>
          <a:bodyPr>
            <a:noAutofit/>
          </a:bodyPr>
          <a:lstStyle/>
          <a:p>
            <a:endParaRPr lang="en-US" sz="2800" b="1" u="sng" dirty="0" smtClean="0">
              <a:solidFill>
                <a:schemeClr val="tx1"/>
              </a:solidFill>
              <a:latin typeface="Times New Roman" pitchFamily="18" charset="0"/>
              <a:cs typeface="Times New Roman" pitchFamily="18" charset="0"/>
            </a:endParaRPr>
          </a:p>
          <a:p>
            <a:r>
              <a:rPr lang="en-US" sz="2800" b="1" u="sng" dirty="0" smtClean="0">
                <a:solidFill>
                  <a:schemeClr val="tx1"/>
                </a:solidFill>
                <a:latin typeface="Times New Roman" pitchFamily="18" charset="0"/>
                <a:cs typeface="Times New Roman" pitchFamily="18" charset="0"/>
              </a:rPr>
              <a:t>Conclusion</a:t>
            </a:r>
          </a:p>
          <a:p>
            <a:pPr algn="just"/>
            <a:endParaRPr lang="en-US" sz="700" dirty="0" smtClean="0">
              <a:solidFill>
                <a:schemeClr val="tx1"/>
              </a:solidFill>
              <a:latin typeface="Times New Roman" pitchFamily="18" charset="0"/>
              <a:cs typeface="Times New Roman" pitchFamily="18" charset="0"/>
            </a:endParaRPr>
          </a:p>
          <a:p>
            <a:pPr algn="just"/>
            <a:endParaRPr lang="en-US" sz="2200" dirty="0" smtClean="0">
              <a:solidFill>
                <a:schemeClr val="tx1"/>
              </a:solidFill>
              <a:latin typeface="Times New Roman" pitchFamily="18" charset="0"/>
              <a:cs typeface="Times New Roman" pitchFamily="18" charset="0"/>
            </a:endParaRPr>
          </a:p>
          <a:p>
            <a:pPr algn="just"/>
            <a:r>
              <a:rPr lang="en-US" sz="2200" dirty="0">
                <a:solidFill>
                  <a:schemeClr val="tx1"/>
                </a:solidFill>
                <a:latin typeface="Times New Roman" pitchFamily="18" charset="0"/>
                <a:cs typeface="Times New Roman" pitchFamily="18" charset="0"/>
              </a:rPr>
              <a:t>The experimental results show that the model can identify clinically relevant regions in the images and use them to provide a diagnosis. Additionally, the model explainability helps understand how changes in the viewpoint influence classification performance. Both factors also reveal new directions of research that can make CNNs safer to be applied in clinical practice.</a:t>
            </a:r>
            <a:endParaRPr lang="en-US" sz="22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98888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fontScale="85000" lnSpcReduction="10000"/>
          </a:bodyPr>
          <a:lstStyle/>
          <a:p>
            <a:r>
              <a:rPr lang="en-US" sz="2600" b="1" u="sng" dirty="0" smtClean="0">
                <a:solidFill>
                  <a:schemeClr val="tx1"/>
                </a:solidFill>
                <a:latin typeface="Times New Roman" pitchFamily="18" charset="0"/>
                <a:cs typeface="Times New Roman" pitchFamily="18" charset="0"/>
              </a:rPr>
              <a:t>Introduction</a:t>
            </a:r>
          </a:p>
          <a:p>
            <a:pPr algn="just"/>
            <a:endParaRPr lang="en-US" sz="1600" dirty="0" smtClean="0">
              <a:solidFill>
                <a:schemeClr val="tx1"/>
              </a:solidFill>
              <a:latin typeface="Times New Roman" pitchFamily="18" charset="0"/>
              <a:cs typeface="Times New Roman" pitchFamily="18" charset="0"/>
            </a:endParaRPr>
          </a:p>
          <a:p>
            <a:pPr algn="just"/>
            <a:r>
              <a:rPr lang="en-US" sz="2600" dirty="0">
                <a:solidFill>
                  <a:schemeClr val="tx1"/>
                </a:solidFill>
                <a:latin typeface="Times New Roman" pitchFamily="18" charset="0"/>
                <a:cs typeface="Times New Roman" pitchFamily="18" charset="0"/>
              </a:rPr>
              <a:t>Skin cancer is a significant health threat, particularly in regions with high levels of ultraviolet (UV) radiation from the sun. </a:t>
            </a:r>
            <a:r>
              <a:rPr lang="en-US" sz="2600" dirty="0" smtClean="0">
                <a:solidFill>
                  <a:schemeClr val="tx1"/>
                </a:solidFill>
                <a:latin typeface="Times New Roman" pitchFamily="18" charset="0"/>
                <a:cs typeface="Times New Roman" pitchFamily="18" charset="0"/>
              </a:rPr>
              <a:t>The incidence </a:t>
            </a:r>
            <a:r>
              <a:rPr lang="en-US" sz="2600" dirty="0">
                <a:solidFill>
                  <a:schemeClr val="tx1"/>
                </a:solidFill>
                <a:latin typeface="Times New Roman" pitchFamily="18" charset="0"/>
                <a:cs typeface="Times New Roman" pitchFamily="18" charset="0"/>
              </a:rPr>
              <a:t>rates </a:t>
            </a:r>
            <a:r>
              <a:rPr lang="en-US" sz="2600" dirty="0" smtClean="0">
                <a:solidFill>
                  <a:schemeClr val="tx1"/>
                </a:solidFill>
                <a:latin typeface="Times New Roman" pitchFamily="18" charset="0"/>
                <a:cs typeface="Times New Roman" pitchFamily="18" charset="0"/>
              </a:rPr>
              <a:t>of skin cancer have </a:t>
            </a:r>
            <a:r>
              <a:rPr lang="en-US" sz="2600" dirty="0">
                <a:solidFill>
                  <a:schemeClr val="tx1"/>
                </a:solidFill>
                <a:latin typeface="Times New Roman" pitchFamily="18" charset="0"/>
                <a:cs typeface="Times New Roman" pitchFamily="18" charset="0"/>
              </a:rPr>
              <a:t>been steadily </a:t>
            </a:r>
            <a:r>
              <a:rPr lang="en-US" sz="2600" dirty="0" smtClean="0">
                <a:solidFill>
                  <a:schemeClr val="tx1"/>
                </a:solidFill>
                <a:latin typeface="Times New Roman" pitchFamily="18" charset="0"/>
                <a:cs typeface="Times New Roman" pitchFamily="18" charset="0"/>
              </a:rPr>
              <a:t>increasing. Skin </a:t>
            </a:r>
            <a:r>
              <a:rPr lang="en-US" sz="2600" dirty="0">
                <a:solidFill>
                  <a:schemeClr val="tx1"/>
                </a:solidFill>
                <a:latin typeface="Times New Roman" pitchFamily="18" charset="0"/>
                <a:cs typeface="Times New Roman" pitchFamily="18" charset="0"/>
              </a:rPr>
              <a:t>cancer is often preventable and usually treatable </a:t>
            </a:r>
            <a:r>
              <a:rPr lang="en-US" sz="2600" dirty="0" smtClean="0">
                <a:solidFill>
                  <a:schemeClr val="tx1"/>
                </a:solidFill>
                <a:latin typeface="Times New Roman" pitchFamily="18" charset="0"/>
                <a:cs typeface="Times New Roman" pitchFamily="18" charset="0"/>
              </a:rPr>
              <a:t>if it can be detected early, So, early </a:t>
            </a:r>
            <a:r>
              <a:rPr lang="en-US" sz="2600" dirty="0">
                <a:solidFill>
                  <a:schemeClr val="tx1"/>
                </a:solidFill>
                <a:latin typeface="Times New Roman" pitchFamily="18" charset="0"/>
                <a:cs typeface="Times New Roman" pitchFamily="18" charset="0"/>
              </a:rPr>
              <a:t>diagnosis </a:t>
            </a:r>
            <a:r>
              <a:rPr lang="en-US" sz="2600" dirty="0" smtClean="0">
                <a:solidFill>
                  <a:schemeClr val="tx1"/>
                </a:solidFill>
                <a:latin typeface="Times New Roman" pitchFamily="18" charset="0"/>
                <a:cs typeface="Times New Roman" pitchFamily="18" charset="0"/>
              </a:rPr>
              <a:t>and detection is very important for this type of disease. </a:t>
            </a:r>
          </a:p>
          <a:p>
            <a:pPr algn="just"/>
            <a:endParaRPr lang="en-US" sz="2600" dirty="0" smtClean="0">
              <a:solidFill>
                <a:schemeClr val="tx1"/>
              </a:solidFill>
              <a:latin typeface="Times New Roman" pitchFamily="18" charset="0"/>
              <a:cs typeface="Times New Roman" pitchFamily="18" charset="0"/>
            </a:endParaRPr>
          </a:p>
          <a:p>
            <a:pPr algn="just"/>
            <a:r>
              <a:rPr lang="en-US" sz="2600" dirty="0" smtClean="0">
                <a:solidFill>
                  <a:schemeClr val="tx1"/>
                </a:solidFill>
                <a:latin typeface="Times New Roman" pitchFamily="18" charset="0"/>
                <a:cs typeface="Times New Roman" pitchFamily="18" charset="0"/>
              </a:rPr>
              <a:t>Deep </a:t>
            </a:r>
            <a:r>
              <a:rPr lang="en-US" sz="2600" dirty="0">
                <a:solidFill>
                  <a:schemeClr val="tx1"/>
                </a:solidFill>
                <a:latin typeface="Times New Roman" pitchFamily="18" charset="0"/>
                <a:cs typeface="Times New Roman" pitchFamily="18" charset="0"/>
              </a:rPr>
              <a:t>neural networks have rapidly become an </a:t>
            </a:r>
            <a:r>
              <a:rPr lang="en-US" sz="2600" dirty="0" smtClean="0">
                <a:solidFill>
                  <a:schemeClr val="tx1"/>
                </a:solidFill>
                <a:latin typeface="Times New Roman" pitchFamily="18" charset="0"/>
                <a:cs typeface="Times New Roman" pitchFamily="18" charset="0"/>
              </a:rPr>
              <a:t>important  </a:t>
            </a:r>
            <a:r>
              <a:rPr lang="en-US" sz="2600" dirty="0">
                <a:solidFill>
                  <a:schemeClr val="tx1"/>
                </a:solidFill>
                <a:latin typeface="Times New Roman" pitchFamily="18" charset="0"/>
                <a:cs typeface="Times New Roman" pitchFamily="18" charset="0"/>
              </a:rPr>
              <a:t>tool in many classification </a:t>
            </a:r>
            <a:r>
              <a:rPr lang="en-US" sz="2600" dirty="0" smtClean="0">
                <a:solidFill>
                  <a:schemeClr val="tx1"/>
                </a:solidFill>
                <a:latin typeface="Times New Roman" pitchFamily="18" charset="0"/>
                <a:cs typeface="Times New Roman" pitchFamily="18" charset="0"/>
              </a:rPr>
              <a:t>applications like skin cancer detection</a:t>
            </a:r>
            <a:r>
              <a:rPr lang="en-US" sz="2600" dirty="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As deep </a:t>
            </a:r>
            <a:r>
              <a:rPr lang="en-US" sz="2600" dirty="0">
                <a:solidFill>
                  <a:schemeClr val="tx1"/>
                </a:solidFill>
                <a:latin typeface="Times New Roman" pitchFamily="18" charset="0"/>
                <a:cs typeface="Times New Roman" pitchFamily="18" charset="0"/>
              </a:rPr>
              <a:t>learning models are often considered "black boxes" due to their intricate architectures and millions of parameters. This significantly reduces the safety of a diagnostic system, since the physician is unable to interpret and validate the output.</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66500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a:bodyPr>
          <a:lstStyle/>
          <a:p>
            <a:r>
              <a:rPr lang="en-US" sz="2600" b="1" u="sng" dirty="0" smtClean="0">
                <a:solidFill>
                  <a:schemeClr val="tx1"/>
                </a:solidFill>
                <a:latin typeface="Times New Roman" pitchFamily="18" charset="0"/>
                <a:cs typeface="Times New Roman" pitchFamily="18" charset="0"/>
              </a:rPr>
              <a:t>Introduction con…</a:t>
            </a:r>
          </a:p>
          <a:p>
            <a:pPr algn="just"/>
            <a:endParaRPr lang="en-US" sz="1600" dirty="0" smtClean="0">
              <a:solidFill>
                <a:schemeClr val="tx1"/>
              </a:solidFill>
              <a:latin typeface="Times New Roman" pitchFamily="18" charset="0"/>
              <a:cs typeface="Times New Roman" pitchFamily="18" charset="0"/>
            </a:endParaRPr>
          </a:p>
          <a:p>
            <a:pPr algn="just"/>
            <a:r>
              <a:rPr lang="en-US" sz="2600" dirty="0" smtClean="0">
                <a:solidFill>
                  <a:schemeClr val="tx1"/>
                </a:solidFill>
                <a:latin typeface="Times New Roman" pitchFamily="18" charset="0"/>
                <a:cs typeface="Times New Roman" pitchFamily="18" charset="0"/>
              </a:rPr>
              <a:t>In </a:t>
            </a:r>
            <a:r>
              <a:rPr lang="en-US" sz="2600" dirty="0">
                <a:solidFill>
                  <a:schemeClr val="tx1"/>
                </a:solidFill>
                <a:latin typeface="Times New Roman" pitchFamily="18" charset="0"/>
                <a:cs typeface="Times New Roman" pitchFamily="18" charset="0"/>
              </a:rPr>
              <a:t>this </a:t>
            </a:r>
            <a:r>
              <a:rPr lang="en-US" sz="2600" dirty="0" smtClean="0">
                <a:solidFill>
                  <a:schemeClr val="tx1"/>
                </a:solidFill>
                <a:latin typeface="Times New Roman" pitchFamily="18" charset="0"/>
                <a:cs typeface="Times New Roman" pitchFamily="18" charset="0"/>
              </a:rPr>
              <a:t>paper, the researchers aimed </a:t>
            </a:r>
            <a:r>
              <a:rPr lang="en-US" sz="2600" dirty="0">
                <a:solidFill>
                  <a:schemeClr val="tx1"/>
                </a:solidFill>
                <a:latin typeface="Times New Roman" pitchFamily="18" charset="0"/>
                <a:cs typeface="Times New Roman" pitchFamily="18" charset="0"/>
              </a:rPr>
              <a:t>to address this major </a:t>
            </a:r>
            <a:r>
              <a:rPr lang="en-US" sz="2600" dirty="0" smtClean="0">
                <a:solidFill>
                  <a:schemeClr val="tx1"/>
                </a:solidFill>
                <a:latin typeface="Times New Roman" pitchFamily="18" charset="0"/>
                <a:cs typeface="Times New Roman" pitchFamily="18" charset="0"/>
              </a:rPr>
              <a:t>limitation as mentioned above </a:t>
            </a:r>
            <a:r>
              <a:rPr lang="en-US" sz="2600" dirty="0">
                <a:solidFill>
                  <a:schemeClr val="tx1"/>
                </a:solidFill>
                <a:latin typeface="Times New Roman" pitchFamily="18" charset="0"/>
                <a:cs typeface="Times New Roman" pitchFamily="18" charset="0"/>
              </a:rPr>
              <a:t>and improve the </a:t>
            </a:r>
            <a:r>
              <a:rPr lang="en-US" sz="2600" dirty="0" smtClean="0">
                <a:solidFill>
                  <a:schemeClr val="tx1"/>
                </a:solidFill>
                <a:latin typeface="Times New Roman" pitchFamily="18" charset="0"/>
                <a:cs typeface="Times New Roman" pitchFamily="18" charset="0"/>
              </a:rPr>
              <a:t>explainability </a:t>
            </a:r>
            <a:r>
              <a:rPr lang="en-US" sz="2600" dirty="0">
                <a:solidFill>
                  <a:schemeClr val="tx1"/>
                </a:solidFill>
                <a:latin typeface="Times New Roman" pitchFamily="18" charset="0"/>
                <a:cs typeface="Times New Roman" pitchFamily="18" charset="0"/>
              </a:rPr>
              <a:t>of a skin cancer diagnostic system. </a:t>
            </a:r>
            <a:r>
              <a:rPr lang="en-US" sz="2600" dirty="0" smtClean="0">
                <a:solidFill>
                  <a:schemeClr val="tx1"/>
                </a:solidFill>
                <a:latin typeface="Times New Roman" pitchFamily="18" charset="0"/>
                <a:cs typeface="Times New Roman" pitchFamily="18" charset="0"/>
              </a:rPr>
              <a:t>They proposed </a:t>
            </a:r>
            <a:r>
              <a:rPr lang="en-US" sz="2600" dirty="0">
                <a:solidFill>
                  <a:schemeClr val="tx1"/>
                </a:solidFill>
                <a:latin typeface="Times New Roman" pitchFamily="18" charset="0"/>
                <a:cs typeface="Times New Roman" pitchFamily="18" charset="0"/>
              </a:rPr>
              <a:t>to combine multi-task CNNs with visualization methods to develop an explainable </a:t>
            </a:r>
            <a:r>
              <a:rPr lang="en-US" sz="2600" dirty="0" smtClean="0">
                <a:solidFill>
                  <a:schemeClr val="tx1"/>
                </a:solidFill>
                <a:latin typeface="Times New Roman" pitchFamily="18" charset="0"/>
                <a:cs typeface="Times New Roman" pitchFamily="18" charset="0"/>
              </a:rPr>
              <a:t>CADS(Computer Aided Diagnostic System) </a:t>
            </a:r>
            <a:r>
              <a:rPr lang="en-US" sz="2600" dirty="0">
                <a:solidFill>
                  <a:schemeClr val="tx1"/>
                </a:solidFill>
                <a:latin typeface="Times New Roman" pitchFamily="18" charset="0"/>
                <a:cs typeface="Times New Roman" pitchFamily="18" charset="0"/>
              </a:rPr>
              <a:t>for skin cancer diagnosis.</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69580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fontScale="77500" lnSpcReduction="20000"/>
          </a:bodyPr>
          <a:lstStyle/>
          <a:p>
            <a:r>
              <a:rPr lang="en-US" sz="2600" b="1" u="sng" dirty="0" smtClean="0">
                <a:solidFill>
                  <a:schemeClr val="tx1"/>
                </a:solidFill>
                <a:latin typeface="Times New Roman" pitchFamily="18" charset="0"/>
                <a:cs typeface="Times New Roman" pitchFamily="18" charset="0"/>
              </a:rPr>
              <a:t>Related Works</a:t>
            </a:r>
          </a:p>
          <a:p>
            <a:endParaRPr lang="en-US" sz="1600" dirty="0" smtClean="0">
              <a:solidFill>
                <a:schemeClr val="tx1"/>
              </a:solidFill>
              <a:latin typeface="Times New Roman" pitchFamily="18" charset="0"/>
              <a:cs typeface="Times New Roman" pitchFamily="18" charset="0"/>
            </a:endParaRPr>
          </a:p>
          <a:p>
            <a:pPr algn="just"/>
            <a:r>
              <a:rPr lang="en-US" sz="2600" dirty="0">
                <a:solidFill>
                  <a:schemeClr val="tx1"/>
                </a:solidFill>
                <a:latin typeface="Times New Roman" pitchFamily="18" charset="0"/>
                <a:cs typeface="Times New Roman" pitchFamily="18" charset="0"/>
              </a:rPr>
              <a:t>Various approaches have been proposed by the machine </a:t>
            </a:r>
            <a:r>
              <a:rPr lang="en-US" sz="2600" dirty="0" smtClean="0">
                <a:solidFill>
                  <a:schemeClr val="tx1"/>
                </a:solidFill>
                <a:latin typeface="Times New Roman" pitchFamily="18" charset="0"/>
                <a:cs typeface="Times New Roman" pitchFamily="18" charset="0"/>
              </a:rPr>
              <a:t>learning </a:t>
            </a:r>
            <a:r>
              <a:rPr lang="en-US" sz="2600" dirty="0">
                <a:solidFill>
                  <a:schemeClr val="tx1"/>
                </a:solidFill>
                <a:latin typeface="Times New Roman" pitchFamily="18" charset="0"/>
                <a:cs typeface="Times New Roman" pitchFamily="18" charset="0"/>
              </a:rPr>
              <a:t>community to improve the explainability of a </a:t>
            </a:r>
            <a:r>
              <a:rPr lang="en-US" sz="2600" dirty="0" smtClean="0">
                <a:solidFill>
                  <a:schemeClr val="tx1"/>
                </a:solidFill>
                <a:latin typeface="Times New Roman" pitchFamily="18" charset="0"/>
                <a:cs typeface="Times New Roman" pitchFamily="18" charset="0"/>
              </a:rPr>
              <a:t>CNN. They focused on </a:t>
            </a:r>
            <a:r>
              <a:rPr lang="en-US" sz="2600" dirty="0">
                <a:solidFill>
                  <a:schemeClr val="tx1"/>
                </a:solidFill>
                <a:latin typeface="Times New Roman" pitchFamily="18" charset="0"/>
                <a:cs typeface="Times New Roman" pitchFamily="18" charset="0"/>
              </a:rPr>
              <a:t>inspecting the features learned by the </a:t>
            </a:r>
            <a:r>
              <a:rPr lang="en-US" sz="2600" dirty="0" smtClean="0">
                <a:solidFill>
                  <a:schemeClr val="tx1"/>
                </a:solidFill>
                <a:latin typeface="Times New Roman" pitchFamily="18" charset="0"/>
                <a:cs typeface="Times New Roman" pitchFamily="18" charset="0"/>
              </a:rPr>
              <a:t>model.</a:t>
            </a:r>
            <a:r>
              <a:rPr lang="en-US" sz="2600" dirty="0">
                <a:solidFill>
                  <a:schemeClr val="tx1"/>
                </a:solidFill>
                <a:latin typeface="Times New Roman" pitchFamily="18" charset="0"/>
                <a:cs typeface="Times New Roman" pitchFamily="18" charset="0"/>
              </a:rPr>
              <a:t> Two popular strategies are class activation maps (CAMs </a:t>
            </a:r>
            <a:r>
              <a:rPr lang="en-US" sz="2600" dirty="0" smtClean="0">
                <a:solidFill>
                  <a:schemeClr val="tx1"/>
                </a:solidFill>
                <a:latin typeface="Times New Roman" pitchFamily="18" charset="0"/>
                <a:cs typeface="Times New Roman" pitchFamily="18" charset="0"/>
              </a:rPr>
              <a:t>or Grad-CAMs), </a:t>
            </a:r>
            <a:r>
              <a:rPr lang="en-US" sz="2600" dirty="0">
                <a:solidFill>
                  <a:schemeClr val="tx1"/>
                </a:solidFill>
                <a:latin typeface="Times New Roman" pitchFamily="18" charset="0"/>
                <a:cs typeface="Times New Roman" pitchFamily="18" charset="0"/>
              </a:rPr>
              <a:t>which highlight the image regions that contribute the most to an output, and attention </a:t>
            </a:r>
            <a:r>
              <a:rPr lang="en-US" sz="2600" dirty="0" smtClean="0">
                <a:solidFill>
                  <a:schemeClr val="tx1"/>
                </a:solidFill>
                <a:latin typeface="Times New Roman" pitchFamily="18" charset="0"/>
                <a:cs typeface="Times New Roman" pitchFamily="18" charset="0"/>
              </a:rPr>
              <a:t>modules </a:t>
            </a:r>
            <a:r>
              <a:rPr lang="en-US" sz="2600" dirty="0">
                <a:solidFill>
                  <a:schemeClr val="tx1"/>
                </a:solidFill>
                <a:latin typeface="Times New Roman" pitchFamily="18" charset="0"/>
                <a:cs typeface="Times New Roman" pitchFamily="18" charset="0"/>
              </a:rPr>
              <a:t>that are trained to guide the CNN towards the most discriminative features.</a:t>
            </a:r>
            <a:r>
              <a:rPr lang="en-US" sz="2600" dirty="0" smtClean="0">
                <a:solidFill>
                  <a:schemeClr val="tx1"/>
                </a:solidFill>
                <a:latin typeface="Times New Roman" pitchFamily="18" charset="0"/>
                <a:cs typeface="Times New Roman" pitchFamily="18" charset="0"/>
              </a:rPr>
              <a:t> </a:t>
            </a:r>
          </a:p>
          <a:p>
            <a:pPr algn="just"/>
            <a:endParaRPr lang="en-US" sz="2600" dirty="0">
              <a:solidFill>
                <a:schemeClr val="tx1"/>
              </a:solidFill>
              <a:latin typeface="Times New Roman" pitchFamily="18" charset="0"/>
              <a:cs typeface="Times New Roman" pitchFamily="18" charset="0"/>
            </a:endParaRPr>
          </a:p>
          <a:p>
            <a:pPr algn="just"/>
            <a:r>
              <a:rPr lang="en-US" sz="2600" dirty="0">
                <a:solidFill>
                  <a:schemeClr val="tx1"/>
                </a:solidFill>
                <a:latin typeface="Times New Roman" pitchFamily="18" charset="0"/>
                <a:cs typeface="Times New Roman" pitchFamily="18" charset="0"/>
              </a:rPr>
              <a:t>CAMs have already been adopted in dermoscopy image </a:t>
            </a:r>
            <a:r>
              <a:rPr lang="en-US" sz="2600" dirty="0" smtClean="0">
                <a:solidFill>
                  <a:schemeClr val="tx1"/>
                </a:solidFill>
                <a:latin typeface="Times New Roman" pitchFamily="18" charset="0"/>
                <a:cs typeface="Times New Roman" pitchFamily="18" charset="0"/>
              </a:rPr>
              <a:t>analysis. </a:t>
            </a:r>
            <a:r>
              <a:rPr lang="en-US" sz="2600" dirty="0">
                <a:solidFill>
                  <a:schemeClr val="tx1"/>
                </a:solidFill>
                <a:latin typeface="Times New Roman" pitchFamily="18" charset="0"/>
                <a:cs typeface="Times New Roman" pitchFamily="18" charset="0"/>
              </a:rPr>
              <a:t>An alternative to CAMs, is to visualize the filters learned by </a:t>
            </a:r>
            <a:r>
              <a:rPr lang="en-US" sz="2600" dirty="0" smtClean="0">
                <a:solidFill>
                  <a:schemeClr val="tx1"/>
                </a:solidFill>
                <a:latin typeface="Times New Roman" pitchFamily="18" charset="0"/>
                <a:cs typeface="Times New Roman" pitchFamily="18" charset="0"/>
              </a:rPr>
              <a:t>DCNNs. </a:t>
            </a:r>
            <a:r>
              <a:rPr lang="en-US" sz="2600" dirty="0">
                <a:solidFill>
                  <a:schemeClr val="tx1"/>
                </a:solidFill>
                <a:latin typeface="Times New Roman" pitchFamily="18" charset="0"/>
                <a:cs typeface="Times New Roman" pitchFamily="18" charset="0"/>
              </a:rPr>
              <a:t>Such analysis was conducted by Van </a:t>
            </a:r>
            <a:r>
              <a:rPr lang="en-US" sz="2600" dirty="0" err="1">
                <a:solidFill>
                  <a:schemeClr val="tx1"/>
                </a:solidFill>
                <a:latin typeface="Times New Roman" pitchFamily="18" charset="0"/>
                <a:cs typeface="Times New Roman" pitchFamily="18" charset="0"/>
              </a:rPr>
              <a:t>Simoens</a:t>
            </a:r>
            <a:r>
              <a:rPr lang="en-US" sz="2600" dirty="0">
                <a:solidFill>
                  <a:schemeClr val="tx1"/>
                </a:solidFill>
                <a:latin typeface="Times New Roman" pitchFamily="18" charset="0"/>
                <a:cs typeface="Times New Roman" pitchFamily="18" charset="0"/>
              </a:rPr>
              <a:t> and </a:t>
            </a:r>
            <a:r>
              <a:rPr lang="en-US" sz="2600" dirty="0" err="1">
                <a:solidFill>
                  <a:schemeClr val="tx1"/>
                </a:solidFill>
                <a:latin typeface="Times New Roman" pitchFamily="18" charset="0"/>
                <a:cs typeface="Times New Roman" pitchFamily="18" charset="0"/>
              </a:rPr>
              <a:t>Dhoedt</a:t>
            </a:r>
            <a:r>
              <a:rPr lang="en-US" sz="2600" dirty="0">
                <a:solidFill>
                  <a:schemeClr val="tx1"/>
                </a:solidFill>
                <a:latin typeface="Times New Roman" pitchFamily="18" charset="0"/>
                <a:cs typeface="Times New Roman" pitchFamily="18" charset="0"/>
              </a:rPr>
              <a:t> for a skin cancer </a:t>
            </a:r>
            <a:r>
              <a:rPr lang="en-US" sz="2600" dirty="0" smtClean="0">
                <a:solidFill>
                  <a:schemeClr val="tx1"/>
                </a:solidFill>
                <a:latin typeface="Times New Roman" pitchFamily="18" charset="0"/>
                <a:cs typeface="Times New Roman" pitchFamily="18" charset="0"/>
              </a:rPr>
              <a:t>model. </a:t>
            </a:r>
            <a:r>
              <a:rPr lang="en-US" sz="2600" dirty="0">
                <a:solidFill>
                  <a:schemeClr val="tx1"/>
                </a:solidFill>
                <a:latin typeface="Times New Roman" pitchFamily="18" charset="0"/>
                <a:cs typeface="Times New Roman" pitchFamily="18" charset="0"/>
              </a:rPr>
              <a:t>Their results showed that a CNN was able to learn filters that were sensitive to: border, lesion and skin color, hair, and artifacts. However, visualization approaches only allow the inspection of the network during the inference phase, and </a:t>
            </a:r>
            <a:r>
              <a:rPr lang="en-US" sz="2600" dirty="0" smtClean="0">
                <a:solidFill>
                  <a:schemeClr val="tx1"/>
                </a:solidFill>
                <a:latin typeface="Times New Roman" pitchFamily="18" charset="0"/>
                <a:cs typeface="Times New Roman" pitchFamily="18" charset="0"/>
              </a:rPr>
              <a:t>they improve explainability but they </a:t>
            </a:r>
            <a:r>
              <a:rPr lang="en-US" sz="2600" dirty="0">
                <a:solidFill>
                  <a:schemeClr val="tx1"/>
                </a:solidFill>
                <a:latin typeface="Times New Roman" pitchFamily="18" charset="0"/>
                <a:cs typeface="Times New Roman" pitchFamily="18" charset="0"/>
              </a:rPr>
              <a:t>do not impact the performance of the network.</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69884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a:bodyPr>
          <a:lstStyle/>
          <a:p>
            <a:r>
              <a:rPr lang="en-US" sz="2600" b="1" u="sng" dirty="0" smtClean="0">
                <a:solidFill>
                  <a:schemeClr val="tx1"/>
                </a:solidFill>
                <a:latin typeface="Times New Roman" pitchFamily="18" charset="0"/>
                <a:cs typeface="Times New Roman" pitchFamily="18" charset="0"/>
              </a:rPr>
              <a:t>Related Works con..</a:t>
            </a:r>
          </a:p>
          <a:p>
            <a:endParaRPr lang="en-US" sz="500" dirty="0" smtClean="0">
              <a:solidFill>
                <a:schemeClr val="tx1"/>
              </a:solidFill>
              <a:latin typeface="Times New Roman" pitchFamily="18" charset="0"/>
              <a:cs typeface="Times New Roman" pitchFamily="18" charset="0"/>
            </a:endParaRPr>
          </a:p>
          <a:p>
            <a:pPr algn="just"/>
            <a:endParaRPr lang="en-US" sz="13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An </a:t>
            </a:r>
            <a:r>
              <a:rPr lang="en-US" sz="2000" dirty="0">
                <a:solidFill>
                  <a:schemeClr val="tx1"/>
                </a:solidFill>
                <a:latin typeface="Times New Roman" pitchFamily="18" charset="0"/>
                <a:cs typeface="Times New Roman" pitchFamily="18" charset="0"/>
              </a:rPr>
              <a:t>alternative to the previous approaches is to design multi- task architectures to explicitly influence the performance of the CNN and achieve more interpretable models. In this case, CNNs are designed to perform more than one related </a:t>
            </a:r>
            <a:r>
              <a:rPr lang="en-US" sz="2000" dirty="0" smtClean="0">
                <a:solidFill>
                  <a:schemeClr val="tx1"/>
                </a:solidFill>
                <a:latin typeface="Times New Roman" pitchFamily="18" charset="0"/>
                <a:cs typeface="Times New Roman" pitchFamily="18" charset="0"/>
              </a:rPr>
              <a:t>task. </a:t>
            </a:r>
            <a:r>
              <a:rPr lang="en-US" sz="2000" dirty="0">
                <a:solidFill>
                  <a:schemeClr val="tx1"/>
                </a:solidFill>
                <a:latin typeface="Times New Roman" pitchFamily="18" charset="0"/>
                <a:cs typeface="Times New Roman" pitchFamily="18" charset="0"/>
              </a:rPr>
              <a:t>This formulation makes it possible to extract more discriminative features by incorporating complementary knowledge into the CNN, while at the same time improving the overall performance in the various tasks. This approach has also been adopted in dermatoscopy, by combining lesion diagnosis with either lesion </a:t>
            </a:r>
            <a:r>
              <a:rPr lang="en-US" sz="2000" dirty="0" smtClean="0">
                <a:solidFill>
                  <a:schemeClr val="tx1"/>
                </a:solidFill>
                <a:latin typeface="Times New Roman" pitchFamily="18" charset="0"/>
                <a:cs typeface="Times New Roman" pitchFamily="18" charset="0"/>
              </a:rPr>
              <a:t>segmentation or </a:t>
            </a:r>
            <a:r>
              <a:rPr lang="en-US" sz="2000" dirty="0">
                <a:solidFill>
                  <a:schemeClr val="tx1"/>
                </a:solidFill>
                <a:latin typeface="Times New Roman" pitchFamily="18" charset="0"/>
                <a:cs typeface="Times New Roman" pitchFamily="18" charset="0"/>
              </a:rPr>
              <a:t>detection of dermoscopic </a:t>
            </a:r>
            <a:r>
              <a:rPr lang="en-US" sz="2000" dirty="0" smtClean="0">
                <a:solidFill>
                  <a:schemeClr val="tx1"/>
                </a:solidFill>
                <a:latin typeface="Times New Roman" pitchFamily="18" charset="0"/>
                <a:cs typeface="Times New Roman" pitchFamily="18" charset="0"/>
              </a:rPr>
              <a:t>criteria.</a:t>
            </a:r>
          </a:p>
        </p:txBody>
      </p:sp>
    </p:spTree>
    <p:extLst>
      <p:ext uri="{BB962C8B-B14F-4D97-AF65-F5344CB8AC3E}">
        <p14:creationId xmlns:p14="http://schemas.microsoft.com/office/powerpoint/2010/main" val="1641068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90600"/>
            <a:ext cx="7848600" cy="4876800"/>
          </a:xfrm>
        </p:spPr>
        <p:txBody>
          <a:bodyPr>
            <a:normAutofit/>
          </a:bodyPr>
          <a:lstStyle/>
          <a:p>
            <a:r>
              <a:rPr lang="en-US" sz="2600" b="1" u="sng" dirty="0" smtClean="0">
                <a:solidFill>
                  <a:schemeClr val="tx1"/>
                </a:solidFill>
                <a:latin typeface="Times New Roman" pitchFamily="18" charset="0"/>
                <a:cs typeface="Times New Roman" pitchFamily="18" charset="0"/>
              </a:rPr>
              <a:t>Proposed System</a:t>
            </a:r>
          </a:p>
          <a:p>
            <a:pPr algn="just"/>
            <a:endParaRPr lang="en-US" sz="1600" dirty="0" smtClean="0">
              <a:solidFill>
                <a:schemeClr val="tx1"/>
              </a:solidFill>
              <a:latin typeface="Times New Roman" pitchFamily="18" charset="0"/>
              <a:cs typeface="Times New Roman" pitchFamily="18" charset="0"/>
            </a:endParaRPr>
          </a:p>
          <a:p>
            <a:pPr algn="just"/>
            <a:r>
              <a:rPr lang="en-US" sz="2600" dirty="0">
                <a:solidFill>
                  <a:schemeClr val="tx1"/>
                </a:solidFill>
                <a:latin typeface="Times New Roman" pitchFamily="18" charset="0"/>
                <a:cs typeface="Times New Roman" pitchFamily="18" charset="0"/>
              </a:rPr>
              <a:t>The proposed model significantly differs from the above ones. First, </a:t>
            </a:r>
            <a:r>
              <a:rPr lang="en-US" sz="2600" dirty="0" smtClean="0">
                <a:solidFill>
                  <a:schemeClr val="tx1"/>
                </a:solidFill>
                <a:latin typeface="Times New Roman" pitchFamily="18" charset="0"/>
                <a:cs typeface="Times New Roman" pitchFamily="18" charset="0"/>
              </a:rPr>
              <a:t>they used </a:t>
            </a:r>
            <a:r>
              <a:rPr lang="en-US" sz="2600" dirty="0">
                <a:solidFill>
                  <a:schemeClr val="tx1"/>
                </a:solidFill>
                <a:latin typeface="Times New Roman" pitchFamily="18" charset="0"/>
                <a:cs typeface="Times New Roman" pitchFamily="18" charset="0"/>
              </a:rPr>
              <a:t>a recurrent neural network (RNN) to perform the hierarchical diagnosis. RNNs have been shown to perform well on hierarchical classification tasks, and are easily extended to incorporate larger </a:t>
            </a:r>
            <a:r>
              <a:rPr lang="en-US" sz="2600" dirty="0" smtClean="0">
                <a:solidFill>
                  <a:schemeClr val="tx1"/>
                </a:solidFill>
                <a:latin typeface="Times New Roman" pitchFamily="18" charset="0"/>
                <a:cs typeface="Times New Roman" pitchFamily="18" charset="0"/>
              </a:rPr>
              <a:t>taxonomies. </a:t>
            </a:r>
            <a:r>
              <a:rPr lang="en-US" sz="2600" dirty="0">
                <a:solidFill>
                  <a:schemeClr val="tx1"/>
                </a:solidFill>
                <a:latin typeface="Times New Roman" pitchFamily="18" charset="0"/>
                <a:cs typeface="Times New Roman" pitchFamily="18" charset="0"/>
              </a:rPr>
              <a:t>Moreover, </a:t>
            </a:r>
            <a:r>
              <a:rPr lang="en-US" sz="2600" dirty="0" smtClean="0">
                <a:solidFill>
                  <a:schemeClr val="tx1"/>
                </a:solidFill>
                <a:latin typeface="Times New Roman" pitchFamily="18" charset="0"/>
                <a:cs typeface="Times New Roman" pitchFamily="18" charset="0"/>
              </a:rPr>
              <a:t>they addressed </a:t>
            </a:r>
            <a:r>
              <a:rPr lang="en-US" sz="2600" dirty="0">
                <a:solidFill>
                  <a:schemeClr val="tx1"/>
                </a:solidFill>
                <a:latin typeface="Times New Roman" pitchFamily="18" charset="0"/>
                <a:cs typeface="Times New Roman" pitchFamily="18" charset="0"/>
              </a:rPr>
              <a:t>the explainability of the model by incorporating an attention module that can guide the RNN towards the most relevant regions and learn more discriminative features.</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29902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762000"/>
            <a:ext cx="7848600" cy="5638800"/>
          </a:xfrm>
        </p:spPr>
        <p:txBody>
          <a:bodyPr>
            <a:noAutofit/>
          </a:bodyPr>
          <a:lstStyle/>
          <a:p>
            <a:r>
              <a:rPr lang="en-US" sz="2400" b="1" u="sng" dirty="0" smtClean="0">
                <a:solidFill>
                  <a:schemeClr val="tx1"/>
                </a:solidFill>
                <a:latin typeface="Times New Roman" pitchFamily="18" charset="0"/>
                <a:cs typeface="Times New Roman" pitchFamily="18" charset="0"/>
              </a:rPr>
              <a:t>Proposed System con..</a:t>
            </a:r>
          </a:p>
          <a:p>
            <a:pPr algn="just"/>
            <a:endParaRPr lang="en-US" sz="14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This </a:t>
            </a:r>
            <a:r>
              <a:rPr lang="en-US" sz="1800" dirty="0">
                <a:solidFill>
                  <a:schemeClr val="tx1"/>
                </a:solidFill>
                <a:latin typeface="Times New Roman" pitchFamily="18" charset="0"/>
                <a:cs typeface="Times New Roman" pitchFamily="18" charset="0"/>
              </a:rPr>
              <a:t>work proposes a new CADS for skin lesions with the following properties</a:t>
            </a:r>
            <a:r>
              <a:rPr lang="en-US" sz="1800" dirty="0" smtClean="0">
                <a:solidFill>
                  <a:schemeClr val="tx1"/>
                </a:solidFill>
                <a:latin typeface="Times New Roman" pitchFamily="18" charset="0"/>
                <a:cs typeface="Times New Roman" pitchFamily="18" charset="0"/>
              </a:rPr>
              <a:t>:</a:t>
            </a:r>
          </a:p>
          <a:p>
            <a:pPr marL="400050" indent="-400050" algn="just">
              <a:buAutoNum type="romanLcParenBoth"/>
            </a:pPr>
            <a:r>
              <a:rPr lang="en-US" sz="1800" dirty="0" smtClean="0">
                <a:solidFill>
                  <a:schemeClr val="tx1"/>
                </a:solidFill>
                <a:latin typeface="Times New Roman" pitchFamily="18" charset="0"/>
                <a:cs typeface="Times New Roman" pitchFamily="18" charset="0"/>
              </a:rPr>
              <a:t>it </a:t>
            </a:r>
            <a:r>
              <a:rPr lang="en-US" sz="1800" dirty="0">
                <a:solidFill>
                  <a:schemeClr val="tx1"/>
                </a:solidFill>
                <a:latin typeface="Times New Roman" pitchFamily="18" charset="0"/>
                <a:cs typeface="Times New Roman" pitchFamily="18" charset="0"/>
              </a:rPr>
              <a:t>mimics the hierarchical decisions made by </a:t>
            </a:r>
            <a:r>
              <a:rPr lang="en-US" sz="1800" dirty="0" smtClean="0">
                <a:solidFill>
                  <a:schemeClr val="tx1"/>
                </a:solidFill>
                <a:latin typeface="Times New Roman" pitchFamily="18" charset="0"/>
                <a:cs typeface="Times New Roman" pitchFamily="18" charset="0"/>
              </a:rPr>
              <a:t>dermatologists, thus </a:t>
            </a:r>
            <a:r>
              <a:rPr lang="en-US" sz="1800" dirty="0">
                <a:solidFill>
                  <a:schemeClr val="tx1"/>
                </a:solidFill>
                <a:latin typeface="Times New Roman" pitchFamily="18" charset="0"/>
                <a:cs typeface="Times New Roman" pitchFamily="18" charset="0"/>
              </a:rPr>
              <a:t>medical knowledge is </a:t>
            </a:r>
            <a:r>
              <a:rPr lang="en-US" sz="1800" dirty="0" smtClean="0">
                <a:solidFill>
                  <a:schemeClr val="tx1"/>
                </a:solidFill>
                <a:latin typeface="Times New Roman" pitchFamily="18" charset="0"/>
                <a:cs typeface="Times New Roman" pitchFamily="18" charset="0"/>
              </a:rPr>
              <a:t>incorporated </a:t>
            </a:r>
            <a:r>
              <a:rPr lang="en-US" sz="1800" dirty="0">
                <a:solidFill>
                  <a:schemeClr val="tx1"/>
                </a:solidFill>
                <a:latin typeface="Times New Roman" pitchFamily="18" charset="0"/>
                <a:cs typeface="Times New Roman" pitchFamily="18" charset="0"/>
              </a:rPr>
              <a:t>in the design of the network; </a:t>
            </a:r>
            <a:endParaRPr lang="en-US" sz="1800" dirty="0" smtClean="0">
              <a:solidFill>
                <a:schemeClr val="tx1"/>
              </a:solidFill>
              <a:latin typeface="Times New Roman" pitchFamily="18" charset="0"/>
              <a:cs typeface="Times New Roman" pitchFamily="18" charset="0"/>
            </a:endParaRPr>
          </a:p>
          <a:p>
            <a:pPr marL="400050" indent="-400050" algn="just">
              <a:buAutoNum type="romanLcParenBoth"/>
            </a:pPr>
            <a:r>
              <a:rPr lang="en-US" sz="1800" dirty="0" smtClean="0">
                <a:solidFill>
                  <a:schemeClr val="tx1"/>
                </a:solidFill>
                <a:latin typeface="Times New Roman" pitchFamily="18" charset="0"/>
                <a:cs typeface="Times New Roman" pitchFamily="18" charset="0"/>
              </a:rPr>
              <a:t>and </a:t>
            </a:r>
            <a:r>
              <a:rPr lang="en-US" sz="1800" dirty="0">
                <a:solidFill>
                  <a:schemeClr val="tx1"/>
                </a:solidFill>
                <a:latin typeface="Times New Roman" pitchFamily="18" charset="0"/>
                <a:cs typeface="Times New Roman" pitchFamily="18" charset="0"/>
              </a:rPr>
              <a:t>(ii) it is explainable, since it provides visual information regarding the most relevant regions and features in each step of the diagnosis. </a:t>
            </a:r>
            <a:endParaRPr lang="en-US" sz="1800" dirty="0" smtClean="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Hierarchical </a:t>
            </a:r>
            <a:r>
              <a:rPr lang="en-US" sz="1800" dirty="0">
                <a:solidFill>
                  <a:schemeClr val="tx1"/>
                </a:solidFill>
                <a:latin typeface="Times New Roman" pitchFamily="18" charset="0"/>
                <a:cs typeface="Times New Roman" pitchFamily="18" charset="0"/>
              </a:rPr>
              <a:t>classification may be seen as a problem of finding a set of sequential class labels ( C = { C </a:t>
            </a:r>
            <a:r>
              <a:rPr lang="en-US" sz="1050" dirty="0">
                <a:solidFill>
                  <a:schemeClr val="tx1"/>
                </a:solidFill>
                <a:latin typeface="Times New Roman" pitchFamily="18" charset="0"/>
                <a:cs typeface="Times New Roman" pitchFamily="18" charset="0"/>
              </a:rPr>
              <a:t>1</a:t>
            </a:r>
            <a:r>
              <a:rPr lang="en-US" sz="1800" dirty="0">
                <a:solidFill>
                  <a:schemeClr val="tx1"/>
                </a:solidFill>
                <a:latin typeface="Times New Roman" pitchFamily="18" charset="0"/>
                <a:cs typeface="Times New Roman" pitchFamily="18" charset="0"/>
              </a:rPr>
              <a:t> , . . . , C </a:t>
            </a:r>
            <a:r>
              <a:rPr lang="en-US" sz="1050" dirty="0">
                <a:solidFill>
                  <a:schemeClr val="tx1"/>
                </a:solidFill>
                <a:latin typeface="Times New Roman" pitchFamily="18" charset="0"/>
                <a:cs typeface="Times New Roman" pitchFamily="18" charset="0"/>
              </a:rPr>
              <a:t>T</a:t>
            </a:r>
            <a:r>
              <a:rPr lang="en-US" sz="1800" dirty="0">
                <a:solidFill>
                  <a:schemeClr val="tx1"/>
                </a:solidFill>
                <a:latin typeface="Times New Roman" pitchFamily="18" charset="0"/>
                <a:cs typeface="Times New Roman" pitchFamily="18" charset="0"/>
              </a:rPr>
              <a:t> } ) that better defines image I, </a:t>
            </a:r>
            <a:r>
              <a:rPr lang="en-US" sz="1800" dirty="0" smtClean="0">
                <a:solidFill>
                  <a:schemeClr val="tx1"/>
                </a:solidFill>
                <a:latin typeface="Times New Roman" pitchFamily="18" charset="0"/>
                <a:cs typeface="Times New Roman" pitchFamily="18" charset="0"/>
              </a:rPr>
              <a:t>that is the </a:t>
            </a:r>
            <a:r>
              <a:rPr lang="en-US" sz="1800" dirty="0">
                <a:solidFill>
                  <a:schemeClr val="tx1"/>
                </a:solidFill>
                <a:latin typeface="Times New Roman" pitchFamily="18" charset="0"/>
                <a:cs typeface="Times New Roman" pitchFamily="18" charset="0"/>
              </a:rPr>
              <a:t>sequence that maximizes </a:t>
            </a:r>
            <a:endParaRPr lang="en-US" sz="1800" dirty="0" smtClean="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smtClean="0">
              <a:solidFill>
                <a:schemeClr val="tx1"/>
              </a:solidFill>
              <a:latin typeface="Times New Roman" pitchFamily="18" charset="0"/>
              <a:cs typeface="Times New Roman" pitchFamily="18" charset="0"/>
            </a:endParaRPr>
          </a:p>
          <a:p>
            <a:pPr algn="just"/>
            <a:endParaRPr lang="en-US" sz="5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This </a:t>
            </a:r>
            <a:r>
              <a:rPr lang="en-US" sz="1800" dirty="0">
                <a:solidFill>
                  <a:schemeClr val="tx1"/>
                </a:solidFill>
                <a:latin typeface="Times New Roman" pitchFamily="18" charset="0"/>
                <a:cs typeface="Times New Roman" pitchFamily="18" charset="0"/>
              </a:rPr>
              <a:t>formulation enforces that the </a:t>
            </a:r>
            <a:r>
              <a:rPr lang="en-US" sz="1800" dirty="0" smtClean="0">
                <a:solidFill>
                  <a:schemeClr val="tx1"/>
                </a:solidFill>
                <a:latin typeface="Times New Roman" pitchFamily="18" charset="0"/>
                <a:cs typeface="Times New Roman" pitchFamily="18" charset="0"/>
              </a:rPr>
              <a:t>t-</a:t>
            </a:r>
            <a:r>
              <a:rPr lang="en-US" sz="1800" dirty="0" err="1" smtClean="0">
                <a:solidFill>
                  <a:schemeClr val="tx1"/>
                </a:solidFill>
                <a:latin typeface="Times New Roman" pitchFamily="18" charset="0"/>
                <a:cs typeface="Times New Roman" pitchFamily="18" charset="0"/>
              </a:rPr>
              <a:t>th</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class is conditioned on the previous ones, thus ensuring a hierarchical dependence between classes. The probability defined in (1) is used in various problems, such as the one of image captioning, where the goal is to predict the best sequence of words to describe an image.</a:t>
            </a:r>
            <a:endParaRPr lang="en-US" sz="1800" dirty="0" smtClean="0">
              <a:solidFill>
                <a:schemeClr val="tx1"/>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773" y="4267200"/>
            <a:ext cx="5562600" cy="638175"/>
          </a:xfrm>
          <a:prstGeom prst="rect">
            <a:avLst/>
          </a:prstGeom>
        </p:spPr>
      </p:pic>
    </p:spTree>
    <p:extLst>
      <p:ext uri="{BB962C8B-B14F-4D97-AF65-F5344CB8AC3E}">
        <p14:creationId xmlns:p14="http://schemas.microsoft.com/office/powerpoint/2010/main" val="1998201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5691" y="808137"/>
            <a:ext cx="8375073" cy="5638800"/>
          </a:xfrm>
        </p:spPr>
        <p:txBody>
          <a:bodyPr>
            <a:noAutofit/>
          </a:bodyPr>
          <a:lstStyle/>
          <a:p>
            <a:r>
              <a:rPr lang="en-US" sz="2800" b="1" u="sng" dirty="0" smtClean="0">
                <a:solidFill>
                  <a:schemeClr val="tx1"/>
                </a:solidFill>
                <a:latin typeface="Times New Roman" pitchFamily="18" charset="0"/>
                <a:cs typeface="Times New Roman" pitchFamily="18" charset="0"/>
              </a:rPr>
              <a:t>Proposed System con..</a:t>
            </a:r>
          </a:p>
          <a:p>
            <a:endParaRPr lang="en-US" sz="2800" b="1" u="sng" dirty="0" smtClean="0">
              <a:solidFill>
                <a:schemeClr val="tx1"/>
              </a:solidFill>
              <a:latin typeface="Times New Roman" pitchFamily="18" charset="0"/>
              <a:cs typeface="Times New Roman" pitchFamily="18" charset="0"/>
            </a:endParaRPr>
          </a:p>
          <a:p>
            <a:endParaRPr lang="en-US" sz="2800" b="1" u="sng" dirty="0">
              <a:solidFill>
                <a:schemeClr val="tx1"/>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8" y="2133600"/>
            <a:ext cx="4557712" cy="2909888"/>
          </a:xfrm>
          <a:prstGeom prst="rect">
            <a:avLst/>
          </a:prstGeom>
        </p:spPr>
      </p:pic>
      <p:sp>
        <p:nvSpPr>
          <p:cNvPr id="4" name="TextBox 3"/>
          <p:cNvSpPr txBox="1"/>
          <p:nvPr/>
        </p:nvSpPr>
        <p:spPr>
          <a:xfrm>
            <a:off x="4793673" y="1676400"/>
            <a:ext cx="4114800" cy="4278094"/>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The architecture of the proposed CADS, shown </a:t>
            </a:r>
            <a:r>
              <a:rPr lang="en-US" sz="1600" dirty="0" smtClean="0">
                <a:latin typeface="Times New Roman" pitchFamily="18" charset="0"/>
                <a:cs typeface="Times New Roman" pitchFamily="18" charset="0"/>
              </a:rPr>
              <a:t>on the left. </a:t>
            </a:r>
            <a:r>
              <a:rPr lang="en-US" sz="1600" dirty="0">
                <a:latin typeface="Times New Roman" pitchFamily="18" charset="0"/>
                <a:cs typeface="Times New Roman" pitchFamily="18" charset="0"/>
              </a:rPr>
              <a:t>The first block of the system is the image encoding one, where features are extracted from the entire images using a CNN. The last block is an RNN with a long-short term memory (LSTM) cell that is </a:t>
            </a:r>
            <a:r>
              <a:rPr lang="en-US" sz="1600" dirty="0" smtClean="0">
                <a:latin typeface="Times New Roman" pitchFamily="18" charset="0"/>
                <a:cs typeface="Times New Roman" pitchFamily="18" charset="0"/>
              </a:rPr>
              <a:t>responsible </a:t>
            </a:r>
            <a:r>
              <a:rPr lang="en-US" sz="1600" dirty="0">
                <a:latin typeface="Times New Roman" pitchFamily="18" charset="0"/>
                <a:cs typeface="Times New Roman" pitchFamily="18" charset="0"/>
              </a:rPr>
              <a:t>for generating the sequential labels for a given dermoscopy image. At </a:t>
            </a:r>
            <a:r>
              <a:rPr lang="en-US" sz="1600" dirty="0" smtClean="0">
                <a:latin typeface="Times New Roman" pitchFamily="18" charset="0"/>
                <a:cs typeface="Times New Roman" pitchFamily="18" charset="0"/>
              </a:rPr>
              <a:t>consecutive </a:t>
            </a:r>
            <a:r>
              <a:rPr lang="en-US" sz="1600" dirty="0">
                <a:latin typeface="Times New Roman" pitchFamily="18" charset="0"/>
                <a:cs typeface="Times New Roman" pitchFamily="18" charset="0"/>
              </a:rPr>
              <a:t>time-steps, the LSTM takes as input image features and the labels generated in the previous steps, to predict the next one. The block in the middle, called the attention module, interacts with the LSTM to define which features will be fed to the latter, taking into account the previously generated labels. The goal of the attention module is to </a:t>
            </a:r>
            <a:r>
              <a:rPr lang="en-US" sz="1600" dirty="0" smtClean="0">
                <a:latin typeface="Times New Roman" pitchFamily="18" charset="0"/>
                <a:cs typeface="Times New Roman" pitchFamily="18" charset="0"/>
              </a:rPr>
              <a:t>mimic </a:t>
            </a:r>
            <a:r>
              <a:rPr lang="en-US" sz="1600" dirty="0">
                <a:latin typeface="Times New Roman" pitchFamily="18" charset="0"/>
                <a:cs typeface="Times New Roman" pitchFamily="18" charset="0"/>
              </a:rPr>
              <a:t>the way dermatologists </a:t>
            </a:r>
            <a:r>
              <a:rPr lang="en-US" sz="1600" dirty="0" smtClean="0">
                <a:latin typeface="Times New Roman" pitchFamily="18" charset="0"/>
                <a:cs typeface="Times New Roman" pitchFamily="18" charset="0"/>
              </a:rPr>
              <a:t>analyze dermoscopy images</a:t>
            </a:r>
            <a:endParaRPr lang="en-US" sz="1600" dirty="0">
              <a:latin typeface="Times New Roman" pitchFamily="18" charset="0"/>
              <a:cs typeface="Times New Roman" pitchFamily="18" charset="0"/>
            </a:endParaRPr>
          </a:p>
        </p:txBody>
      </p:sp>
      <p:sp>
        <p:nvSpPr>
          <p:cNvPr id="6" name="TextBox 5"/>
          <p:cNvSpPr txBox="1"/>
          <p:nvPr/>
        </p:nvSpPr>
        <p:spPr>
          <a:xfrm>
            <a:off x="914400" y="5122710"/>
            <a:ext cx="3886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Fig: Block Diagram of Proposed System</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529906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5691" y="808137"/>
            <a:ext cx="8375073" cy="5638800"/>
          </a:xfrm>
        </p:spPr>
        <p:txBody>
          <a:bodyPr>
            <a:noAutofit/>
          </a:bodyPr>
          <a:lstStyle/>
          <a:p>
            <a:r>
              <a:rPr lang="en-US" sz="2800" b="1" u="sng" dirty="0" smtClean="0">
                <a:solidFill>
                  <a:schemeClr val="tx1"/>
                </a:solidFill>
                <a:latin typeface="Times New Roman" pitchFamily="18" charset="0"/>
                <a:cs typeface="Times New Roman" pitchFamily="18" charset="0"/>
              </a:rPr>
              <a:t>Proposed System con..</a:t>
            </a:r>
          </a:p>
          <a:p>
            <a:pPr algn="just"/>
            <a:r>
              <a:rPr lang="en-US" sz="2000" b="1" dirty="0" smtClean="0">
                <a:solidFill>
                  <a:schemeClr val="tx1"/>
                </a:solidFill>
                <a:latin typeface="Times New Roman" pitchFamily="18" charset="0"/>
                <a:cs typeface="Times New Roman" pitchFamily="18" charset="0"/>
              </a:rPr>
              <a:t>Hierarchical </a:t>
            </a:r>
            <a:r>
              <a:rPr lang="en-US" sz="2000" b="1" dirty="0">
                <a:solidFill>
                  <a:schemeClr val="tx1"/>
                </a:solidFill>
                <a:latin typeface="Times New Roman" pitchFamily="18" charset="0"/>
                <a:cs typeface="Times New Roman" pitchFamily="18" charset="0"/>
              </a:rPr>
              <a:t>diagnosis </a:t>
            </a:r>
            <a:r>
              <a:rPr lang="en-US" sz="2000" b="1" dirty="0" smtClean="0">
                <a:solidFill>
                  <a:schemeClr val="tx1"/>
                </a:solidFill>
                <a:latin typeface="Times New Roman" pitchFamily="18" charset="0"/>
                <a:cs typeface="Times New Roman" pitchFamily="18" charset="0"/>
              </a:rPr>
              <a:t>model:</a:t>
            </a:r>
          </a:p>
          <a:p>
            <a:pPr algn="just"/>
            <a:r>
              <a:rPr lang="en-US" sz="2000" dirty="0">
                <a:solidFill>
                  <a:schemeClr val="tx1"/>
                </a:solidFill>
                <a:latin typeface="Times New Roman" pitchFamily="18" charset="0"/>
                <a:cs typeface="Times New Roman" pitchFamily="18" charset="0"/>
              </a:rPr>
              <a:t>The proposed hierarchical diagnosis model is formed by three main blocks, as shown in </a:t>
            </a:r>
            <a:r>
              <a:rPr lang="en-US" sz="2000" dirty="0" smtClean="0">
                <a:solidFill>
                  <a:schemeClr val="tx1"/>
                </a:solidFill>
                <a:latin typeface="Times New Roman" pitchFamily="18" charset="0"/>
                <a:cs typeface="Times New Roman" pitchFamily="18" charset="0"/>
              </a:rPr>
              <a:t>Fig : </a:t>
            </a:r>
            <a:r>
              <a:rPr lang="en-US" sz="2000" dirty="0">
                <a:solidFill>
                  <a:schemeClr val="tx1"/>
                </a:solidFill>
                <a:latin typeface="Times New Roman" pitchFamily="18" charset="0"/>
                <a:cs typeface="Times New Roman" pitchFamily="18" charset="0"/>
              </a:rPr>
              <a:t>(i) image encoder, which extracts image </a:t>
            </a:r>
            <a:r>
              <a:rPr lang="en-US" sz="2000" dirty="0" smtClean="0">
                <a:solidFill>
                  <a:schemeClr val="tx1"/>
                </a:solidFill>
                <a:latin typeface="Times New Roman" pitchFamily="18" charset="0"/>
                <a:cs typeface="Times New Roman" pitchFamily="18" charset="0"/>
              </a:rPr>
              <a:t>features </a:t>
            </a:r>
            <a:r>
              <a:rPr lang="en-US" sz="2000" dirty="0">
                <a:solidFill>
                  <a:schemeClr val="tx1"/>
                </a:solidFill>
                <a:latin typeface="Times New Roman" pitchFamily="18" charset="0"/>
                <a:cs typeface="Times New Roman" pitchFamily="18" charset="0"/>
              </a:rPr>
              <a:t>(ii) image decoder, which performs the </a:t>
            </a:r>
            <a:r>
              <a:rPr lang="en-US" sz="2000" dirty="0" smtClean="0">
                <a:solidFill>
                  <a:schemeClr val="tx1"/>
                </a:solidFill>
                <a:latin typeface="Times New Roman" pitchFamily="18" charset="0"/>
                <a:cs typeface="Times New Roman" pitchFamily="18" charset="0"/>
              </a:rPr>
              <a:t>hierarchical classification </a:t>
            </a:r>
            <a:r>
              <a:rPr lang="en-US" sz="2000" dirty="0">
                <a:solidFill>
                  <a:schemeClr val="tx1"/>
                </a:solidFill>
                <a:latin typeface="Times New Roman" pitchFamily="18" charset="0"/>
                <a:cs typeface="Times New Roman" pitchFamily="18" charset="0"/>
              </a:rPr>
              <a:t>and iii) attention module that guides the model towards the most discriminative features and regions according to the previous output of the LSTM.</a:t>
            </a:r>
            <a:endParaRPr lang="en-US" sz="2000" dirty="0" smtClean="0">
              <a:solidFill>
                <a:schemeClr val="tx1"/>
              </a:solidFill>
              <a:latin typeface="Times New Roman" pitchFamily="18" charset="0"/>
              <a:cs typeface="Times New Roman" pitchFamily="18" charset="0"/>
            </a:endParaRPr>
          </a:p>
          <a:p>
            <a:pPr algn="just"/>
            <a:r>
              <a:rPr lang="en-US" sz="2000" b="1" u="sng" dirty="0" smtClean="0">
                <a:solidFill>
                  <a:schemeClr val="tx1"/>
                </a:solidFill>
                <a:latin typeface="Times New Roman" pitchFamily="18" charset="0"/>
                <a:cs typeface="Times New Roman" pitchFamily="18" charset="0"/>
              </a:rPr>
              <a:t>(i) Image </a:t>
            </a:r>
            <a:r>
              <a:rPr lang="en-US" sz="2000" b="1" u="sng" dirty="0">
                <a:solidFill>
                  <a:schemeClr val="tx1"/>
                </a:solidFill>
                <a:latin typeface="Times New Roman" pitchFamily="18" charset="0"/>
                <a:cs typeface="Times New Roman" pitchFamily="18" charset="0"/>
              </a:rPr>
              <a:t>encoder</a:t>
            </a:r>
          </a:p>
          <a:p>
            <a:pPr algn="just"/>
            <a:r>
              <a:rPr lang="en-US" sz="2000" dirty="0">
                <a:solidFill>
                  <a:schemeClr val="tx1"/>
                </a:solidFill>
                <a:latin typeface="Times New Roman" pitchFamily="18" charset="0"/>
                <a:cs typeface="Times New Roman" pitchFamily="18" charset="0"/>
              </a:rPr>
              <a:t>The goal of this block is to extract discriminative features from raw images. In particular, </a:t>
            </a:r>
            <a:r>
              <a:rPr lang="en-US" sz="2000" dirty="0" smtClean="0">
                <a:solidFill>
                  <a:schemeClr val="tx1"/>
                </a:solidFill>
                <a:latin typeface="Times New Roman" pitchFamily="18" charset="0"/>
                <a:cs typeface="Times New Roman" pitchFamily="18" charset="0"/>
              </a:rPr>
              <a:t>three </a:t>
            </a:r>
            <a:r>
              <a:rPr lang="en-US" sz="2000" dirty="0">
                <a:solidFill>
                  <a:schemeClr val="tx1"/>
                </a:solidFill>
                <a:latin typeface="Times New Roman" pitchFamily="18" charset="0"/>
                <a:cs typeface="Times New Roman" pitchFamily="18" charset="0"/>
              </a:rPr>
              <a:t>popular CNN architectures (VGG-16 </a:t>
            </a:r>
            <a:r>
              <a:rPr lang="en-US" sz="2000" dirty="0" smtClean="0">
                <a:solidFill>
                  <a:schemeClr val="tx1"/>
                </a:solidFill>
                <a:latin typeface="Times New Roman" pitchFamily="18" charset="0"/>
                <a:cs typeface="Times New Roman" pitchFamily="18" charset="0"/>
              </a:rPr>
              <a:t>, DenseNet-161, </a:t>
            </a:r>
            <a:r>
              <a:rPr lang="en-US" sz="2000" dirty="0">
                <a:solidFill>
                  <a:schemeClr val="tx1"/>
                </a:solidFill>
                <a:latin typeface="Times New Roman" pitchFamily="18" charset="0"/>
                <a:cs typeface="Times New Roman" pitchFamily="18" charset="0"/>
              </a:rPr>
              <a:t>and </a:t>
            </a:r>
            <a:r>
              <a:rPr lang="en-US" sz="2000" dirty="0" smtClean="0">
                <a:solidFill>
                  <a:schemeClr val="tx1"/>
                </a:solidFill>
                <a:latin typeface="Times New Roman" pitchFamily="18" charset="0"/>
                <a:cs typeface="Times New Roman" pitchFamily="18" charset="0"/>
              </a:rPr>
              <a:t>ResNet-50) have been compared and the </a:t>
            </a:r>
            <a:r>
              <a:rPr lang="en-US" sz="2000" dirty="0">
                <a:solidFill>
                  <a:schemeClr val="tx1"/>
                </a:solidFill>
                <a:latin typeface="Times New Roman" pitchFamily="18" charset="0"/>
                <a:cs typeface="Times New Roman" pitchFamily="18" charset="0"/>
              </a:rPr>
              <a:t>activation maps from their last convolutional </a:t>
            </a:r>
            <a:r>
              <a:rPr lang="en-US" sz="2000" dirty="0" smtClean="0">
                <a:solidFill>
                  <a:schemeClr val="tx1"/>
                </a:solidFill>
                <a:latin typeface="Times New Roman" pitchFamily="18" charset="0"/>
                <a:cs typeface="Times New Roman" pitchFamily="18" charset="0"/>
              </a:rPr>
              <a:t>layer have been selected. </a:t>
            </a:r>
            <a:r>
              <a:rPr lang="en-US" sz="2000" dirty="0">
                <a:solidFill>
                  <a:schemeClr val="tx1"/>
                </a:solidFill>
                <a:latin typeface="Times New Roman" pitchFamily="18" charset="0"/>
                <a:cs typeface="Times New Roman" pitchFamily="18" charset="0"/>
              </a:rPr>
              <a:t>These maps are then </a:t>
            </a:r>
            <a:r>
              <a:rPr lang="en-US" sz="2000" dirty="0" smtClean="0">
                <a:solidFill>
                  <a:schemeClr val="tx1"/>
                </a:solidFill>
                <a:latin typeface="Times New Roman" pitchFamily="18" charset="0"/>
                <a:cs typeface="Times New Roman" pitchFamily="18" charset="0"/>
              </a:rPr>
              <a:t>vectorized </a:t>
            </a:r>
            <a:r>
              <a:rPr lang="en-US" sz="2000" dirty="0">
                <a:solidFill>
                  <a:schemeClr val="tx1"/>
                </a:solidFill>
                <a:latin typeface="Times New Roman" pitchFamily="18" charset="0"/>
                <a:cs typeface="Times New Roman" pitchFamily="18" charset="0"/>
              </a:rPr>
              <a:t>and concatenated.</a:t>
            </a:r>
            <a:endParaRPr lang="en-US" sz="2000" dirty="0" smtClean="0">
              <a:solidFill>
                <a:schemeClr val="tx1"/>
              </a:solidFill>
              <a:latin typeface="Times New Roman" pitchFamily="18" charset="0"/>
              <a:cs typeface="Times New Roman" pitchFamily="18" charset="0"/>
            </a:endParaRPr>
          </a:p>
          <a:p>
            <a:pPr algn="just"/>
            <a:endParaRPr lang="en-US" sz="2800" b="1" u="sng"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16832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TotalTime>
  <Words>1767</Words>
  <Application>Microsoft Office PowerPoint</Application>
  <PresentationFormat>On-screen Show (4:3)</PresentationFormat>
  <Paragraphs>87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Paper Review Paper Title: Explainable Skin Lesion Diagnosis Using Taxonomies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Review Paper Title: Online Anomaly Detection in HPC Systems</dc:title>
  <dc:creator>Sk Mamunur Rashid</dc:creator>
  <cp:lastModifiedBy>Sk Mamunur Rashid</cp:lastModifiedBy>
  <cp:revision>96</cp:revision>
  <dcterms:created xsi:type="dcterms:W3CDTF">2023-10-20T00:13:02Z</dcterms:created>
  <dcterms:modified xsi:type="dcterms:W3CDTF">2023-12-18T10:19:26Z</dcterms:modified>
</cp:coreProperties>
</file>