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73" r:id="rId4"/>
    <p:sldId id="274" r:id="rId5"/>
    <p:sldId id="275" r:id="rId6"/>
    <p:sldId id="272" r:id="rId7"/>
    <p:sldId id="276" r:id="rId8"/>
    <p:sldId id="258" r:id="rId9"/>
    <p:sldId id="277" r:id="rId10"/>
    <p:sldId id="284" r:id="rId11"/>
    <p:sldId id="278" r:id="rId12"/>
    <p:sldId id="285" r:id="rId13"/>
    <p:sldId id="25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437734-06F8-4052-B352-6B5BEA3D79A2}" type="datetimeFigureOut">
              <a:rPr lang="en-US" smtClean="0"/>
              <a:t>12/18/2023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36BB56-1087-416E-8837-57C7F6A66C46}" type="slidenum">
              <a:rPr lang="en-US" smtClean="0"/>
              <a:t>‹#›</a:t>
            </a:fld>
            <a:endParaRPr lang="en-US"/>
          </a:p>
        </p:txBody>
      </p:sp>
    </p:spTree>
    <p:extLst>
      <p:ext uri="{BB962C8B-B14F-4D97-AF65-F5344CB8AC3E}">
        <p14:creationId xmlns:p14="http://schemas.microsoft.com/office/powerpoint/2010/main" val="4260456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36BB56-1087-416E-8837-57C7F6A66C46}" type="slidenum">
              <a:rPr lang="en-US" smtClean="0"/>
              <a:t>13</a:t>
            </a:fld>
            <a:endParaRPr lang="en-US"/>
          </a:p>
        </p:txBody>
      </p:sp>
    </p:spTree>
    <p:extLst>
      <p:ext uri="{BB962C8B-B14F-4D97-AF65-F5344CB8AC3E}">
        <p14:creationId xmlns:p14="http://schemas.microsoft.com/office/powerpoint/2010/main" val="2823468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6BDB27-91DA-4685-8045-BDBAD99A5B99}" type="datetimeFigureOut">
              <a:rPr lang="en-US" smtClean="0"/>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B2A0A-C442-4D41-9E67-86A3CCCA8C12}" type="slidenum">
              <a:rPr lang="en-US" smtClean="0"/>
              <a:t>‹#›</a:t>
            </a:fld>
            <a:endParaRPr lang="en-US"/>
          </a:p>
        </p:txBody>
      </p:sp>
    </p:spTree>
    <p:extLst>
      <p:ext uri="{BB962C8B-B14F-4D97-AF65-F5344CB8AC3E}">
        <p14:creationId xmlns:p14="http://schemas.microsoft.com/office/powerpoint/2010/main" val="1411767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6BDB27-91DA-4685-8045-BDBAD99A5B99}" type="datetimeFigureOut">
              <a:rPr lang="en-US" smtClean="0"/>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B2A0A-C442-4D41-9E67-86A3CCCA8C12}" type="slidenum">
              <a:rPr lang="en-US" smtClean="0"/>
              <a:t>‹#›</a:t>
            </a:fld>
            <a:endParaRPr lang="en-US"/>
          </a:p>
        </p:txBody>
      </p:sp>
    </p:spTree>
    <p:extLst>
      <p:ext uri="{BB962C8B-B14F-4D97-AF65-F5344CB8AC3E}">
        <p14:creationId xmlns:p14="http://schemas.microsoft.com/office/powerpoint/2010/main" val="3300120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6BDB27-91DA-4685-8045-BDBAD99A5B99}" type="datetimeFigureOut">
              <a:rPr lang="en-US" smtClean="0"/>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B2A0A-C442-4D41-9E67-86A3CCCA8C12}" type="slidenum">
              <a:rPr lang="en-US" smtClean="0"/>
              <a:t>‹#›</a:t>
            </a:fld>
            <a:endParaRPr lang="en-US"/>
          </a:p>
        </p:txBody>
      </p:sp>
    </p:spTree>
    <p:extLst>
      <p:ext uri="{BB962C8B-B14F-4D97-AF65-F5344CB8AC3E}">
        <p14:creationId xmlns:p14="http://schemas.microsoft.com/office/powerpoint/2010/main" val="3816960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6BDB27-91DA-4685-8045-BDBAD99A5B99}" type="datetimeFigureOut">
              <a:rPr lang="en-US" smtClean="0"/>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B2A0A-C442-4D41-9E67-86A3CCCA8C12}" type="slidenum">
              <a:rPr lang="en-US" smtClean="0"/>
              <a:t>‹#›</a:t>
            </a:fld>
            <a:endParaRPr lang="en-US"/>
          </a:p>
        </p:txBody>
      </p:sp>
    </p:spTree>
    <p:extLst>
      <p:ext uri="{BB962C8B-B14F-4D97-AF65-F5344CB8AC3E}">
        <p14:creationId xmlns:p14="http://schemas.microsoft.com/office/powerpoint/2010/main" val="3164729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6BDB27-91DA-4685-8045-BDBAD99A5B99}" type="datetimeFigureOut">
              <a:rPr lang="en-US" smtClean="0"/>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B2A0A-C442-4D41-9E67-86A3CCCA8C12}" type="slidenum">
              <a:rPr lang="en-US" smtClean="0"/>
              <a:t>‹#›</a:t>
            </a:fld>
            <a:endParaRPr lang="en-US"/>
          </a:p>
        </p:txBody>
      </p:sp>
    </p:spTree>
    <p:extLst>
      <p:ext uri="{BB962C8B-B14F-4D97-AF65-F5344CB8AC3E}">
        <p14:creationId xmlns:p14="http://schemas.microsoft.com/office/powerpoint/2010/main" val="843554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6BDB27-91DA-4685-8045-BDBAD99A5B99}" type="datetimeFigureOut">
              <a:rPr lang="en-US" smtClean="0"/>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8B2A0A-C442-4D41-9E67-86A3CCCA8C12}" type="slidenum">
              <a:rPr lang="en-US" smtClean="0"/>
              <a:t>‹#›</a:t>
            </a:fld>
            <a:endParaRPr lang="en-US"/>
          </a:p>
        </p:txBody>
      </p:sp>
    </p:spTree>
    <p:extLst>
      <p:ext uri="{BB962C8B-B14F-4D97-AF65-F5344CB8AC3E}">
        <p14:creationId xmlns:p14="http://schemas.microsoft.com/office/powerpoint/2010/main" val="1043939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6BDB27-91DA-4685-8045-BDBAD99A5B99}" type="datetimeFigureOut">
              <a:rPr lang="en-US" smtClean="0"/>
              <a:t>12/18/2023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8B2A0A-C442-4D41-9E67-86A3CCCA8C12}" type="slidenum">
              <a:rPr lang="en-US" smtClean="0"/>
              <a:t>‹#›</a:t>
            </a:fld>
            <a:endParaRPr lang="en-US"/>
          </a:p>
        </p:txBody>
      </p:sp>
    </p:spTree>
    <p:extLst>
      <p:ext uri="{BB962C8B-B14F-4D97-AF65-F5344CB8AC3E}">
        <p14:creationId xmlns:p14="http://schemas.microsoft.com/office/powerpoint/2010/main" val="4223806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6BDB27-91DA-4685-8045-BDBAD99A5B99}" type="datetimeFigureOut">
              <a:rPr lang="en-US" smtClean="0"/>
              <a:t>12/18/2023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8B2A0A-C442-4D41-9E67-86A3CCCA8C12}" type="slidenum">
              <a:rPr lang="en-US" smtClean="0"/>
              <a:t>‹#›</a:t>
            </a:fld>
            <a:endParaRPr lang="en-US"/>
          </a:p>
        </p:txBody>
      </p:sp>
    </p:spTree>
    <p:extLst>
      <p:ext uri="{BB962C8B-B14F-4D97-AF65-F5344CB8AC3E}">
        <p14:creationId xmlns:p14="http://schemas.microsoft.com/office/powerpoint/2010/main" val="3743539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6BDB27-91DA-4685-8045-BDBAD99A5B99}" type="datetimeFigureOut">
              <a:rPr lang="en-US" smtClean="0"/>
              <a:t>12/18/2023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8B2A0A-C442-4D41-9E67-86A3CCCA8C12}" type="slidenum">
              <a:rPr lang="en-US" smtClean="0"/>
              <a:t>‹#›</a:t>
            </a:fld>
            <a:endParaRPr lang="en-US"/>
          </a:p>
        </p:txBody>
      </p:sp>
    </p:spTree>
    <p:extLst>
      <p:ext uri="{BB962C8B-B14F-4D97-AF65-F5344CB8AC3E}">
        <p14:creationId xmlns:p14="http://schemas.microsoft.com/office/powerpoint/2010/main" val="4273046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6BDB27-91DA-4685-8045-BDBAD99A5B99}" type="datetimeFigureOut">
              <a:rPr lang="en-US" smtClean="0"/>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8B2A0A-C442-4D41-9E67-86A3CCCA8C12}" type="slidenum">
              <a:rPr lang="en-US" smtClean="0"/>
              <a:t>‹#›</a:t>
            </a:fld>
            <a:endParaRPr lang="en-US"/>
          </a:p>
        </p:txBody>
      </p:sp>
    </p:spTree>
    <p:extLst>
      <p:ext uri="{BB962C8B-B14F-4D97-AF65-F5344CB8AC3E}">
        <p14:creationId xmlns:p14="http://schemas.microsoft.com/office/powerpoint/2010/main" val="4119956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6BDB27-91DA-4685-8045-BDBAD99A5B99}" type="datetimeFigureOut">
              <a:rPr lang="en-US" smtClean="0"/>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8B2A0A-C442-4D41-9E67-86A3CCCA8C12}" type="slidenum">
              <a:rPr lang="en-US" smtClean="0"/>
              <a:t>‹#›</a:t>
            </a:fld>
            <a:endParaRPr lang="en-US"/>
          </a:p>
        </p:txBody>
      </p:sp>
    </p:spTree>
    <p:extLst>
      <p:ext uri="{BB962C8B-B14F-4D97-AF65-F5344CB8AC3E}">
        <p14:creationId xmlns:p14="http://schemas.microsoft.com/office/powerpoint/2010/main" val="3892077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6BDB27-91DA-4685-8045-BDBAD99A5B99}" type="datetimeFigureOut">
              <a:rPr lang="en-US" smtClean="0"/>
              <a:t>12/18/2023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8B2A0A-C442-4D41-9E67-86A3CCCA8C12}" type="slidenum">
              <a:rPr lang="en-US" smtClean="0"/>
              <a:t>‹#›</a:t>
            </a:fld>
            <a:endParaRPr lang="en-US"/>
          </a:p>
        </p:txBody>
      </p:sp>
    </p:spTree>
    <p:extLst>
      <p:ext uri="{BB962C8B-B14F-4D97-AF65-F5344CB8AC3E}">
        <p14:creationId xmlns:p14="http://schemas.microsoft.com/office/powerpoint/2010/main" val="1859635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533400"/>
            <a:ext cx="8763000" cy="2667000"/>
          </a:xfrm>
        </p:spPr>
        <p:txBody>
          <a:bodyPr>
            <a:normAutofit fontScale="90000"/>
          </a:bodyPr>
          <a:lstStyle/>
          <a:p>
            <a:r>
              <a:rPr lang="en-US" sz="4000" b="1" dirty="0" smtClean="0">
                <a:latin typeface="Times New Roman" pitchFamily="18" charset="0"/>
                <a:cs typeface="Times New Roman" pitchFamily="18" charset="0"/>
              </a:rPr>
              <a:t>Paper Review</a:t>
            </a:r>
            <a:r>
              <a:rPr lang="en-US" sz="4000" b="1" dirty="0">
                <a:latin typeface="Times New Roman" pitchFamily="18" charset="0"/>
                <a:cs typeface="Times New Roman" pitchFamily="18" charset="0"/>
              </a:rPr>
              <a:t/>
            </a:r>
            <a:br>
              <a:rPr lang="en-US" sz="4000" b="1" dirty="0">
                <a:latin typeface="Times New Roman" pitchFamily="18" charset="0"/>
                <a:cs typeface="Times New Roman" pitchFamily="18" charset="0"/>
              </a:rPr>
            </a:br>
            <a:r>
              <a:rPr lang="en-US" sz="3600" b="1" dirty="0" smtClean="0">
                <a:latin typeface="Times New Roman" pitchFamily="18" charset="0"/>
                <a:cs typeface="Times New Roman" pitchFamily="18" charset="0"/>
              </a:rPr>
              <a:t>Paper </a:t>
            </a:r>
            <a:r>
              <a:rPr lang="en-US" sz="3600" b="1" dirty="0">
                <a:latin typeface="Times New Roman" pitchFamily="18" charset="0"/>
                <a:cs typeface="Times New Roman" pitchFamily="18" charset="0"/>
              </a:rPr>
              <a:t>Title</a:t>
            </a:r>
            <a:r>
              <a:rPr lang="en-US" sz="3600" b="1" dirty="0" smtClean="0">
                <a:latin typeface="Times New Roman" pitchFamily="18" charset="0"/>
                <a:cs typeface="Times New Roman" pitchFamily="18" charset="0"/>
              </a:rPr>
              <a:t>: </a:t>
            </a:r>
            <a:r>
              <a:rPr lang="en-US" sz="3600" b="1" dirty="0">
                <a:latin typeface="Times New Roman" pitchFamily="18" charset="0"/>
                <a:cs typeface="Times New Roman" pitchFamily="18" charset="0"/>
              </a:rPr>
              <a:t>Bangla Handwritten Character Recognition using</a:t>
            </a:r>
            <a:br>
              <a:rPr lang="en-US" sz="3600" b="1" dirty="0">
                <a:latin typeface="Times New Roman" pitchFamily="18" charset="0"/>
                <a:cs typeface="Times New Roman" pitchFamily="18" charset="0"/>
              </a:rPr>
            </a:br>
            <a:r>
              <a:rPr lang="en-US" sz="3600" b="1" dirty="0">
                <a:latin typeface="Times New Roman" pitchFamily="18" charset="0"/>
                <a:cs typeface="Times New Roman" pitchFamily="18" charset="0"/>
              </a:rPr>
              <a:t>Convolutional Neural Network with Data</a:t>
            </a:r>
            <a:br>
              <a:rPr lang="en-US" sz="3600" b="1" dirty="0">
                <a:latin typeface="Times New Roman" pitchFamily="18" charset="0"/>
                <a:cs typeface="Times New Roman" pitchFamily="18" charset="0"/>
              </a:rPr>
            </a:br>
            <a:r>
              <a:rPr lang="en-US" sz="3600" b="1" dirty="0">
                <a:latin typeface="Times New Roman" pitchFamily="18" charset="0"/>
                <a:cs typeface="Times New Roman" pitchFamily="18" charset="0"/>
              </a:rPr>
              <a:t>Augmentation</a:t>
            </a:r>
          </a:p>
        </p:txBody>
      </p:sp>
      <p:sp>
        <p:nvSpPr>
          <p:cNvPr id="3" name="Subtitle 2"/>
          <p:cNvSpPr>
            <a:spLocks noGrp="1"/>
          </p:cNvSpPr>
          <p:nvPr>
            <p:ph type="subTitle" idx="1"/>
          </p:nvPr>
        </p:nvSpPr>
        <p:spPr>
          <a:xfrm>
            <a:off x="5181600" y="3886200"/>
            <a:ext cx="3657600" cy="1752600"/>
          </a:xfrm>
        </p:spPr>
        <p:txBody>
          <a:bodyPr>
            <a:normAutofit fontScale="92500"/>
          </a:bodyPr>
          <a:lstStyle/>
          <a:p>
            <a:pPr algn="just"/>
            <a:r>
              <a:rPr lang="en-US" b="1" dirty="0" smtClean="0">
                <a:solidFill>
                  <a:schemeClr val="tx1"/>
                </a:solidFill>
                <a:latin typeface="Times New Roman" pitchFamily="18" charset="0"/>
                <a:cs typeface="Times New Roman" pitchFamily="18" charset="0"/>
              </a:rPr>
              <a:t>Presented By:</a:t>
            </a:r>
          </a:p>
          <a:p>
            <a:pPr algn="just"/>
            <a:r>
              <a:rPr lang="en-US" sz="3000" b="1" dirty="0" smtClean="0">
                <a:solidFill>
                  <a:schemeClr val="tx1"/>
                </a:solidFill>
                <a:latin typeface="Times New Roman" pitchFamily="18" charset="0"/>
                <a:cs typeface="Times New Roman" pitchFamily="18" charset="0"/>
              </a:rPr>
              <a:t>Sk. Mamunur  Rashid</a:t>
            </a:r>
          </a:p>
          <a:p>
            <a:pPr algn="just"/>
            <a:r>
              <a:rPr lang="en-US" b="1" dirty="0" smtClean="0">
                <a:solidFill>
                  <a:schemeClr val="tx1"/>
                </a:solidFill>
                <a:latin typeface="Times New Roman" pitchFamily="18" charset="0"/>
                <a:cs typeface="Times New Roman" pitchFamily="18" charset="0"/>
              </a:rPr>
              <a:t>ID: 22366050</a:t>
            </a:r>
            <a:endParaRPr lang="en-US" b="1" dirty="0">
              <a:solidFill>
                <a:schemeClr val="tx1"/>
              </a:solidFill>
              <a:latin typeface="Times New Roman" pitchFamily="18" charset="0"/>
              <a:cs typeface="Times New Roman" pitchFamily="18" charset="0"/>
            </a:endParaRPr>
          </a:p>
        </p:txBody>
      </p:sp>
      <p:sp>
        <p:nvSpPr>
          <p:cNvPr id="4" name="Subtitle 2"/>
          <p:cNvSpPr txBox="1">
            <a:spLocks/>
          </p:cNvSpPr>
          <p:nvPr/>
        </p:nvSpPr>
        <p:spPr>
          <a:xfrm>
            <a:off x="152400" y="4038600"/>
            <a:ext cx="4953000" cy="1752600"/>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800" b="1" dirty="0" smtClean="0">
                <a:solidFill>
                  <a:schemeClr val="tx1"/>
                </a:solidFill>
                <a:latin typeface="Times New Roman" pitchFamily="18" charset="0"/>
                <a:cs typeface="Times New Roman" pitchFamily="18" charset="0"/>
              </a:rPr>
              <a:t>Course Title: </a:t>
            </a:r>
          </a:p>
          <a:p>
            <a:pPr algn="l"/>
            <a:r>
              <a:rPr lang="en-US" sz="2800" b="1" dirty="0" smtClean="0">
                <a:solidFill>
                  <a:schemeClr val="tx1"/>
                </a:solidFill>
                <a:latin typeface="Times New Roman" pitchFamily="18" charset="0"/>
                <a:cs typeface="Times New Roman" pitchFamily="18" charset="0"/>
              </a:rPr>
              <a:t>Advanced Syntactic Pattern Recognition</a:t>
            </a:r>
          </a:p>
          <a:p>
            <a:pPr algn="l"/>
            <a:r>
              <a:rPr lang="en-US" sz="2800" b="1" dirty="0" smtClean="0">
                <a:solidFill>
                  <a:schemeClr val="tx1"/>
                </a:solidFill>
                <a:latin typeface="Times New Roman" pitchFamily="18" charset="0"/>
                <a:cs typeface="Times New Roman" pitchFamily="18" charset="0"/>
              </a:rPr>
              <a:t>Course Code: CSE713</a:t>
            </a:r>
            <a:endParaRPr lang="en-US" sz="28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511948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5691" y="808137"/>
            <a:ext cx="8409709" cy="5638800"/>
          </a:xfrm>
        </p:spPr>
        <p:txBody>
          <a:bodyPr>
            <a:noAutofit/>
          </a:bodyPr>
          <a:lstStyle/>
          <a:p>
            <a:r>
              <a:rPr lang="en-US" sz="2800" b="1" u="sng" dirty="0" smtClean="0">
                <a:solidFill>
                  <a:schemeClr val="tx1"/>
                </a:solidFill>
                <a:latin typeface="Times New Roman" pitchFamily="18" charset="0"/>
                <a:cs typeface="Times New Roman" pitchFamily="18" charset="0"/>
              </a:rPr>
              <a:t>Experiment con…</a:t>
            </a:r>
          </a:p>
          <a:p>
            <a:pPr algn="just"/>
            <a:endParaRPr lang="en-US" sz="2000" dirty="0" smtClean="0">
              <a:solidFill>
                <a:schemeClr val="tx1"/>
              </a:solidFill>
              <a:latin typeface="Times New Roman" pitchFamily="18" charset="0"/>
              <a:cs typeface="Times New Roman" pitchFamily="18" charset="0"/>
            </a:endParaRPr>
          </a:p>
          <a:p>
            <a:pPr algn="just"/>
            <a:r>
              <a:rPr lang="en-US" sz="2000" dirty="0" smtClean="0">
                <a:solidFill>
                  <a:schemeClr val="tx1"/>
                </a:solidFill>
                <a:latin typeface="Times New Roman" pitchFamily="18" charset="0"/>
                <a:cs typeface="Times New Roman" pitchFamily="18" charset="0"/>
              </a:rPr>
              <a:t>The training phase was divided into two parts:</a:t>
            </a:r>
          </a:p>
          <a:p>
            <a:pPr algn="just"/>
            <a:endParaRPr lang="en-US" sz="1000" b="1" u="sng" dirty="0">
              <a:solidFill>
                <a:schemeClr val="tx1"/>
              </a:solidFill>
              <a:latin typeface="Times New Roman" pitchFamily="18" charset="0"/>
              <a:cs typeface="Times New Roman" pitchFamily="18" charset="0"/>
            </a:endParaRPr>
          </a:p>
          <a:p>
            <a:pPr algn="just"/>
            <a:r>
              <a:rPr lang="en-US" sz="2000" b="1" dirty="0">
                <a:solidFill>
                  <a:schemeClr val="tx1"/>
                </a:solidFill>
                <a:latin typeface="Times New Roman" pitchFamily="18" charset="0"/>
                <a:cs typeface="Times New Roman" pitchFamily="18" charset="0"/>
              </a:rPr>
              <a:t>2</a:t>
            </a:r>
            <a:r>
              <a:rPr lang="en-US" sz="2000" b="1" dirty="0" smtClean="0">
                <a:solidFill>
                  <a:schemeClr val="tx1"/>
                </a:solidFill>
                <a:latin typeface="Times New Roman" pitchFamily="18" charset="0"/>
                <a:cs typeface="Times New Roman" pitchFamily="18" charset="0"/>
              </a:rPr>
              <a:t>. Training </a:t>
            </a:r>
            <a:r>
              <a:rPr lang="en-US" sz="2000" b="1" dirty="0">
                <a:solidFill>
                  <a:schemeClr val="tx1"/>
                </a:solidFill>
                <a:latin typeface="Times New Roman" pitchFamily="18" charset="0"/>
                <a:cs typeface="Times New Roman" pitchFamily="18" charset="0"/>
              </a:rPr>
              <a:t>Phase with the </a:t>
            </a:r>
            <a:r>
              <a:rPr lang="en-US" sz="2000" b="1" dirty="0" smtClean="0">
                <a:solidFill>
                  <a:schemeClr val="tx1"/>
                </a:solidFill>
                <a:latin typeface="Times New Roman" pitchFamily="18" charset="0"/>
                <a:cs typeface="Times New Roman" pitchFamily="18" charset="0"/>
              </a:rPr>
              <a:t>expanded dataset</a:t>
            </a:r>
            <a:r>
              <a:rPr lang="en-US" sz="2000" b="1" dirty="0">
                <a:solidFill>
                  <a:schemeClr val="tx1"/>
                </a:solidFill>
                <a:latin typeface="Times New Roman" pitchFamily="18" charset="0"/>
                <a:cs typeface="Times New Roman" pitchFamily="18" charset="0"/>
              </a:rPr>
              <a:t>: </a:t>
            </a:r>
            <a:endParaRPr lang="en-US" sz="2000" b="1" dirty="0" smtClean="0">
              <a:solidFill>
                <a:schemeClr val="tx1"/>
              </a:solidFill>
              <a:latin typeface="Times New Roman" pitchFamily="18" charset="0"/>
              <a:cs typeface="Times New Roman" pitchFamily="18" charset="0"/>
            </a:endParaRPr>
          </a:p>
          <a:p>
            <a:pPr algn="just"/>
            <a:endParaRPr lang="en-US" sz="2000" dirty="0" smtClean="0">
              <a:solidFill>
                <a:schemeClr val="tx1"/>
              </a:solidFill>
              <a:latin typeface="Times New Roman" pitchFamily="18" charset="0"/>
              <a:cs typeface="Times New Roman" pitchFamily="18" charset="0"/>
            </a:endParaRPr>
          </a:p>
          <a:p>
            <a:pPr algn="just"/>
            <a:r>
              <a:rPr lang="en-US" sz="2000" dirty="0" smtClean="0">
                <a:solidFill>
                  <a:schemeClr val="tx1"/>
                </a:solidFill>
                <a:latin typeface="Times New Roman" pitchFamily="18" charset="0"/>
                <a:cs typeface="Times New Roman" pitchFamily="18" charset="0"/>
              </a:rPr>
              <a:t>Augmented </a:t>
            </a:r>
            <a:r>
              <a:rPr lang="en-US" sz="2000" dirty="0">
                <a:solidFill>
                  <a:schemeClr val="tx1"/>
                </a:solidFill>
                <a:latin typeface="Times New Roman" pitchFamily="18" charset="0"/>
                <a:cs typeface="Times New Roman" pitchFamily="18" charset="0"/>
              </a:rPr>
              <a:t>data means applying some changes (rotation, position shifting, zoom, shear etc.) to the existing data to generate some new data. This can be implemented using the </a:t>
            </a:r>
            <a:r>
              <a:rPr lang="en-US" sz="2000" dirty="0" err="1">
                <a:solidFill>
                  <a:schemeClr val="tx1"/>
                </a:solidFill>
                <a:latin typeface="Times New Roman" pitchFamily="18" charset="0"/>
                <a:cs typeface="Times New Roman" pitchFamily="18" charset="0"/>
              </a:rPr>
              <a:t>ImageDataGenerator</a:t>
            </a:r>
            <a:r>
              <a:rPr lang="en-US" sz="2000" dirty="0">
                <a:solidFill>
                  <a:schemeClr val="tx1"/>
                </a:solidFill>
                <a:latin typeface="Times New Roman" pitchFamily="18" charset="0"/>
                <a:cs typeface="Times New Roman" pitchFamily="18" charset="0"/>
              </a:rPr>
              <a:t> function from the </a:t>
            </a:r>
            <a:r>
              <a:rPr lang="en-US" sz="2000" dirty="0" err="1" smtClean="0">
                <a:solidFill>
                  <a:schemeClr val="tx1"/>
                </a:solidFill>
                <a:latin typeface="Times New Roman" pitchFamily="18" charset="0"/>
                <a:cs typeface="Times New Roman" pitchFamily="18" charset="0"/>
              </a:rPr>
              <a:t>Keras</a:t>
            </a:r>
            <a:r>
              <a:rPr lang="en-US" sz="2000" dirty="0" smtClean="0">
                <a:solidFill>
                  <a:schemeClr val="tx1"/>
                </a:solidFill>
                <a:latin typeface="Times New Roman" pitchFamily="18" charset="0"/>
                <a:cs typeface="Times New Roman" pitchFamily="18" charset="0"/>
              </a:rPr>
              <a:t> </a:t>
            </a:r>
            <a:r>
              <a:rPr lang="en-US" sz="2000" dirty="0">
                <a:solidFill>
                  <a:schemeClr val="tx1"/>
                </a:solidFill>
                <a:latin typeface="Times New Roman" pitchFamily="18" charset="0"/>
                <a:cs typeface="Times New Roman" pitchFamily="18" charset="0"/>
              </a:rPr>
              <a:t>library</a:t>
            </a:r>
            <a:r>
              <a:rPr lang="en-US" sz="2000" dirty="0" smtClean="0">
                <a:solidFill>
                  <a:schemeClr val="tx1"/>
                </a:solidFill>
                <a:latin typeface="Times New Roman" pitchFamily="18" charset="0"/>
                <a:cs typeface="Times New Roman" pitchFamily="18" charset="0"/>
              </a:rPr>
              <a:t>.</a:t>
            </a:r>
          </a:p>
          <a:p>
            <a:pPr algn="just"/>
            <a:endParaRPr lang="en-US" sz="2000" dirty="0" smtClean="0">
              <a:solidFill>
                <a:schemeClr val="tx1"/>
              </a:solidFill>
              <a:latin typeface="Times New Roman" pitchFamily="18" charset="0"/>
              <a:cs typeface="Times New Roman" pitchFamily="18" charset="0"/>
            </a:endParaRPr>
          </a:p>
          <a:p>
            <a:pPr algn="just"/>
            <a:r>
              <a:rPr lang="en-US" sz="2000" dirty="0" smtClean="0">
                <a:solidFill>
                  <a:schemeClr val="tx1"/>
                </a:solidFill>
                <a:latin typeface="Times New Roman" pitchFamily="18" charset="0"/>
                <a:cs typeface="Times New Roman" pitchFamily="18" charset="0"/>
              </a:rPr>
              <a:t>The </a:t>
            </a:r>
            <a:r>
              <a:rPr lang="en-US" sz="2000" dirty="0">
                <a:solidFill>
                  <a:schemeClr val="tx1"/>
                </a:solidFill>
                <a:latin typeface="Times New Roman" pitchFamily="18" charset="0"/>
                <a:cs typeface="Times New Roman" pitchFamily="18" charset="0"/>
              </a:rPr>
              <a:t>training process was performed once again, this time with 200,000 images using the augmentation process. For validation set 20,000 samples were used. Therefore, each class had 4000 images for training. The image resolution and the number of color channels were kept the same as the previous training for </a:t>
            </a:r>
            <a:r>
              <a:rPr lang="en-US" sz="2000" dirty="0" smtClean="0">
                <a:solidFill>
                  <a:schemeClr val="tx1"/>
                </a:solidFill>
                <a:latin typeface="Times New Roman" pitchFamily="18" charset="0"/>
                <a:cs typeface="Times New Roman" pitchFamily="18" charset="0"/>
              </a:rPr>
              <a:t>consistency.</a:t>
            </a:r>
            <a:endParaRPr lang="en-US"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0696271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5691" y="808137"/>
            <a:ext cx="8375073" cy="5638800"/>
          </a:xfrm>
        </p:spPr>
        <p:txBody>
          <a:bodyPr>
            <a:noAutofit/>
          </a:bodyPr>
          <a:lstStyle/>
          <a:p>
            <a:r>
              <a:rPr lang="en-US" sz="2800" b="1" u="sng" dirty="0" smtClean="0">
                <a:solidFill>
                  <a:schemeClr val="tx1"/>
                </a:solidFill>
                <a:latin typeface="Times New Roman" pitchFamily="18" charset="0"/>
                <a:cs typeface="Times New Roman" pitchFamily="18" charset="0"/>
              </a:rPr>
              <a:t>Result Analysis</a:t>
            </a:r>
          </a:p>
          <a:p>
            <a:pPr algn="just"/>
            <a:r>
              <a:rPr lang="en-US" sz="2000" dirty="0">
                <a:solidFill>
                  <a:schemeClr val="tx1"/>
                </a:solidFill>
                <a:latin typeface="Times New Roman" pitchFamily="18" charset="0"/>
                <a:cs typeface="Times New Roman" pitchFamily="18" charset="0"/>
              </a:rPr>
              <a:t>Compared to the first training phase with the base dataset, the validation accuracy achieved with augmented data, was much better even though the number of epochs </a:t>
            </a:r>
            <a:r>
              <a:rPr lang="en-US" sz="2000" dirty="0" smtClean="0">
                <a:solidFill>
                  <a:schemeClr val="tx1"/>
                </a:solidFill>
                <a:latin typeface="Times New Roman" pitchFamily="18" charset="0"/>
                <a:cs typeface="Times New Roman" pitchFamily="18" charset="0"/>
              </a:rPr>
              <a:t>were </a:t>
            </a:r>
            <a:r>
              <a:rPr lang="en-US" sz="2000" dirty="0">
                <a:solidFill>
                  <a:schemeClr val="tx1"/>
                </a:solidFill>
                <a:latin typeface="Times New Roman" pitchFamily="18" charset="0"/>
                <a:cs typeface="Times New Roman" pitchFamily="18" charset="0"/>
              </a:rPr>
              <a:t>less in the latter stage</a:t>
            </a:r>
            <a:r>
              <a:rPr lang="en-US" sz="2000" dirty="0" smtClean="0">
                <a:solidFill>
                  <a:schemeClr val="tx1"/>
                </a:solidFill>
                <a:latin typeface="Times New Roman" pitchFamily="18" charset="0"/>
                <a:cs typeface="Times New Roman" pitchFamily="18" charset="0"/>
              </a:rPr>
              <a:t>.</a:t>
            </a:r>
          </a:p>
          <a:p>
            <a:pPr algn="just"/>
            <a:endParaRPr lang="en-US" sz="2000" dirty="0">
              <a:solidFill>
                <a:schemeClr val="tx1"/>
              </a:solidFill>
              <a:latin typeface="Times New Roman" pitchFamily="18" charset="0"/>
              <a:cs typeface="Times New Roman" pitchFamily="18" charset="0"/>
            </a:endParaRPr>
          </a:p>
          <a:p>
            <a:pPr algn="just"/>
            <a:r>
              <a:rPr lang="en-US" sz="2000" dirty="0">
                <a:solidFill>
                  <a:schemeClr val="tx1"/>
                </a:solidFill>
                <a:latin typeface="Times New Roman" pitchFamily="18" charset="0"/>
                <a:cs typeface="Times New Roman" pitchFamily="18" charset="0"/>
              </a:rPr>
              <a:t>The validation loss with augmented data, is lower than the base dataset. The augmented data experiment curve goes downwards rapidly in the earlier epochs. The curve becomes almost stable at around 0.2 which is better than the experiment without augmented data, which achieved a loss value of slightly more than </a:t>
            </a:r>
            <a:r>
              <a:rPr lang="en-US" sz="2000" dirty="0" smtClean="0">
                <a:solidFill>
                  <a:schemeClr val="tx1"/>
                </a:solidFill>
                <a:latin typeface="Times New Roman" pitchFamily="18" charset="0"/>
                <a:cs typeface="Times New Roman" pitchFamily="18" charset="0"/>
              </a:rPr>
              <a:t>0.3.</a:t>
            </a:r>
          </a:p>
          <a:p>
            <a:pPr algn="just"/>
            <a:endParaRPr lang="en-US" sz="2000" dirty="0">
              <a:solidFill>
                <a:schemeClr val="tx1"/>
              </a:solidFill>
              <a:latin typeface="Times New Roman" pitchFamily="18" charset="0"/>
              <a:cs typeface="Times New Roman" pitchFamily="18" charset="0"/>
            </a:endParaRPr>
          </a:p>
          <a:p>
            <a:pPr algn="just"/>
            <a:r>
              <a:rPr lang="en-US" sz="2000" dirty="0" smtClean="0">
                <a:solidFill>
                  <a:schemeClr val="tx1"/>
                </a:solidFill>
                <a:latin typeface="Times New Roman" pitchFamily="18" charset="0"/>
                <a:cs typeface="Times New Roman" pitchFamily="18" charset="0"/>
              </a:rPr>
              <a:t>For </a:t>
            </a:r>
            <a:r>
              <a:rPr lang="en-US" sz="2000" dirty="0">
                <a:solidFill>
                  <a:schemeClr val="tx1"/>
                </a:solidFill>
                <a:latin typeface="Times New Roman" pitchFamily="18" charset="0"/>
                <a:cs typeface="Times New Roman" pitchFamily="18" charset="0"/>
              </a:rPr>
              <a:t>evaluating the </a:t>
            </a:r>
            <a:r>
              <a:rPr lang="en-US" sz="2000" dirty="0" smtClean="0">
                <a:solidFill>
                  <a:schemeClr val="tx1"/>
                </a:solidFill>
                <a:latin typeface="Times New Roman" pitchFamily="18" charset="0"/>
                <a:cs typeface="Times New Roman" pitchFamily="18" charset="0"/>
              </a:rPr>
              <a:t>performance  </a:t>
            </a:r>
            <a:r>
              <a:rPr lang="en-US" sz="2000" dirty="0">
                <a:solidFill>
                  <a:schemeClr val="tx1"/>
                </a:solidFill>
                <a:latin typeface="Times New Roman" pitchFamily="18" charset="0"/>
                <a:cs typeface="Times New Roman" pitchFamily="18" charset="0"/>
              </a:rPr>
              <a:t>of the model, they are: Recall, Precision </a:t>
            </a:r>
            <a:r>
              <a:rPr lang="en-US" sz="2000" dirty="0" smtClean="0">
                <a:solidFill>
                  <a:schemeClr val="tx1"/>
                </a:solidFill>
                <a:latin typeface="Times New Roman" pitchFamily="18" charset="0"/>
                <a:cs typeface="Times New Roman" pitchFamily="18" charset="0"/>
              </a:rPr>
              <a:t>and </a:t>
            </a:r>
            <a:r>
              <a:rPr lang="en-US" sz="2000" dirty="0">
                <a:solidFill>
                  <a:schemeClr val="tx1"/>
                </a:solidFill>
                <a:latin typeface="Times New Roman" pitchFamily="18" charset="0"/>
                <a:cs typeface="Times New Roman" pitchFamily="18" charset="0"/>
              </a:rPr>
              <a:t>F1 </a:t>
            </a:r>
            <a:r>
              <a:rPr lang="en-US" sz="2000" dirty="0" smtClean="0">
                <a:solidFill>
                  <a:schemeClr val="tx1"/>
                </a:solidFill>
                <a:latin typeface="Times New Roman" pitchFamily="18" charset="0"/>
                <a:cs typeface="Times New Roman" pitchFamily="18" charset="0"/>
              </a:rPr>
              <a:t>score was used. </a:t>
            </a:r>
            <a:r>
              <a:rPr lang="en-US" sz="2000" dirty="0">
                <a:solidFill>
                  <a:schemeClr val="tx1"/>
                </a:solidFill>
                <a:latin typeface="Times New Roman" pitchFamily="18" charset="0"/>
                <a:cs typeface="Times New Roman" pitchFamily="18" charset="0"/>
              </a:rPr>
              <a:t>The weighted average of the recall value of each class was 0.95. In case of precision the weighted average was also 0.95. For F1-score the weighted average was 0.95. There was very little fluctuation among the scores of each of the 50 classes.</a:t>
            </a:r>
          </a:p>
        </p:txBody>
      </p:sp>
    </p:spTree>
    <p:extLst>
      <p:ext uri="{BB962C8B-B14F-4D97-AF65-F5344CB8AC3E}">
        <p14:creationId xmlns:p14="http://schemas.microsoft.com/office/powerpoint/2010/main" val="17042430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5691" y="808137"/>
            <a:ext cx="8375073" cy="5638800"/>
          </a:xfrm>
        </p:spPr>
        <p:txBody>
          <a:bodyPr>
            <a:noAutofit/>
          </a:bodyPr>
          <a:lstStyle/>
          <a:p>
            <a:r>
              <a:rPr lang="en-US" sz="2800" b="1" u="sng" dirty="0" smtClean="0">
                <a:solidFill>
                  <a:schemeClr val="tx1"/>
                </a:solidFill>
                <a:latin typeface="Times New Roman" pitchFamily="18" charset="0"/>
                <a:cs typeface="Times New Roman" pitchFamily="18" charset="0"/>
              </a:rPr>
              <a:t>Result Analysis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14600"/>
            <a:ext cx="3581400" cy="22098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6627" y="2611580"/>
            <a:ext cx="2971800" cy="2112820"/>
          </a:xfrm>
          <a:prstGeom prst="rect">
            <a:avLst/>
          </a:prstGeom>
        </p:spPr>
      </p:pic>
    </p:spTree>
    <p:extLst>
      <p:ext uri="{BB962C8B-B14F-4D97-AF65-F5344CB8AC3E}">
        <p14:creationId xmlns:p14="http://schemas.microsoft.com/office/powerpoint/2010/main" val="42551849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914400"/>
            <a:ext cx="8001000" cy="4876800"/>
          </a:xfrm>
        </p:spPr>
        <p:txBody>
          <a:bodyPr>
            <a:noAutofit/>
          </a:bodyPr>
          <a:lstStyle/>
          <a:p>
            <a:r>
              <a:rPr lang="en-US" sz="2400" b="1" dirty="0" smtClean="0">
                <a:solidFill>
                  <a:schemeClr val="tx1"/>
                </a:solidFill>
                <a:latin typeface="Times New Roman" pitchFamily="18" charset="0"/>
                <a:cs typeface="Times New Roman" pitchFamily="18" charset="0"/>
              </a:rPr>
              <a:t>Limitation &amp; Conclusion </a:t>
            </a:r>
            <a:endParaRPr lang="en-US" sz="2400" b="1" dirty="0">
              <a:solidFill>
                <a:schemeClr val="tx1"/>
              </a:solidFill>
              <a:latin typeface="Times New Roman" pitchFamily="18" charset="0"/>
              <a:cs typeface="Times New Roman" pitchFamily="18" charset="0"/>
            </a:endParaRPr>
          </a:p>
          <a:p>
            <a:pPr algn="just"/>
            <a:endParaRPr lang="en-US" sz="2000" dirty="0" smtClean="0">
              <a:solidFill>
                <a:schemeClr val="tx1"/>
              </a:solidFill>
              <a:latin typeface="Times New Roman" pitchFamily="18" charset="0"/>
              <a:cs typeface="Times New Roman" pitchFamily="18" charset="0"/>
            </a:endParaRPr>
          </a:p>
          <a:p>
            <a:pPr algn="just"/>
            <a:r>
              <a:rPr lang="en-US" sz="2000" dirty="0" smtClean="0">
                <a:solidFill>
                  <a:schemeClr val="tx1"/>
                </a:solidFill>
                <a:latin typeface="Times New Roman" pitchFamily="18" charset="0"/>
                <a:cs typeface="Times New Roman" pitchFamily="18" charset="0"/>
              </a:rPr>
              <a:t>Although </a:t>
            </a:r>
            <a:r>
              <a:rPr lang="en-US" sz="2000" dirty="0">
                <a:solidFill>
                  <a:schemeClr val="tx1"/>
                </a:solidFill>
                <a:latin typeface="Times New Roman" pitchFamily="18" charset="0"/>
                <a:cs typeface="Times New Roman" pitchFamily="18" charset="0"/>
              </a:rPr>
              <a:t>the system is providing admirable results in </a:t>
            </a:r>
            <a:r>
              <a:rPr lang="en-US" sz="2000" dirty="0" smtClean="0">
                <a:solidFill>
                  <a:schemeClr val="tx1"/>
                </a:solidFill>
                <a:latin typeface="Times New Roman" pitchFamily="18" charset="0"/>
                <a:cs typeface="Times New Roman" pitchFamily="18" charset="0"/>
              </a:rPr>
              <a:t>classifying </a:t>
            </a:r>
            <a:r>
              <a:rPr lang="en-US" sz="2000" dirty="0">
                <a:solidFill>
                  <a:schemeClr val="tx1"/>
                </a:solidFill>
                <a:latin typeface="Times New Roman" pitchFamily="18" charset="0"/>
                <a:cs typeface="Times New Roman" pitchFamily="18" charset="0"/>
              </a:rPr>
              <a:t>individual letters of the Bangla alphabet, there is no scope to detect a sequence of characters. Recognizing a sequence of alphabets or words as a whole, can be considered as future scope, as it requires more complex methods to implement, namely Recurrent Neural Networks (</a:t>
            </a:r>
            <a:r>
              <a:rPr lang="en-US" sz="2000" dirty="0" smtClean="0">
                <a:solidFill>
                  <a:schemeClr val="tx1"/>
                </a:solidFill>
                <a:latin typeface="Times New Roman" pitchFamily="18" charset="0"/>
                <a:cs typeface="Times New Roman" pitchFamily="18" charset="0"/>
              </a:rPr>
              <a:t>RNN), </a:t>
            </a:r>
            <a:r>
              <a:rPr lang="en-US" sz="2000" dirty="0">
                <a:solidFill>
                  <a:schemeClr val="tx1"/>
                </a:solidFill>
                <a:latin typeface="Times New Roman" pitchFamily="18" charset="0"/>
                <a:cs typeface="Times New Roman" pitchFamily="18" charset="0"/>
              </a:rPr>
              <a:t>Long Short Term Memory (LSTM) </a:t>
            </a:r>
            <a:r>
              <a:rPr lang="en-US" sz="2000" dirty="0" smtClean="0">
                <a:solidFill>
                  <a:schemeClr val="tx1"/>
                </a:solidFill>
                <a:latin typeface="Times New Roman" pitchFamily="18" charset="0"/>
                <a:cs typeface="Times New Roman" pitchFamily="18" charset="0"/>
              </a:rPr>
              <a:t> </a:t>
            </a:r>
            <a:r>
              <a:rPr lang="en-US" sz="2000" dirty="0">
                <a:solidFill>
                  <a:schemeClr val="tx1"/>
                </a:solidFill>
                <a:latin typeface="Times New Roman" pitchFamily="18" charset="0"/>
                <a:cs typeface="Times New Roman" pitchFamily="18" charset="0"/>
              </a:rPr>
              <a:t>architectures </a:t>
            </a:r>
            <a:r>
              <a:rPr lang="en-US" sz="2000" dirty="0" smtClean="0">
                <a:solidFill>
                  <a:schemeClr val="tx1"/>
                </a:solidFill>
                <a:latin typeface="Times New Roman" pitchFamily="18" charset="0"/>
                <a:cs typeface="Times New Roman" pitchFamily="18" charset="0"/>
              </a:rPr>
              <a:t>etc.</a:t>
            </a:r>
          </a:p>
          <a:p>
            <a:pPr algn="just"/>
            <a:endParaRPr lang="en-US" sz="2000" dirty="0" smtClean="0"/>
          </a:p>
          <a:p>
            <a:pPr algn="just"/>
            <a:r>
              <a:rPr lang="en-US" sz="2000" dirty="0" smtClean="0">
                <a:solidFill>
                  <a:schemeClr val="tx1"/>
                </a:solidFill>
                <a:latin typeface="Times New Roman" pitchFamily="18" charset="0"/>
                <a:cs typeface="Times New Roman" pitchFamily="18" charset="0"/>
              </a:rPr>
              <a:t>Finally, The </a:t>
            </a:r>
            <a:r>
              <a:rPr lang="en-US" sz="2000" dirty="0">
                <a:solidFill>
                  <a:schemeClr val="tx1"/>
                </a:solidFill>
                <a:latin typeface="Times New Roman" pitchFamily="18" charset="0"/>
                <a:cs typeface="Times New Roman" pitchFamily="18" charset="0"/>
              </a:rPr>
              <a:t>research proves that the CNN method is more efficient </a:t>
            </a:r>
            <a:r>
              <a:rPr lang="en-US" sz="2000" dirty="0" smtClean="0">
                <a:solidFill>
                  <a:schemeClr val="tx1"/>
                </a:solidFill>
                <a:latin typeface="Times New Roman" pitchFamily="18" charset="0"/>
                <a:cs typeface="Times New Roman" pitchFamily="18" charset="0"/>
              </a:rPr>
              <a:t>compared </a:t>
            </a:r>
            <a:r>
              <a:rPr lang="en-US" sz="2000" dirty="0">
                <a:solidFill>
                  <a:schemeClr val="tx1"/>
                </a:solidFill>
                <a:latin typeface="Times New Roman" pitchFamily="18" charset="0"/>
                <a:cs typeface="Times New Roman" pitchFamily="18" charset="0"/>
              </a:rPr>
              <a:t>to other machine learning approaches. The proposed model also performs well on other datasets, which </a:t>
            </a:r>
            <a:r>
              <a:rPr lang="en-US" sz="2000" dirty="0" smtClean="0">
                <a:solidFill>
                  <a:schemeClr val="tx1"/>
                </a:solidFill>
                <a:latin typeface="Times New Roman" pitchFamily="18" charset="0"/>
                <a:cs typeface="Times New Roman" pitchFamily="18" charset="0"/>
              </a:rPr>
              <a:t>indicates </a:t>
            </a:r>
            <a:r>
              <a:rPr lang="en-US" sz="2000" dirty="0">
                <a:solidFill>
                  <a:schemeClr val="tx1"/>
                </a:solidFill>
                <a:latin typeface="Times New Roman" pitchFamily="18" charset="0"/>
                <a:cs typeface="Times New Roman" pitchFamily="18" charset="0"/>
              </a:rPr>
              <a:t>the versatility of the system.</a:t>
            </a:r>
            <a:endParaRPr lang="en-US" sz="20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715339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990600"/>
            <a:ext cx="7848600" cy="4876800"/>
          </a:xfrm>
        </p:spPr>
        <p:txBody>
          <a:bodyPr>
            <a:normAutofit/>
          </a:bodyPr>
          <a:lstStyle/>
          <a:p>
            <a:r>
              <a:rPr lang="en-US" sz="2600" b="1" u="sng" dirty="0" smtClean="0">
                <a:solidFill>
                  <a:schemeClr val="tx1"/>
                </a:solidFill>
                <a:latin typeface="Times New Roman" pitchFamily="18" charset="0"/>
                <a:cs typeface="Times New Roman" pitchFamily="18" charset="0"/>
              </a:rPr>
              <a:t>Introduction</a:t>
            </a:r>
          </a:p>
          <a:p>
            <a:pPr algn="just"/>
            <a:endParaRPr lang="en-US" sz="1600" dirty="0" smtClean="0">
              <a:solidFill>
                <a:schemeClr val="tx1"/>
              </a:solidFill>
              <a:latin typeface="Times New Roman" pitchFamily="18" charset="0"/>
              <a:cs typeface="Times New Roman" pitchFamily="18" charset="0"/>
            </a:endParaRPr>
          </a:p>
          <a:p>
            <a:pPr algn="just"/>
            <a:r>
              <a:rPr lang="en-US" sz="2200" dirty="0">
                <a:solidFill>
                  <a:schemeClr val="tx1"/>
                </a:solidFill>
                <a:latin typeface="Times New Roman" pitchFamily="18" charset="0"/>
                <a:cs typeface="Times New Roman" pitchFamily="18" charset="0"/>
              </a:rPr>
              <a:t>Bangla is the second-most spoken language in this Indian </a:t>
            </a:r>
            <a:r>
              <a:rPr lang="en-US" sz="2200" dirty="0" smtClean="0">
                <a:solidFill>
                  <a:schemeClr val="tx1"/>
                </a:solidFill>
                <a:latin typeface="Times New Roman" pitchFamily="18" charset="0"/>
                <a:cs typeface="Times New Roman" pitchFamily="18" charset="0"/>
              </a:rPr>
              <a:t>subcontinent. As </a:t>
            </a:r>
            <a:r>
              <a:rPr lang="en-US" sz="2200" dirty="0">
                <a:solidFill>
                  <a:schemeClr val="tx1"/>
                </a:solidFill>
                <a:latin typeface="Times New Roman" pitchFamily="18" charset="0"/>
                <a:cs typeface="Times New Roman" pitchFamily="18" charset="0"/>
              </a:rPr>
              <a:t>it is the language of above 250 million people of this subcontinent and over 300 million from all around the world, Bangla holds the sixth position among the most spoken languages of the world. and most widely spoken language of Bangladesh and second most widely spoken among the languages of India. </a:t>
            </a:r>
          </a:p>
          <a:p>
            <a:pPr algn="just"/>
            <a:endParaRPr lang="en-US" sz="2200" dirty="0" smtClean="0">
              <a:solidFill>
                <a:schemeClr val="tx1"/>
              </a:solidFill>
              <a:latin typeface="Times New Roman" pitchFamily="18" charset="0"/>
              <a:cs typeface="Times New Roman" pitchFamily="18" charset="0"/>
            </a:endParaRPr>
          </a:p>
          <a:p>
            <a:pPr algn="just"/>
            <a:r>
              <a:rPr lang="en-US" sz="2200" dirty="0" smtClean="0">
                <a:solidFill>
                  <a:schemeClr val="tx1"/>
                </a:solidFill>
                <a:latin typeface="Times New Roman" pitchFamily="18" charset="0"/>
                <a:cs typeface="Times New Roman" pitchFamily="18" charset="0"/>
              </a:rPr>
              <a:t>The </a:t>
            </a:r>
            <a:r>
              <a:rPr lang="en-US" sz="2200" dirty="0">
                <a:solidFill>
                  <a:schemeClr val="tx1"/>
                </a:solidFill>
                <a:latin typeface="Times New Roman" pitchFamily="18" charset="0"/>
                <a:cs typeface="Times New Roman" pitchFamily="18" charset="0"/>
              </a:rPr>
              <a:t>objectives of this research are, first of all, developing a handwritten character recognition model Then, observing the effect of using Data Augmentation on the dataset. The experiments were performed </a:t>
            </a:r>
            <a:r>
              <a:rPr lang="en-US" sz="2200" dirty="0" smtClean="0">
                <a:solidFill>
                  <a:schemeClr val="tx1"/>
                </a:solidFill>
                <a:latin typeface="Times New Roman" pitchFamily="18" charset="0"/>
                <a:cs typeface="Times New Roman" pitchFamily="18" charset="0"/>
              </a:rPr>
              <a:t>using </a:t>
            </a:r>
            <a:r>
              <a:rPr lang="en-US" sz="2200" dirty="0">
                <a:solidFill>
                  <a:schemeClr val="tx1"/>
                </a:solidFill>
                <a:latin typeface="Times New Roman" pitchFamily="18" charset="0"/>
                <a:cs typeface="Times New Roman" pitchFamily="18" charset="0"/>
              </a:rPr>
              <a:t>Convolutional Neural Network (CNN</a:t>
            </a:r>
            <a:r>
              <a:rPr lang="en-US" sz="2200" dirty="0" smtClean="0">
                <a:solidFill>
                  <a:schemeClr val="tx1"/>
                </a:solidFill>
                <a:latin typeface="Times New Roman" pitchFamily="18" charset="0"/>
                <a:cs typeface="Times New Roman" pitchFamily="18" charset="0"/>
              </a:rPr>
              <a:t>). </a:t>
            </a:r>
          </a:p>
        </p:txBody>
      </p:sp>
    </p:spTree>
    <p:extLst>
      <p:ext uri="{BB962C8B-B14F-4D97-AF65-F5344CB8AC3E}">
        <p14:creationId xmlns:p14="http://schemas.microsoft.com/office/powerpoint/2010/main" val="37665001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990600"/>
            <a:ext cx="7848600" cy="4876800"/>
          </a:xfrm>
        </p:spPr>
        <p:txBody>
          <a:bodyPr>
            <a:normAutofit/>
          </a:bodyPr>
          <a:lstStyle/>
          <a:p>
            <a:r>
              <a:rPr lang="en-US" sz="2600" b="1" u="sng" dirty="0" smtClean="0">
                <a:solidFill>
                  <a:schemeClr val="tx1"/>
                </a:solidFill>
                <a:latin typeface="Times New Roman" pitchFamily="18" charset="0"/>
                <a:cs typeface="Times New Roman" pitchFamily="18" charset="0"/>
              </a:rPr>
              <a:t>Introduction con…</a:t>
            </a:r>
          </a:p>
          <a:p>
            <a:pPr algn="just"/>
            <a:endParaRPr lang="en-US" sz="1600" dirty="0" smtClean="0">
              <a:solidFill>
                <a:schemeClr val="tx1"/>
              </a:solidFill>
              <a:latin typeface="Times New Roman" pitchFamily="18" charset="0"/>
              <a:cs typeface="Times New Roman" pitchFamily="18" charset="0"/>
            </a:endParaRPr>
          </a:p>
          <a:p>
            <a:pPr algn="just"/>
            <a:r>
              <a:rPr lang="en-US" sz="2400" dirty="0" smtClean="0">
                <a:solidFill>
                  <a:schemeClr val="tx1"/>
                </a:solidFill>
                <a:latin typeface="Times New Roman" pitchFamily="18" charset="0"/>
                <a:cs typeface="Times New Roman" pitchFamily="18" charset="0"/>
              </a:rPr>
              <a:t>After building the model, it was compared to other </a:t>
            </a:r>
            <a:r>
              <a:rPr lang="en-US" sz="2400" dirty="0">
                <a:solidFill>
                  <a:schemeClr val="tx1"/>
                </a:solidFill>
                <a:latin typeface="Times New Roman" pitchFamily="18" charset="0"/>
                <a:cs typeface="Times New Roman" pitchFamily="18" charset="0"/>
              </a:rPr>
              <a:t>Machine Learning methods (such as Linear Support Vector Machine, Long Short Term Memory </a:t>
            </a:r>
            <a:r>
              <a:rPr lang="en-US" sz="2400" dirty="0" smtClean="0">
                <a:solidFill>
                  <a:schemeClr val="tx1"/>
                </a:solidFill>
                <a:latin typeface="Times New Roman" pitchFamily="18" charset="0"/>
                <a:cs typeface="Times New Roman" pitchFamily="18" charset="0"/>
              </a:rPr>
              <a:t>on </a:t>
            </a:r>
            <a:r>
              <a:rPr lang="en-US" sz="2400" dirty="0">
                <a:solidFill>
                  <a:schemeClr val="tx1"/>
                </a:solidFill>
                <a:latin typeface="Times New Roman" pitchFamily="18" charset="0"/>
                <a:cs typeface="Times New Roman" pitchFamily="18" charset="0"/>
              </a:rPr>
              <a:t>the same dataset</a:t>
            </a:r>
            <a:endParaRPr lang="en-US" sz="24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7695802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990600"/>
            <a:ext cx="7848600" cy="4876800"/>
          </a:xfrm>
        </p:spPr>
        <p:txBody>
          <a:bodyPr>
            <a:normAutofit/>
          </a:bodyPr>
          <a:lstStyle/>
          <a:p>
            <a:r>
              <a:rPr lang="en-US" sz="2600" b="1" u="sng" dirty="0" smtClean="0">
                <a:solidFill>
                  <a:schemeClr val="tx1"/>
                </a:solidFill>
                <a:latin typeface="Times New Roman" pitchFamily="18" charset="0"/>
                <a:cs typeface="Times New Roman" pitchFamily="18" charset="0"/>
              </a:rPr>
              <a:t>Related Works</a:t>
            </a:r>
          </a:p>
          <a:p>
            <a:endParaRPr lang="en-US" sz="1600" dirty="0" smtClean="0">
              <a:solidFill>
                <a:schemeClr val="tx1"/>
              </a:solidFill>
              <a:latin typeface="Times New Roman" pitchFamily="18" charset="0"/>
              <a:cs typeface="Times New Roman" pitchFamily="18" charset="0"/>
            </a:endParaRPr>
          </a:p>
          <a:p>
            <a:pPr algn="just"/>
            <a:r>
              <a:rPr lang="en-US" sz="2000" dirty="0">
                <a:solidFill>
                  <a:schemeClr val="tx1"/>
                </a:solidFill>
                <a:latin typeface="Times New Roman" pitchFamily="18" charset="0"/>
                <a:cs typeface="Times New Roman" pitchFamily="18" charset="0"/>
              </a:rPr>
              <a:t>A Bangla handwritten character recognition system </a:t>
            </a:r>
            <a:r>
              <a:rPr lang="en-US" sz="2000" dirty="0" smtClean="0">
                <a:solidFill>
                  <a:schemeClr val="tx1"/>
                </a:solidFill>
                <a:latin typeface="Times New Roman" pitchFamily="18" charset="0"/>
                <a:cs typeface="Times New Roman" pitchFamily="18" charset="0"/>
              </a:rPr>
              <a:t>using CNN </a:t>
            </a:r>
            <a:r>
              <a:rPr lang="en-US" sz="2000" dirty="0">
                <a:solidFill>
                  <a:schemeClr val="tx1"/>
                </a:solidFill>
                <a:latin typeface="Times New Roman" pitchFamily="18" charset="0"/>
                <a:cs typeface="Times New Roman" pitchFamily="18" charset="0"/>
              </a:rPr>
              <a:t>was developed by </a:t>
            </a:r>
            <a:r>
              <a:rPr lang="en-US" sz="2000" dirty="0" err="1">
                <a:solidFill>
                  <a:schemeClr val="tx1"/>
                </a:solidFill>
                <a:latin typeface="Times New Roman" pitchFamily="18" charset="0"/>
                <a:cs typeface="Times New Roman" pitchFamily="18" charset="0"/>
              </a:rPr>
              <a:t>Rahman</a:t>
            </a:r>
            <a:r>
              <a:rPr lang="en-US" sz="2000" dirty="0">
                <a:solidFill>
                  <a:schemeClr val="tx1"/>
                </a:solidFill>
                <a:latin typeface="Times New Roman" pitchFamily="18" charset="0"/>
                <a:cs typeface="Times New Roman" pitchFamily="18" charset="0"/>
              </a:rPr>
              <a:t> </a:t>
            </a:r>
            <a:r>
              <a:rPr lang="en-US" sz="2000" dirty="0" smtClean="0">
                <a:solidFill>
                  <a:schemeClr val="tx1"/>
                </a:solidFill>
                <a:latin typeface="Times New Roman" pitchFamily="18" charset="0"/>
                <a:cs typeface="Times New Roman" pitchFamily="18" charset="0"/>
              </a:rPr>
              <a:t>and others </a:t>
            </a:r>
            <a:r>
              <a:rPr lang="en-US" sz="2000" dirty="0">
                <a:solidFill>
                  <a:schemeClr val="tx1"/>
                </a:solidFill>
                <a:latin typeface="Times New Roman" pitchFamily="18" charset="0"/>
                <a:cs typeface="Times New Roman" pitchFamily="18" charset="0"/>
              </a:rPr>
              <a:t>in 2015. </a:t>
            </a:r>
            <a:r>
              <a:rPr lang="en-US" sz="2000" dirty="0" smtClean="0">
                <a:solidFill>
                  <a:schemeClr val="tx1"/>
                </a:solidFill>
                <a:latin typeface="Times New Roman" pitchFamily="18" charset="0"/>
                <a:cs typeface="Times New Roman" pitchFamily="18" charset="0"/>
              </a:rPr>
              <a:t>Here, the </a:t>
            </a:r>
            <a:r>
              <a:rPr lang="en-US" sz="2000" dirty="0">
                <a:solidFill>
                  <a:schemeClr val="tx1"/>
                </a:solidFill>
                <a:latin typeface="Times New Roman" pitchFamily="18" charset="0"/>
                <a:cs typeface="Times New Roman" pitchFamily="18" charset="0"/>
              </a:rPr>
              <a:t>CNN method achieved 85.96% accuracy on 50 </a:t>
            </a:r>
            <a:r>
              <a:rPr lang="en-US" sz="2000" dirty="0" smtClean="0">
                <a:solidFill>
                  <a:schemeClr val="tx1"/>
                </a:solidFill>
                <a:latin typeface="Times New Roman" pitchFamily="18" charset="0"/>
                <a:cs typeface="Times New Roman" pitchFamily="18" charset="0"/>
              </a:rPr>
              <a:t>classes. A </a:t>
            </a:r>
            <a:r>
              <a:rPr lang="en-US" sz="2000" dirty="0">
                <a:solidFill>
                  <a:schemeClr val="tx1"/>
                </a:solidFill>
                <a:latin typeface="Times New Roman" pitchFamily="18" charset="0"/>
                <a:cs typeface="Times New Roman" pitchFamily="18" charset="0"/>
              </a:rPr>
              <a:t>custom dataset was prepared with total samples: </a:t>
            </a:r>
            <a:r>
              <a:rPr lang="en-US" sz="2000" dirty="0" smtClean="0">
                <a:solidFill>
                  <a:schemeClr val="tx1"/>
                </a:solidFill>
                <a:latin typeface="Times New Roman" pitchFamily="18" charset="0"/>
                <a:cs typeface="Times New Roman" pitchFamily="18" charset="0"/>
              </a:rPr>
              <a:t>20,000 and </a:t>
            </a:r>
            <a:r>
              <a:rPr lang="en-US" sz="2000" dirty="0">
                <a:solidFill>
                  <a:schemeClr val="tx1"/>
                </a:solidFill>
                <a:latin typeface="Times New Roman" pitchFamily="18" charset="0"/>
                <a:cs typeface="Times New Roman" pitchFamily="18" charset="0"/>
              </a:rPr>
              <a:t>400 sample images for each class. Image resolution </a:t>
            </a:r>
            <a:r>
              <a:rPr lang="en-US" sz="2000" dirty="0" smtClean="0">
                <a:solidFill>
                  <a:schemeClr val="tx1"/>
                </a:solidFill>
                <a:latin typeface="Times New Roman" pitchFamily="18" charset="0"/>
                <a:cs typeface="Times New Roman" pitchFamily="18" charset="0"/>
              </a:rPr>
              <a:t>was 28x28 </a:t>
            </a:r>
            <a:r>
              <a:rPr lang="en-US" sz="2000" dirty="0">
                <a:solidFill>
                  <a:schemeClr val="tx1"/>
                </a:solidFill>
                <a:latin typeface="Times New Roman" pitchFamily="18" charset="0"/>
                <a:cs typeface="Times New Roman" pitchFamily="18" charset="0"/>
              </a:rPr>
              <a:t>in </a:t>
            </a:r>
            <a:r>
              <a:rPr lang="en-US" sz="2000" dirty="0" smtClean="0">
                <a:solidFill>
                  <a:schemeClr val="tx1"/>
                </a:solidFill>
                <a:latin typeface="Times New Roman" pitchFamily="18" charset="0"/>
                <a:cs typeface="Times New Roman" pitchFamily="18" charset="0"/>
              </a:rPr>
              <a:t>this experiment.</a:t>
            </a:r>
          </a:p>
          <a:p>
            <a:pPr algn="just"/>
            <a:endParaRPr lang="en-US" sz="2000" dirty="0">
              <a:solidFill>
                <a:schemeClr val="tx1"/>
              </a:solidFill>
              <a:latin typeface="Times New Roman" pitchFamily="18" charset="0"/>
              <a:cs typeface="Times New Roman" pitchFamily="18" charset="0"/>
            </a:endParaRPr>
          </a:p>
          <a:p>
            <a:pPr algn="just"/>
            <a:r>
              <a:rPr lang="en-US" sz="2000" dirty="0">
                <a:solidFill>
                  <a:schemeClr val="tx1"/>
                </a:solidFill>
                <a:latin typeface="Times New Roman" pitchFamily="18" charset="0"/>
                <a:cs typeface="Times New Roman" pitchFamily="18" charset="0"/>
              </a:rPr>
              <a:t>A deep learning approach was applied on Bangla </a:t>
            </a:r>
            <a:r>
              <a:rPr lang="en-US" sz="2000" dirty="0" smtClean="0">
                <a:solidFill>
                  <a:schemeClr val="tx1"/>
                </a:solidFill>
                <a:latin typeface="Times New Roman" pitchFamily="18" charset="0"/>
                <a:cs typeface="Times New Roman" pitchFamily="18" charset="0"/>
              </a:rPr>
              <a:t>numeric digits </a:t>
            </a:r>
            <a:r>
              <a:rPr lang="en-US" sz="2000" dirty="0">
                <a:solidFill>
                  <a:schemeClr val="tx1"/>
                </a:solidFill>
                <a:latin typeface="Times New Roman" pitchFamily="18" charset="0"/>
                <a:cs typeface="Times New Roman" pitchFamily="18" charset="0"/>
              </a:rPr>
              <a:t>by </a:t>
            </a:r>
            <a:r>
              <a:rPr lang="en-US" sz="2000" dirty="0" err="1">
                <a:solidFill>
                  <a:schemeClr val="tx1"/>
                </a:solidFill>
                <a:latin typeface="Times New Roman" pitchFamily="18" charset="0"/>
                <a:cs typeface="Times New Roman" pitchFamily="18" charset="0"/>
              </a:rPr>
              <a:t>Zahangir</a:t>
            </a:r>
            <a:r>
              <a:rPr lang="en-US" sz="2000" dirty="0">
                <a:solidFill>
                  <a:schemeClr val="tx1"/>
                </a:solidFill>
                <a:latin typeface="Times New Roman" pitchFamily="18" charset="0"/>
                <a:cs typeface="Times New Roman" pitchFamily="18" charset="0"/>
              </a:rPr>
              <a:t> </a:t>
            </a:r>
            <a:r>
              <a:rPr lang="en-US" sz="2000" dirty="0" smtClean="0">
                <a:solidFill>
                  <a:schemeClr val="tx1"/>
                </a:solidFill>
                <a:latin typeface="Times New Roman" pitchFamily="18" charset="0"/>
                <a:cs typeface="Times New Roman" pitchFamily="18" charset="0"/>
              </a:rPr>
              <a:t>and others. </a:t>
            </a:r>
            <a:r>
              <a:rPr lang="en-US" sz="2000" dirty="0">
                <a:solidFill>
                  <a:schemeClr val="tx1"/>
                </a:solidFill>
                <a:latin typeface="Times New Roman" pitchFamily="18" charset="0"/>
                <a:cs typeface="Times New Roman" pitchFamily="18" charset="0"/>
              </a:rPr>
              <a:t>This approach managed a </a:t>
            </a:r>
            <a:r>
              <a:rPr lang="en-US" sz="2000" dirty="0" smtClean="0">
                <a:solidFill>
                  <a:schemeClr val="tx1"/>
                </a:solidFill>
                <a:latin typeface="Times New Roman" pitchFamily="18" charset="0"/>
                <a:cs typeface="Times New Roman" pitchFamily="18" charset="0"/>
              </a:rPr>
              <a:t>98.8% accuracy </a:t>
            </a:r>
            <a:r>
              <a:rPr lang="en-US" sz="2000" dirty="0">
                <a:solidFill>
                  <a:schemeClr val="tx1"/>
                </a:solidFill>
                <a:latin typeface="Times New Roman" pitchFamily="18" charset="0"/>
                <a:cs typeface="Times New Roman" pitchFamily="18" charset="0"/>
              </a:rPr>
              <a:t>on the 10 classes. The dataset used in this </a:t>
            </a:r>
            <a:r>
              <a:rPr lang="en-US" sz="2000" dirty="0" smtClean="0">
                <a:solidFill>
                  <a:schemeClr val="tx1"/>
                </a:solidFill>
                <a:latin typeface="Times New Roman" pitchFamily="18" charset="0"/>
                <a:cs typeface="Times New Roman" pitchFamily="18" charset="0"/>
              </a:rPr>
              <a:t>experiment was </a:t>
            </a:r>
            <a:r>
              <a:rPr lang="en-US" sz="2000" dirty="0">
                <a:solidFill>
                  <a:schemeClr val="tx1"/>
                </a:solidFill>
                <a:latin typeface="Times New Roman" pitchFamily="18" charset="0"/>
                <a:cs typeface="Times New Roman" pitchFamily="18" charset="0"/>
              </a:rPr>
              <a:t>CMATERdb3.1.1 with 6000 images for Bangla </a:t>
            </a:r>
            <a:r>
              <a:rPr lang="en-US" sz="2000" dirty="0" smtClean="0">
                <a:solidFill>
                  <a:schemeClr val="tx1"/>
                </a:solidFill>
                <a:latin typeface="Times New Roman" pitchFamily="18" charset="0"/>
                <a:cs typeface="Times New Roman" pitchFamily="18" charset="0"/>
              </a:rPr>
              <a:t>Numerals [10 </a:t>
            </a:r>
            <a:r>
              <a:rPr lang="en-US" sz="2000" dirty="0">
                <a:solidFill>
                  <a:schemeClr val="tx1"/>
                </a:solidFill>
                <a:latin typeface="Times New Roman" pitchFamily="18" charset="0"/>
                <a:cs typeface="Times New Roman" pitchFamily="18" charset="0"/>
              </a:rPr>
              <a:t>numeric digit classes]. Image resolution was 32x32 in </a:t>
            </a:r>
            <a:r>
              <a:rPr lang="en-US" sz="2000" dirty="0" smtClean="0">
                <a:solidFill>
                  <a:schemeClr val="tx1"/>
                </a:solidFill>
                <a:latin typeface="Times New Roman" pitchFamily="18" charset="0"/>
                <a:cs typeface="Times New Roman" pitchFamily="18" charset="0"/>
              </a:rPr>
              <a:t>this experiment</a:t>
            </a:r>
          </a:p>
        </p:txBody>
      </p:sp>
    </p:spTree>
    <p:extLst>
      <p:ext uri="{BB962C8B-B14F-4D97-AF65-F5344CB8AC3E}">
        <p14:creationId xmlns:p14="http://schemas.microsoft.com/office/powerpoint/2010/main" val="25698847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990600"/>
            <a:ext cx="7848600" cy="4876800"/>
          </a:xfrm>
        </p:spPr>
        <p:txBody>
          <a:bodyPr>
            <a:normAutofit/>
          </a:bodyPr>
          <a:lstStyle/>
          <a:p>
            <a:r>
              <a:rPr lang="en-US" sz="2600" b="1" u="sng" dirty="0" smtClean="0">
                <a:solidFill>
                  <a:schemeClr val="tx1"/>
                </a:solidFill>
                <a:latin typeface="Times New Roman" pitchFamily="18" charset="0"/>
                <a:cs typeface="Times New Roman" pitchFamily="18" charset="0"/>
              </a:rPr>
              <a:t>Related Works con..</a:t>
            </a:r>
          </a:p>
          <a:p>
            <a:endParaRPr lang="en-US" sz="500" dirty="0" smtClean="0">
              <a:solidFill>
                <a:schemeClr val="tx1"/>
              </a:solidFill>
              <a:latin typeface="Times New Roman" pitchFamily="18" charset="0"/>
              <a:cs typeface="Times New Roman" pitchFamily="18" charset="0"/>
            </a:endParaRPr>
          </a:p>
          <a:p>
            <a:pPr algn="just"/>
            <a:endParaRPr lang="en-US" sz="1300" dirty="0" smtClean="0">
              <a:solidFill>
                <a:schemeClr val="tx1"/>
              </a:solidFill>
              <a:latin typeface="Times New Roman" pitchFamily="18" charset="0"/>
              <a:cs typeface="Times New Roman" pitchFamily="18" charset="0"/>
            </a:endParaRPr>
          </a:p>
          <a:p>
            <a:pPr algn="just"/>
            <a:r>
              <a:rPr lang="en-US" sz="2000" dirty="0">
                <a:solidFill>
                  <a:schemeClr val="tx1"/>
                </a:solidFill>
                <a:latin typeface="Times New Roman" pitchFamily="18" charset="0"/>
                <a:cs typeface="Times New Roman" pitchFamily="18" charset="0"/>
              </a:rPr>
              <a:t>A research on offline handwritten numeral recognition was conducted by Bhattacharya </a:t>
            </a:r>
            <a:r>
              <a:rPr lang="en-US" sz="2000" dirty="0" smtClean="0">
                <a:solidFill>
                  <a:schemeClr val="tx1"/>
                </a:solidFill>
                <a:latin typeface="Times New Roman" pitchFamily="18" charset="0"/>
                <a:cs typeface="Times New Roman" pitchFamily="18" charset="0"/>
              </a:rPr>
              <a:t>and others </a:t>
            </a:r>
            <a:r>
              <a:rPr lang="en-US" sz="2000" dirty="0">
                <a:solidFill>
                  <a:schemeClr val="tx1"/>
                </a:solidFill>
                <a:latin typeface="Times New Roman" pitchFamily="18" charset="0"/>
                <a:cs typeface="Times New Roman" pitchFamily="18" charset="0"/>
              </a:rPr>
              <a:t>and the approached used in this case was, an ensemble of MLPs (Multi Layer </a:t>
            </a:r>
            <a:r>
              <a:rPr lang="en-US" sz="2000" dirty="0" err="1">
                <a:solidFill>
                  <a:schemeClr val="tx1"/>
                </a:solidFill>
                <a:latin typeface="Times New Roman" pitchFamily="18" charset="0"/>
                <a:cs typeface="Times New Roman" pitchFamily="18" charset="0"/>
              </a:rPr>
              <a:t>Perceptrons</a:t>
            </a:r>
            <a:r>
              <a:rPr lang="en-US" sz="2000" dirty="0">
                <a:solidFill>
                  <a:schemeClr val="tx1"/>
                </a:solidFill>
                <a:latin typeface="Times New Roman" pitchFamily="18" charset="0"/>
                <a:cs typeface="Times New Roman" pitchFamily="18" charset="0"/>
              </a:rPr>
              <a:t>) </a:t>
            </a:r>
            <a:r>
              <a:rPr lang="en-US" sz="2000" dirty="0" smtClean="0">
                <a:solidFill>
                  <a:schemeClr val="tx1"/>
                </a:solidFill>
                <a:latin typeface="Times New Roman" pitchFamily="18" charset="0"/>
                <a:cs typeface="Times New Roman" pitchFamily="18" charset="0"/>
              </a:rPr>
              <a:t>which </a:t>
            </a:r>
            <a:r>
              <a:rPr lang="en-US" sz="2000" dirty="0">
                <a:solidFill>
                  <a:schemeClr val="tx1"/>
                </a:solidFill>
                <a:latin typeface="Times New Roman" pitchFamily="18" charset="0"/>
                <a:cs typeface="Times New Roman" pitchFamily="18" charset="0"/>
              </a:rPr>
              <a:t>were combined by </a:t>
            </a:r>
            <a:r>
              <a:rPr lang="en-US" sz="2000" dirty="0" err="1">
                <a:solidFill>
                  <a:schemeClr val="tx1"/>
                </a:solidFill>
                <a:latin typeface="Times New Roman" pitchFamily="18" charset="0"/>
                <a:cs typeface="Times New Roman" pitchFamily="18" charset="0"/>
              </a:rPr>
              <a:t>Adaboost</a:t>
            </a:r>
            <a:r>
              <a:rPr lang="en-US" sz="2000" dirty="0">
                <a:solidFill>
                  <a:schemeClr val="tx1"/>
                </a:solidFill>
                <a:latin typeface="Times New Roman" pitchFamily="18" charset="0"/>
                <a:cs typeface="Times New Roman" pitchFamily="18" charset="0"/>
              </a:rPr>
              <a:t>. This paper provides a detailed comparison between handwritten Bangla, </a:t>
            </a:r>
            <a:r>
              <a:rPr lang="en-US" sz="2000" dirty="0" err="1">
                <a:solidFill>
                  <a:schemeClr val="tx1"/>
                </a:solidFill>
                <a:latin typeface="Times New Roman" pitchFamily="18" charset="0"/>
                <a:cs typeface="Times New Roman" pitchFamily="18" charset="0"/>
              </a:rPr>
              <a:t>Oria</a:t>
            </a:r>
            <a:r>
              <a:rPr lang="en-US" sz="2000" dirty="0">
                <a:solidFill>
                  <a:schemeClr val="tx1"/>
                </a:solidFill>
                <a:latin typeface="Times New Roman" pitchFamily="18" charset="0"/>
                <a:cs typeface="Times New Roman" pitchFamily="18" charset="0"/>
              </a:rPr>
              <a:t> and </a:t>
            </a:r>
            <a:r>
              <a:rPr lang="en-US" sz="2000" dirty="0" err="1">
                <a:solidFill>
                  <a:schemeClr val="tx1"/>
                </a:solidFill>
                <a:latin typeface="Times New Roman" pitchFamily="18" charset="0"/>
                <a:cs typeface="Times New Roman" pitchFamily="18" charset="0"/>
              </a:rPr>
              <a:t>Devnagari</a:t>
            </a:r>
            <a:r>
              <a:rPr lang="en-US" sz="2000" dirty="0">
                <a:solidFill>
                  <a:schemeClr val="tx1"/>
                </a:solidFill>
                <a:latin typeface="Times New Roman" pitchFamily="18" charset="0"/>
                <a:cs typeface="Times New Roman" pitchFamily="18" charset="0"/>
              </a:rPr>
              <a:t> numeric digit recognition using the Multi-Layer Perceptron. </a:t>
            </a:r>
            <a:endParaRPr lang="en-US" sz="2000" dirty="0" smtClean="0">
              <a:solidFill>
                <a:schemeClr val="tx1"/>
              </a:solidFill>
              <a:latin typeface="Times New Roman" pitchFamily="18" charset="0"/>
              <a:cs typeface="Times New Roman" pitchFamily="18" charset="0"/>
            </a:endParaRPr>
          </a:p>
          <a:p>
            <a:pPr algn="just"/>
            <a:r>
              <a:rPr lang="en-US" sz="2000" dirty="0" err="1" smtClean="0">
                <a:solidFill>
                  <a:schemeClr val="tx1"/>
                </a:solidFill>
                <a:latin typeface="Times New Roman" pitchFamily="18" charset="0"/>
                <a:cs typeface="Times New Roman" pitchFamily="18" charset="0"/>
              </a:rPr>
              <a:t>Chowdhury</a:t>
            </a:r>
            <a:r>
              <a:rPr lang="en-US" sz="2000" dirty="0" smtClean="0">
                <a:solidFill>
                  <a:schemeClr val="tx1"/>
                </a:solidFill>
                <a:latin typeface="Times New Roman" pitchFamily="18" charset="0"/>
                <a:cs typeface="Times New Roman" pitchFamily="18" charset="0"/>
              </a:rPr>
              <a:t> and others </a:t>
            </a:r>
            <a:r>
              <a:rPr lang="en-US" sz="2000" dirty="0">
                <a:solidFill>
                  <a:schemeClr val="tx1"/>
                </a:solidFill>
                <a:latin typeface="Times New Roman" pitchFamily="18" charset="0"/>
                <a:cs typeface="Times New Roman" pitchFamily="18" charset="0"/>
              </a:rPr>
              <a:t>presented a research work of Bangla handwritten word recognition using fuzzy logic. There was no specific dataset used as the data was collected as time ordered sequence of coordinates. The mouse-downs and mouse-ups at various points were collected sequentially. This method only works for mouse input, and it’s not compatible with image data.</a:t>
            </a:r>
            <a:endParaRPr lang="en-US" sz="20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6410681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990600"/>
            <a:ext cx="7848600" cy="4876800"/>
          </a:xfrm>
        </p:spPr>
        <p:txBody>
          <a:bodyPr>
            <a:normAutofit/>
          </a:bodyPr>
          <a:lstStyle/>
          <a:p>
            <a:r>
              <a:rPr lang="en-US" sz="2600" b="1" u="sng" dirty="0" smtClean="0">
                <a:solidFill>
                  <a:schemeClr val="tx1"/>
                </a:solidFill>
                <a:latin typeface="Times New Roman" pitchFamily="18" charset="0"/>
                <a:cs typeface="Times New Roman" pitchFamily="18" charset="0"/>
              </a:rPr>
              <a:t>Proposed System</a:t>
            </a:r>
          </a:p>
          <a:p>
            <a:pPr algn="just"/>
            <a:endParaRPr lang="en-US" sz="1600" dirty="0" smtClean="0">
              <a:solidFill>
                <a:schemeClr val="tx1"/>
              </a:solidFill>
              <a:latin typeface="Times New Roman" pitchFamily="18" charset="0"/>
              <a:cs typeface="Times New Roman" pitchFamily="18" charset="0"/>
            </a:endParaRPr>
          </a:p>
          <a:p>
            <a:pPr algn="just"/>
            <a:r>
              <a:rPr lang="en-US" sz="2000" dirty="0">
                <a:solidFill>
                  <a:schemeClr val="tx1"/>
                </a:solidFill>
                <a:latin typeface="Times New Roman" pitchFamily="18" charset="0"/>
                <a:cs typeface="Times New Roman" pitchFamily="18" charset="0"/>
              </a:rPr>
              <a:t>The model </a:t>
            </a:r>
            <a:r>
              <a:rPr lang="en-US" sz="2000" dirty="0" smtClean="0">
                <a:solidFill>
                  <a:schemeClr val="tx1"/>
                </a:solidFill>
                <a:latin typeface="Times New Roman" pitchFamily="18" charset="0"/>
                <a:cs typeface="Times New Roman" pitchFamily="18" charset="0"/>
              </a:rPr>
              <a:t>that has </a:t>
            </a:r>
            <a:r>
              <a:rPr lang="en-US" sz="2000" dirty="0">
                <a:solidFill>
                  <a:schemeClr val="tx1"/>
                </a:solidFill>
                <a:latin typeface="Times New Roman" pitchFamily="18" charset="0"/>
                <a:cs typeface="Times New Roman" pitchFamily="18" charset="0"/>
              </a:rPr>
              <a:t>been used to classify the Bangla handwritten </a:t>
            </a:r>
            <a:r>
              <a:rPr lang="en-US" sz="2000" dirty="0" smtClean="0">
                <a:solidFill>
                  <a:schemeClr val="tx1"/>
                </a:solidFill>
                <a:latin typeface="Times New Roman" pitchFamily="18" charset="0"/>
                <a:cs typeface="Times New Roman" pitchFamily="18" charset="0"/>
              </a:rPr>
              <a:t>characters was </a:t>
            </a:r>
            <a:r>
              <a:rPr lang="en-US" sz="2000" dirty="0">
                <a:solidFill>
                  <a:schemeClr val="tx1"/>
                </a:solidFill>
                <a:latin typeface="Times New Roman" pitchFamily="18" charset="0"/>
                <a:cs typeface="Times New Roman" pitchFamily="18" charset="0"/>
              </a:rPr>
              <a:t>implemented using </a:t>
            </a:r>
            <a:r>
              <a:rPr lang="en-US" sz="2000" dirty="0" err="1">
                <a:solidFill>
                  <a:schemeClr val="tx1"/>
                </a:solidFill>
                <a:latin typeface="Times New Roman" pitchFamily="18" charset="0"/>
                <a:cs typeface="Times New Roman" pitchFamily="18" charset="0"/>
              </a:rPr>
              <a:t>Keras</a:t>
            </a:r>
            <a:r>
              <a:rPr lang="en-US" sz="2000" dirty="0">
                <a:solidFill>
                  <a:schemeClr val="tx1"/>
                </a:solidFill>
                <a:latin typeface="Times New Roman" pitchFamily="18" charset="0"/>
                <a:cs typeface="Times New Roman" pitchFamily="18" charset="0"/>
              </a:rPr>
              <a:t> </a:t>
            </a:r>
            <a:r>
              <a:rPr lang="en-US" sz="2000" dirty="0" smtClean="0">
                <a:solidFill>
                  <a:schemeClr val="tx1"/>
                </a:solidFill>
                <a:latin typeface="Times New Roman" pitchFamily="18" charset="0"/>
                <a:cs typeface="Times New Roman" pitchFamily="18" charset="0"/>
              </a:rPr>
              <a:t>with </a:t>
            </a:r>
            <a:r>
              <a:rPr lang="en-US" sz="2000" dirty="0" err="1">
                <a:solidFill>
                  <a:schemeClr val="tx1"/>
                </a:solidFill>
                <a:latin typeface="Times New Roman" pitchFamily="18" charset="0"/>
                <a:cs typeface="Times New Roman" pitchFamily="18" charset="0"/>
              </a:rPr>
              <a:t>Tensorflow</a:t>
            </a:r>
            <a:r>
              <a:rPr lang="en-US" sz="2000" dirty="0">
                <a:solidFill>
                  <a:schemeClr val="tx1"/>
                </a:solidFill>
                <a:latin typeface="Times New Roman" pitchFamily="18" charset="0"/>
                <a:cs typeface="Times New Roman" pitchFamily="18" charset="0"/>
              </a:rPr>
              <a:t> </a:t>
            </a:r>
            <a:r>
              <a:rPr lang="en-US" sz="2000" dirty="0" smtClean="0">
                <a:solidFill>
                  <a:schemeClr val="tx1"/>
                </a:solidFill>
                <a:latin typeface="Times New Roman" pitchFamily="18" charset="0"/>
                <a:cs typeface="Times New Roman" pitchFamily="18" charset="0"/>
              </a:rPr>
              <a:t>as </a:t>
            </a:r>
            <a:r>
              <a:rPr lang="en-US" sz="2000" dirty="0">
                <a:solidFill>
                  <a:schemeClr val="tx1"/>
                </a:solidFill>
                <a:latin typeface="Times New Roman" pitchFamily="18" charset="0"/>
                <a:cs typeface="Times New Roman" pitchFamily="18" charset="0"/>
              </a:rPr>
              <a:t>backend. It contains a convolutional layer with 32 filters </a:t>
            </a:r>
            <a:r>
              <a:rPr lang="en-US" sz="2000" dirty="0" smtClean="0">
                <a:solidFill>
                  <a:schemeClr val="tx1"/>
                </a:solidFill>
                <a:latin typeface="Times New Roman" pitchFamily="18" charset="0"/>
                <a:cs typeface="Times New Roman" pitchFamily="18" charset="0"/>
              </a:rPr>
              <a:t>and the </a:t>
            </a:r>
            <a:r>
              <a:rPr lang="en-US" sz="2000" dirty="0">
                <a:solidFill>
                  <a:schemeClr val="tx1"/>
                </a:solidFill>
                <a:latin typeface="Times New Roman" pitchFamily="18" charset="0"/>
                <a:cs typeface="Times New Roman" pitchFamily="18" charset="0"/>
              </a:rPr>
              <a:t>kernel size is 5x5. The activation function used in </a:t>
            </a:r>
            <a:r>
              <a:rPr lang="en-US" sz="2000" dirty="0" smtClean="0">
                <a:solidFill>
                  <a:schemeClr val="tx1"/>
                </a:solidFill>
                <a:latin typeface="Times New Roman" pitchFamily="18" charset="0"/>
                <a:cs typeface="Times New Roman" pitchFamily="18" charset="0"/>
              </a:rPr>
              <a:t>this layer </a:t>
            </a:r>
            <a:r>
              <a:rPr lang="en-US" sz="2000" dirty="0">
                <a:solidFill>
                  <a:schemeClr val="tx1"/>
                </a:solidFill>
                <a:latin typeface="Times New Roman" pitchFamily="18" charset="0"/>
                <a:cs typeface="Times New Roman" pitchFamily="18" charset="0"/>
              </a:rPr>
              <a:t>is the </a:t>
            </a:r>
            <a:r>
              <a:rPr lang="en-US" sz="2000" dirty="0" err="1">
                <a:solidFill>
                  <a:schemeClr val="tx1"/>
                </a:solidFill>
                <a:latin typeface="Times New Roman" pitchFamily="18" charset="0"/>
                <a:cs typeface="Times New Roman" pitchFamily="18" charset="0"/>
              </a:rPr>
              <a:t>Relu</a:t>
            </a:r>
            <a:r>
              <a:rPr lang="en-US" sz="2000" dirty="0">
                <a:solidFill>
                  <a:schemeClr val="tx1"/>
                </a:solidFill>
                <a:latin typeface="Times New Roman" pitchFamily="18" charset="0"/>
                <a:cs typeface="Times New Roman" pitchFamily="18" charset="0"/>
              </a:rPr>
              <a:t> </a:t>
            </a:r>
            <a:r>
              <a:rPr lang="en-US" sz="2000" dirty="0" smtClean="0">
                <a:solidFill>
                  <a:schemeClr val="tx1"/>
                </a:solidFill>
                <a:latin typeface="Times New Roman" pitchFamily="18" charset="0"/>
                <a:cs typeface="Times New Roman" pitchFamily="18" charset="0"/>
              </a:rPr>
              <a:t>activation </a:t>
            </a:r>
            <a:r>
              <a:rPr lang="en-US" sz="2000" dirty="0">
                <a:solidFill>
                  <a:schemeClr val="tx1"/>
                </a:solidFill>
                <a:latin typeface="Times New Roman" pitchFamily="18" charset="0"/>
                <a:cs typeface="Times New Roman" pitchFamily="18" charset="0"/>
              </a:rPr>
              <a:t>function which </a:t>
            </a:r>
            <a:r>
              <a:rPr lang="en-US" sz="2000" dirty="0" smtClean="0">
                <a:solidFill>
                  <a:schemeClr val="tx1"/>
                </a:solidFill>
                <a:latin typeface="Times New Roman" pitchFamily="18" charset="0"/>
                <a:cs typeface="Times New Roman" pitchFamily="18" charset="0"/>
              </a:rPr>
              <a:t>introduces non-linearity</a:t>
            </a:r>
            <a:r>
              <a:rPr lang="en-US" sz="2000" dirty="0">
                <a:solidFill>
                  <a:schemeClr val="tx1"/>
                </a:solidFill>
                <a:latin typeface="Times New Roman" pitchFamily="18" charset="0"/>
                <a:cs typeface="Times New Roman" pitchFamily="18" charset="0"/>
              </a:rPr>
              <a:t>. This layer </a:t>
            </a:r>
            <a:r>
              <a:rPr lang="en-US" sz="2000" dirty="0" smtClean="0">
                <a:solidFill>
                  <a:schemeClr val="tx1"/>
                </a:solidFill>
                <a:latin typeface="Times New Roman" pitchFamily="18" charset="0"/>
                <a:cs typeface="Times New Roman" pitchFamily="18" charset="0"/>
              </a:rPr>
              <a:t>is followed </a:t>
            </a:r>
            <a:r>
              <a:rPr lang="en-US" sz="2000" dirty="0">
                <a:solidFill>
                  <a:schemeClr val="tx1"/>
                </a:solidFill>
                <a:latin typeface="Times New Roman" pitchFamily="18" charset="0"/>
                <a:cs typeface="Times New Roman" pitchFamily="18" charset="0"/>
              </a:rPr>
              <a:t>by a Max Pooling layer with pool size </a:t>
            </a:r>
            <a:r>
              <a:rPr lang="en-US" sz="2000" dirty="0" smtClean="0">
                <a:solidFill>
                  <a:schemeClr val="tx1"/>
                </a:solidFill>
                <a:latin typeface="Times New Roman" pitchFamily="18" charset="0"/>
                <a:cs typeface="Times New Roman" pitchFamily="18" charset="0"/>
              </a:rPr>
              <a:t>2x2.</a:t>
            </a:r>
          </a:p>
          <a:p>
            <a:pPr algn="just"/>
            <a:r>
              <a:rPr lang="en-US" sz="2000" dirty="0">
                <a:solidFill>
                  <a:schemeClr val="tx1"/>
                </a:solidFill>
                <a:latin typeface="Times New Roman" pitchFamily="18" charset="0"/>
                <a:cs typeface="Times New Roman" pitchFamily="18" charset="0"/>
              </a:rPr>
              <a:t>Then there is another convolutional layer with 32 filters </a:t>
            </a:r>
            <a:r>
              <a:rPr lang="en-US" sz="2000" dirty="0" smtClean="0">
                <a:solidFill>
                  <a:schemeClr val="tx1"/>
                </a:solidFill>
                <a:latin typeface="Times New Roman" pitchFamily="18" charset="0"/>
                <a:cs typeface="Times New Roman" pitchFamily="18" charset="0"/>
              </a:rPr>
              <a:t>and kernel </a:t>
            </a:r>
            <a:r>
              <a:rPr lang="en-US" sz="2000" dirty="0">
                <a:solidFill>
                  <a:schemeClr val="tx1"/>
                </a:solidFill>
                <a:latin typeface="Times New Roman" pitchFamily="18" charset="0"/>
                <a:cs typeface="Times New Roman" pitchFamily="18" charset="0"/>
              </a:rPr>
              <a:t>size 5x5. The activation function used in this layer is </a:t>
            </a:r>
            <a:r>
              <a:rPr lang="en-US" sz="2000" dirty="0" smtClean="0">
                <a:solidFill>
                  <a:schemeClr val="tx1"/>
                </a:solidFill>
                <a:latin typeface="Times New Roman" pitchFamily="18" charset="0"/>
                <a:cs typeface="Times New Roman" pitchFamily="18" charset="0"/>
              </a:rPr>
              <a:t>the </a:t>
            </a:r>
            <a:r>
              <a:rPr lang="en-US" sz="2000" dirty="0" err="1" smtClean="0">
                <a:solidFill>
                  <a:schemeClr val="tx1"/>
                </a:solidFill>
                <a:latin typeface="Times New Roman" pitchFamily="18" charset="0"/>
                <a:cs typeface="Times New Roman" pitchFamily="18" charset="0"/>
              </a:rPr>
              <a:t>Relu</a:t>
            </a:r>
            <a:r>
              <a:rPr lang="en-US" sz="2000" dirty="0" smtClean="0">
                <a:solidFill>
                  <a:schemeClr val="tx1"/>
                </a:solidFill>
                <a:latin typeface="Times New Roman" pitchFamily="18" charset="0"/>
                <a:cs typeface="Times New Roman" pitchFamily="18" charset="0"/>
              </a:rPr>
              <a:t> </a:t>
            </a:r>
            <a:r>
              <a:rPr lang="en-US" sz="2000" dirty="0">
                <a:solidFill>
                  <a:schemeClr val="tx1"/>
                </a:solidFill>
                <a:latin typeface="Times New Roman" pitchFamily="18" charset="0"/>
                <a:cs typeface="Times New Roman" pitchFamily="18" charset="0"/>
              </a:rPr>
              <a:t>activation function. This layer is also followed by a </a:t>
            </a:r>
            <a:r>
              <a:rPr lang="en-US" sz="2000" dirty="0" smtClean="0">
                <a:solidFill>
                  <a:schemeClr val="tx1"/>
                </a:solidFill>
                <a:latin typeface="Times New Roman" pitchFamily="18" charset="0"/>
                <a:cs typeface="Times New Roman" pitchFamily="18" charset="0"/>
              </a:rPr>
              <a:t>Max Pooling </a:t>
            </a:r>
            <a:r>
              <a:rPr lang="en-US" sz="2000" dirty="0">
                <a:solidFill>
                  <a:schemeClr val="tx1"/>
                </a:solidFill>
                <a:latin typeface="Times New Roman" pitchFamily="18" charset="0"/>
                <a:cs typeface="Times New Roman" pitchFamily="18" charset="0"/>
              </a:rPr>
              <a:t>layer with pool size 2x2.</a:t>
            </a:r>
            <a:endParaRPr lang="en-US" sz="20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529902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762000"/>
            <a:ext cx="7848600" cy="5638800"/>
          </a:xfrm>
        </p:spPr>
        <p:txBody>
          <a:bodyPr>
            <a:noAutofit/>
          </a:bodyPr>
          <a:lstStyle/>
          <a:p>
            <a:r>
              <a:rPr lang="en-US" sz="2400" b="1" u="sng" dirty="0" smtClean="0">
                <a:solidFill>
                  <a:schemeClr val="tx1"/>
                </a:solidFill>
                <a:latin typeface="Times New Roman" pitchFamily="18" charset="0"/>
                <a:cs typeface="Times New Roman" pitchFamily="18" charset="0"/>
              </a:rPr>
              <a:t>Proposed System con..</a:t>
            </a:r>
          </a:p>
          <a:p>
            <a:pPr algn="just"/>
            <a:endParaRPr lang="en-US" sz="1400" dirty="0" smtClean="0">
              <a:solidFill>
                <a:schemeClr val="tx1"/>
              </a:solidFill>
              <a:latin typeface="Times New Roman" pitchFamily="18" charset="0"/>
              <a:cs typeface="Times New Roman" pitchFamily="18" charset="0"/>
            </a:endParaRPr>
          </a:p>
          <a:p>
            <a:pPr algn="just"/>
            <a:r>
              <a:rPr lang="en-US" sz="2200" dirty="0">
                <a:solidFill>
                  <a:schemeClr val="tx1"/>
                </a:solidFill>
                <a:latin typeface="Times New Roman" pitchFamily="18" charset="0"/>
                <a:cs typeface="Times New Roman" pitchFamily="18" charset="0"/>
              </a:rPr>
              <a:t>Next, there are three fully connected layers with 1024 nodes in the first two layers and 512 nodes in the 3rd layer. The activation function for all three fully connected layers is </a:t>
            </a:r>
            <a:r>
              <a:rPr lang="en-US" sz="2200" dirty="0" err="1">
                <a:solidFill>
                  <a:schemeClr val="tx1"/>
                </a:solidFill>
                <a:latin typeface="Times New Roman" pitchFamily="18" charset="0"/>
                <a:cs typeface="Times New Roman" pitchFamily="18" charset="0"/>
              </a:rPr>
              <a:t>Relu</a:t>
            </a:r>
            <a:r>
              <a:rPr lang="en-US" sz="2200" dirty="0">
                <a:solidFill>
                  <a:schemeClr val="tx1"/>
                </a:solidFill>
                <a:latin typeface="Times New Roman" pitchFamily="18" charset="0"/>
                <a:cs typeface="Times New Roman" pitchFamily="18" charset="0"/>
              </a:rPr>
              <a:t>. The first two layers have a Dropout </a:t>
            </a:r>
            <a:r>
              <a:rPr lang="en-US" sz="2200" dirty="0" smtClean="0">
                <a:solidFill>
                  <a:schemeClr val="tx1"/>
                </a:solidFill>
                <a:latin typeface="Times New Roman" pitchFamily="18" charset="0"/>
                <a:cs typeface="Times New Roman" pitchFamily="18" charset="0"/>
              </a:rPr>
              <a:t>value </a:t>
            </a:r>
            <a:r>
              <a:rPr lang="en-US" sz="2200" dirty="0">
                <a:solidFill>
                  <a:schemeClr val="tx1"/>
                </a:solidFill>
                <a:latin typeface="Times New Roman" pitchFamily="18" charset="0"/>
                <a:cs typeface="Times New Roman" pitchFamily="18" charset="0"/>
              </a:rPr>
              <a:t>of 0.5 which means each node will have a dropout probability of 50%. This is helpful for preventing the </a:t>
            </a:r>
            <a:r>
              <a:rPr lang="en-US" sz="2200" dirty="0" smtClean="0">
                <a:solidFill>
                  <a:schemeClr val="tx1"/>
                </a:solidFill>
                <a:latin typeface="Times New Roman" pitchFamily="18" charset="0"/>
                <a:cs typeface="Times New Roman" pitchFamily="18" charset="0"/>
              </a:rPr>
              <a:t>over fitting </a:t>
            </a:r>
            <a:r>
              <a:rPr lang="en-US" sz="2200" dirty="0">
                <a:solidFill>
                  <a:schemeClr val="tx1"/>
                </a:solidFill>
                <a:latin typeface="Times New Roman" pitchFamily="18" charset="0"/>
                <a:cs typeface="Times New Roman" pitchFamily="18" charset="0"/>
              </a:rPr>
              <a:t>issue. And the last fully connected layer is followed by the output layer. The output layer has 50 nodes, each corresponding to the 50 </a:t>
            </a:r>
            <a:r>
              <a:rPr lang="en-US" sz="2200" dirty="0" smtClean="0">
                <a:solidFill>
                  <a:schemeClr val="tx1"/>
                </a:solidFill>
                <a:latin typeface="Times New Roman" pitchFamily="18" charset="0"/>
                <a:cs typeface="Times New Roman" pitchFamily="18" charset="0"/>
              </a:rPr>
              <a:t>classes </a:t>
            </a:r>
            <a:r>
              <a:rPr lang="en-US" sz="2200" dirty="0">
                <a:solidFill>
                  <a:schemeClr val="tx1"/>
                </a:solidFill>
                <a:latin typeface="Times New Roman" pitchFamily="18" charset="0"/>
                <a:cs typeface="Times New Roman" pitchFamily="18" charset="0"/>
              </a:rPr>
              <a:t>of Bangla </a:t>
            </a:r>
            <a:r>
              <a:rPr lang="en-US" sz="2200" dirty="0" smtClean="0">
                <a:solidFill>
                  <a:schemeClr val="tx1"/>
                </a:solidFill>
                <a:latin typeface="Times New Roman" pitchFamily="18" charset="0"/>
                <a:cs typeface="Times New Roman" pitchFamily="18" charset="0"/>
              </a:rPr>
              <a:t>alphabets</a:t>
            </a:r>
            <a:r>
              <a:rPr lang="en-US" sz="2000" dirty="0" smtClean="0">
                <a:solidFill>
                  <a:schemeClr val="tx1"/>
                </a:solidFill>
                <a:latin typeface="Times New Roman" pitchFamily="18" charset="0"/>
                <a:cs typeface="Times New Roman" pitchFamily="18" charset="0"/>
              </a:rPr>
              <a:t>.</a:t>
            </a:r>
          </a:p>
          <a:p>
            <a:pPr algn="just"/>
            <a:endParaRPr lang="en-US" sz="2000" dirty="0">
              <a:solidFill>
                <a:schemeClr val="tx1"/>
              </a:solidFill>
              <a:latin typeface="Times New Roman" pitchFamily="18" charset="0"/>
              <a:cs typeface="Times New Roman" pitchFamily="18" charset="0"/>
            </a:endParaRPr>
          </a:p>
          <a:p>
            <a:pPr algn="just"/>
            <a:endParaRPr lang="en-US" sz="20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9982015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5691" y="808137"/>
            <a:ext cx="8375073" cy="5638800"/>
          </a:xfrm>
        </p:spPr>
        <p:txBody>
          <a:bodyPr>
            <a:noAutofit/>
          </a:bodyPr>
          <a:lstStyle/>
          <a:p>
            <a:r>
              <a:rPr lang="en-US" sz="2800" b="1" u="sng" dirty="0" smtClean="0">
                <a:solidFill>
                  <a:schemeClr val="tx1"/>
                </a:solidFill>
                <a:latin typeface="Times New Roman" pitchFamily="18" charset="0"/>
                <a:cs typeface="Times New Roman" pitchFamily="18" charset="0"/>
              </a:rPr>
              <a:t>Dataset </a:t>
            </a:r>
          </a:p>
          <a:p>
            <a:endParaRPr lang="en-US" sz="2800" b="1" u="sng" dirty="0" smtClean="0">
              <a:solidFill>
                <a:schemeClr val="tx1"/>
              </a:solidFill>
              <a:latin typeface="Times New Roman" pitchFamily="18" charset="0"/>
              <a:cs typeface="Times New Roman" pitchFamily="18" charset="0"/>
            </a:endParaRPr>
          </a:p>
          <a:p>
            <a:endParaRPr lang="en-US" sz="2800" b="1" u="sng" dirty="0">
              <a:solidFill>
                <a:schemeClr val="tx1"/>
              </a:solidFill>
              <a:latin typeface="Times New Roman" pitchFamily="18" charset="0"/>
              <a:cs typeface="Times New Roman" pitchFamily="18" charset="0"/>
            </a:endParaRPr>
          </a:p>
        </p:txBody>
      </p:sp>
      <p:sp>
        <p:nvSpPr>
          <p:cNvPr id="4" name="TextBox 3"/>
          <p:cNvSpPr txBox="1"/>
          <p:nvPr/>
        </p:nvSpPr>
        <p:spPr>
          <a:xfrm>
            <a:off x="623455" y="1524000"/>
            <a:ext cx="8070273" cy="2246769"/>
          </a:xfrm>
          <a:prstGeom prst="rect">
            <a:avLst/>
          </a:prstGeom>
          <a:noFill/>
        </p:spPr>
        <p:txBody>
          <a:bodyPr wrap="square" rtlCol="0">
            <a:spAutoFit/>
          </a:bodyPr>
          <a:lstStyle/>
          <a:p>
            <a:pPr algn="just"/>
            <a:r>
              <a:rPr lang="en-US" sz="2000" dirty="0">
                <a:latin typeface="Times New Roman" pitchFamily="18" charset="0"/>
                <a:cs typeface="Times New Roman" pitchFamily="18" charset="0"/>
              </a:rPr>
              <a:t>The dataset used in this experiment is named </a:t>
            </a:r>
            <a:r>
              <a:rPr lang="en-US" sz="2000" dirty="0" err="1">
                <a:latin typeface="Times New Roman" pitchFamily="18" charset="0"/>
                <a:cs typeface="Times New Roman" pitchFamily="18" charset="0"/>
              </a:rPr>
              <a:t>BanglaLekha</a:t>
            </a:r>
            <a:r>
              <a:rPr lang="en-US" sz="2000" dirty="0" err="1" smtClean="0">
                <a:latin typeface="Times New Roman" pitchFamily="18" charset="0"/>
                <a:cs typeface="Times New Roman" pitchFamily="18" charset="0"/>
              </a:rPr>
              <a:t>Isolated</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which is a collection of Bangla handwritten isolated character samples. It contains sample images of 10 Bangla numeric digits, 50 Bangla basic characters and 24 compound characters. Approximately 2000 samples of </a:t>
            </a:r>
            <a:r>
              <a:rPr lang="en-US" sz="2000" dirty="0" err="1">
                <a:latin typeface="Times New Roman" pitchFamily="18" charset="0"/>
                <a:cs typeface="Times New Roman" pitchFamily="18" charset="0"/>
              </a:rPr>
              <a:t>handwriting</a:t>
            </a:r>
            <a:r>
              <a:rPr lang="en-US" sz="2000" dirty="0">
                <a:latin typeface="Times New Roman" pitchFamily="18" charset="0"/>
                <a:cs typeface="Times New Roman" pitchFamily="18" charset="0"/>
              </a:rPr>
              <a:t> for each characters were collected, pre-processed and digitized. After rejecting the mistakes </a:t>
            </a:r>
            <a:r>
              <a:rPr lang="en-US" sz="2000" dirty="0" smtClean="0">
                <a:latin typeface="Times New Roman" pitchFamily="18" charset="0"/>
                <a:cs typeface="Times New Roman" pitchFamily="18" charset="0"/>
              </a:rPr>
              <a:t>data </a:t>
            </a:r>
            <a:r>
              <a:rPr lang="en-US" sz="2000" dirty="0">
                <a:latin typeface="Times New Roman" pitchFamily="18" charset="0"/>
                <a:cs typeface="Times New Roman" pitchFamily="18" charset="0"/>
              </a:rPr>
              <a:t>samples, 1,66,105 handwritten character images were selected for the final dataset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9461" y="4038600"/>
            <a:ext cx="2505075" cy="1771650"/>
          </a:xfrm>
          <a:prstGeom prst="rect">
            <a:avLst/>
          </a:prstGeom>
        </p:spPr>
      </p:pic>
    </p:spTree>
    <p:extLst>
      <p:ext uri="{BB962C8B-B14F-4D97-AF65-F5344CB8AC3E}">
        <p14:creationId xmlns:p14="http://schemas.microsoft.com/office/powerpoint/2010/main" val="25299065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5691" y="808137"/>
            <a:ext cx="8409709" cy="5638800"/>
          </a:xfrm>
        </p:spPr>
        <p:txBody>
          <a:bodyPr>
            <a:noAutofit/>
          </a:bodyPr>
          <a:lstStyle/>
          <a:p>
            <a:r>
              <a:rPr lang="en-US" sz="2800" b="1" u="sng" dirty="0" smtClean="0">
                <a:solidFill>
                  <a:schemeClr val="tx1"/>
                </a:solidFill>
                <a:latin typeface="Times New Roman" pitchFamily="18" charset="0"/>
                <a:cs typeface="Times New Roman" pitchFamily="18" charset="0"/>
              </a:rPr>
              <a:t>Experiment</a:t>
            </a:r>
          </a:p>
          <a:p>
            <a:pPr algn="just"/>
            <a:endParaRPr lang="en-US" sz="2000" dirty="0" smtClean="0">
              <a:solidFill>
                <a:schemeClr val="tx1"/>
              </a:solidFill>
              <a:latin typeface="Times New Roman" pitchFamily="18" charset="0"/>
              <a:cs typeface="Times New Roman" pitchFamily="18" charset="0"/>
            </a:endParaRPr>
          </a:p>
          <a:p>
            <a:pPr algn="just"/>
            <a:r>
              <a:rPr lang="en-US" sz="2000" dirty="0" smtClean="0">
                <a:solidFill>
                  <a:schemeClr val="tx1"/>
                </a:solidFill>
                <a:latin typeface="Times New Roman" pitchFamily="18" charset="0"/>
                <a:cs typeface="Times New Roman" pitchFamily="18" charset="0"/>
              </a:rPr>
              <a:t>The training phase was divided into two parts:</a:t>
            </a:r>
          </a:p>
          <a:p>
            <a:pPr algn="just"/>
            <a:endParaRPr lang="en-US" sz="1000" b="1" u="sng" dirty="0">
              <a:solidFill>
                <a:schemeClr val="tx1"/>
              </a:solidFill>
              <a:latin typeface="Times New Roman" pitchFamily="18" charset="0"/>
              <a:cs typeface="Times New Roman" pitchFamily="18" charset="0"/>
            </a:endParaRPr>
          </a:p>
          <a:p>
            <a:pPr algn="just"/>
            <a:r>
              <a:rPr lang="en-US" sz="2000" b="1" dirty="0" smtClean="0">
                <a:solidFill>
                  <a:schemeClr val="tx1"/>
                </a:solidFill>
                <a:latin typeface="Times New Roman" pitchFamily="18" charset="0"/>
                <a:cs typeface="Times New Roman" pitchFamily="18" charset="0"/>
              </a:rPr>
              <a:t>1. Training </a:t>
            </a:r>
            <a:r>
              <a:rPr lang="en-US" sz="2000" b="1" dirty="0">
                <a:solidFill>
                  <a:schemeClr val="tx1"/>
                </a:solidFill>
                <a:latin typeface="Times New Roman" pitchFamily="18" charset="0"/>
                <a:cs typeface="Times New Roman" pitchFamily="18" charset="0"/>
              </a:rPr>
              <a:t>Phase with the base </a:t>
            </a:r>
            <a:r>
              <a:rPr lang="en-US" sz="2000" b="1" dirty="0" smtClean="0">
                <a:solidFill>
                  <a:schemeClr val="tx1"/>
                </a:solidFill>
                <a:latin typeface="Times New Roman" pitchFamily="18" charset="0"/>
                <a:cs typeface="Times New Roman" pitchFamily="18" charset="0"/>
              </a:rPr>
              <a:t>dataset</a:t>
            </a:r>
            <a:r>
              <a:rPr lang="en-US" sz="2000" b="1" dirty="0">
                <a:solidFill>
                  <a:schemeClr val="tx1"/>
                </a:solidFill>
                <a:latin typeface="Times New Roman" pitchFamily="18" charset="0"/>
                <a:cs typeface="Times New Roman" pitchFamily="18" charset="0"/>
              </a:rPr>
              <a:t>: </a:t>
            </a:r>
            <a:endParaRPr lang="en-US" sz="2000" b="1" dirty="0" smtClean="0">
              <a:solidFill>
                <a:schemeClr val="tx1"/>
              </a:solidFill>
              <a:latin typeface="Times New Roman" pitchFamily="18" charset="0"/>
              <a:cs typeface="Times New Roman" pitchFamily="18" charset="0"/>
            </a:endParaRPr>
          </a:p>
          <a:p>
            <a:pPr algn="just"/>
            <a:r>
              <a:rPr lang="en-US" sz="2000" dirty="0" smtClean="0">
                <a:solidFill>
                  <a:schemeClr val="tx1"/>
                </a:solidFill>
                <a:latin typeface="Times New Roman" pitchFamily="18" charset="0"/>
                <a:cs typeface="Times New Roman" pitchFamily="18" charset="0"/>
              </a:rPr>
              <a:t>The </a:t>
            </a:r>
            <a:r>
              <a:rPr lang="en-US" sz="2000" dirty="0">
                <a:solidFill>
                  <a:schemeClr val="tx1"/>
                </a:solidFill>
                <a:latin typeface="Times New Roman" pitchFamily="18" charset="0"/>
                <a:cs typeface="Times New Roman" pitchFamily="18" charset="0"/>
              </a:rPr>
              <a:t>dataset was converted to a </a:t>
            </a:r>
            <a:r>
              <a:rPr lang="en-US" sz="2000" dirty="0" err="1">
                <a:solidFill>
                  <a:schemeClr val="tx1"/>
                </a:solidFill>
                <a:latin typeface="Times New Roman" pitchFamily="18" charset="0"/>
                <a:cs typeface="Times New Roman" pitchFamily="18" charset="0"/>
              </a:rPr>
              <a:t>csv</a:t>
            </a:r>
            <a:r>
              <a:rPr lang="en-US" sz="2000" dirty="0">
                <a:solidFill>
                  <a:schemeClr val="tx1"/>
                </a:solidFill>
                <a:latin typeface="Times New Roman" pitchFamily="18" charset="0"/>
                <a:cs typeface="Times New Roman" pitchFamily="18" charset="0"/>
              </a:rPr>
              <a:t> file. There are </a:t>
            </a:r>
            <a:r>
              <a:rPr lang="en-US" sz="2000" dirty="0" smtClean="0">
                <a:solidFill>
                  <a:schemeClr val="tx1"/>
                </a:solidFill>
                <a:latin typeface="Times New Roman" pitchFamily="18" charset="0"/>
                <a:cs typeface="Times New Roman" pitchFamily="18" charset="0"/>
              </a:rPr>
              <a:t>2501 columns </a:t>
            </a:r>
            <a:r>
              <a:rPr lang="en-US" sz="2000" dirty="0">
                <a:solidFill>
                  <a:schemeClr val="tx1"/>
                </a:solidFill>
                <a:latin typeface="Times New Roman" pitchFamily="18" charset="0"/>
                <a:cs typeface="Times New Roman" pitchFamily="18" charset="0"/>
              </a:rPr>
              <a:t>and 75000 rows in the </a:t>
            </a:r>
            <a:r>
              <a:rPr lang="en-US" sz="2000" dirty="0" err="1">
                <a:solidFill>
                  <a:schemeClr val="tx1"/>
                </a:solidFill>
                <a:latin typeface="Times New Roman" pitchFamily="18" charset="0"/>
                <a:cs typeface="Times New Roman" pitchFamily="18" charset="0"/>
              </a:rPr>
              <a:t>csv</a:t>
            </a:r>
            <a:r>
              <a:rPr lang="en-US" sz="2000" dirty="0">
                <a:solidFill>
                  <a:schemeClr val="tx1"/>
                </a:solidFill>
                <a:latin typeface="Times New Roman" pitchFamily="18" charset="0"/>
                <a:cs typeface="Times New Roman" pitchFamily="18" charset="0"/>
              </a:rPr>
              <a:t> file as there are </a:t>
            </a:r>
            <a:r>
              <a:rPr lang="en-US" sz="2000" dirty="0" smtClean="0">
                <a:solidFill>
                  <a:schemeClr val="tx1"/>
                </a:solidFill>
                <a:latin typeface="Times New Roman" pitchFamily="18" charset="0"/>
                <a:cs typeface="Times New Roman" pitchFamily="18" charset="0"/>
              </a:rPr>
              <a:t>75000 </a:t>
            </a:r>
            <a:r>
              <a:rPr lang="en-US" sz="2000" dirty="0" err="1" smtClean="0">
                <a:solidFill>
                  <a:schemeClr val="tx1"/>
                </a:solidFill>
                <a:latin typeface="Times New Roman" pitchFamily="18" charset="0"/>
                <a:cs typeface="Times New Roman" pitchFamily="18" charset="0"/>
              </a:rPr>
              <a:t>grayscale</a:t>
            </a:r>
            <a:r>
              <a:rPr lang="en-US" sz="2000" dirty="0" smtClean="0">
                <a:solidFill>
                  <a:schemeClr val="tx1"/>
                </a:solidFill>
                <a:latin typeface="Times New Roman" pitchFamily="18" charset="0"/>
                <a:cs typeface="Times New Roman" pitchFamily="18" charset="0"/>
              </a:rPr>
              <a:t> </a:t>
            </a:r>
            <a:r>
              <a:rPr lang="en-US" sz="2000" dirty="0">
                <a:solidFill>
                  <a:schemeClr val="tx1"/>
                </a:solidFill>
                <a:latin typeface="Times New Roman" pitchFamily="18" charset="0"/>
                <a:cs typeface="Times New Roman" pitchFamily="18" charset="0"/>
              </a:rPr>
              <a:t>images of 50x50 resolution. Total number of </a:t>
            </a:r>
            <a:r>
              <a:rPr lang="en-US" sz="2000" dirty="0" smtClean="0">
                <a:solidFill>
                  <a:schemeClr val="tx1"/>
                </a:solidFill>
                <a:latin typeface="Times New Roman" pitchFamily="18" charset="0"/>
                <a:cs typeface="Times New Roman" pitchFamily="18" charset="0"/>
              </a:rPr>
              <a:t>classes is </a:t>
            </a:r>
            <a:r>
              <a:rPr lang="en-US" sz="2000" dirty="0">
                <a:solidFill>
                  <a:schemeClr val="tx1"/>
                </a:solidFill>
                <a:latin typeface="Times New Roman" pitchFamily="18" charset="0"/>
                <a:cs typeface="Times New Roman" pitchFamily="18" charset="0"/>
              </a:rPr>
              <a:t>50, so there are 1500 images for each class. The </a:t>
            </a:r>
            <a:r>
              <a:rPr lang="en-US" sz="2000" dirty="0" smtClean="0">
                <a:solidFill>
                  <a:schemeClr val="tx1"/>
                </a:solidFill>
                <a:latin typeface="Times New Roman" pitchFamily="18" charset="0"/>
                <a:cs typeface="Times New Roman" pitchFamily="18" charset="0"/>
              </a:rPr>
              <a:t>last column </a:t>
            </a:r>
            <a:r>
              <a:rPr lang="en-US" sz="2000" dirty="0">
                <a:solidFill>
                  <a:schemeClr val="tx1"/>
                </a:solidFill>
                <a:latin typeface="Times New Roman" pitchFamily="18" charset="0"/>
                <a:cs typeface="Times New Roman" pitchFamily="18" charset="0"/>
              </a:rPr>
              <a:t>indicates which class the image belongs to</a:t>
            </a:r>
            <a:r>
              <a:rPr lang="en-US" sz="2000" dirty="0" smtClean="0">
                <a:solidFill>
                  <a:schemeClr val="tx1"/>
                </a:solidFill>
                <a:latin typeface="Times New Roman" pitchFamily="18" charset="0"/>
                <a:cs typeface="Times New Roman" pitchFamily="18" charset="0"/>
              </a:rPr>
              <a:t>.</a:t>
            </a:r>
          </a:p>
          <a:p>
            <a:pPr algn="just"/>
            <a:r>
              <a:rPr lang="en-US" sz="2000" dirty="0" smtClean="0">
                <a:solidFill>
                  <a:schemeClr val="tx1"/>
                </a:solidFill>
                <a:latin typeface="Times New Roman" pitchFamily="18" charset="0"/>
                <a:cs typeface="Times New Roman" pitchFamily="18" charset="0"/>
              </a:rPr>
              <a:t>10</a:t>
            </a:r>
            <a:r>
              <a:rPr lang="en-US" sz="2000" dirty="0">
                <a:solidFill>
                  <a:schemeClr val="tx1"/>
                </a:solidFill>
                <a:latin typeface="Times New Roman" pitchFamily="18" charset="0"/>
                <a:cs typeface="Times New Roman" pitchFamily="18" charset="0"/>
              </a:rPr>
              <a:t>% of the total dataset was used as validation set </a:t>
            </a:r>
            <a:r>
              <a:rPr lang="en-US" sz="2000" dirty="0" smtClean="0">
                <a:solidFill>
                  <a:schemeClr val="tx1"/>
                </a:solidFill>
                <a:latin typeface="Times New Roman" pitchFamily="18" charset="0"/>
                <a:cs typeface="Times New Roman" pitchFamily="18" charset="0"/>
              </a:rPr>
              <a:t>in this </a:t>
            </a:r>
            <a:r>
              <a:rPr lang="en-US" sz="2000" dirty="0">
                <a:solidFill>
                  <a:schemeClr val="tx1"/>
                </a:solidFill>
                <a:latin typeface="Times New Roman" pitchFamily="18" charset="0"/>
                <a:cs typeface="Times New Roman" pitchFamily="18" charset="0"/>
              </a:rPr>
              <a:t>experiment, so 67500 samples were used for training </a:t>
            </a:r>
            <a:r>
              <a:rPr lang="en-US" sz="2000" dirty="0" smtClean="0">
                <a:solidFill>
                  <a:schemeClr val="tx1"/>
                </a:solidFill>
                <a:latin typeface="Times New Roman" pitchFamily="18" charset="0"/>
                <a:cs typeface="Times New Roman" pitchFamily="18" charset="0"/>
              </a:rPr>
              <a:t>and 7500 </a:t>
            </a:r>
            <a:r>
              <a:rPr lang="en-US" sz="2000" dirty="0">
                <a:solidFill>
                  <a:schemeClr val="tx1"/>
                </a:solidFill>
                <a:latin typeface="Times New Roman" pitchFamily="18" charset="0"/>
                <a:cs typeface="Times New Roman" pitchFamily="18" charset="0"/>
              </a:rPr>
              <a:t>samples were used for validation. The training </a:t>
            </a:r>
            <a:r>
              <a:rPr lang="en-US" sz="2000" dirty="0" smtClean="0">
                <a:solidFill>
                  <a:schemeClr val="tx1"/>
                </a:solidFill>
                <a:latin typeface="Times New Roman" pitchFamily="18" charset="0"/>
                <a:cs typeface="Times New Roman" pitchFamily="18" charset="0"/>
              </a:rPr>
              <a:t>process took </a:t>
            </a:r>
            <a:r>
              <a:rPr lang="en-US" sz="2000" dirty="0">
                <a:solidFill>
                  <a:schemeClr val="tx1"/>
                </a:solidFill>
                <a:latin typeface="Times New Roman" pitchFamily="18" charset="0"/>
                <a:cs typeface="Times New Roman" pitchFamily="18" charset="0"/>
              </a:rPr>
              <a:t>about 35 minutes, approximately 23 seconds per epoch.</a:t>
            </a:r>
          </a:p>
          <a:p>
            <a:pPr algn="just"/>
            <a:r>
              <a:rPr lang="en-US" sz="2000" dirty="0">
                <a:solidFill>
                  <a:schemeClr val="tx1"/>
                </a:solidFill>
                <a:latin typeface="Times New Roman" pitchFamily="18" charset="0"/>
                <a:cs typeface="Times New Roman" pitchFamily="18" charset="0"/>
              </a:rPr>
              <a:t>The process was stopped at 92 epochs by the </a:t>
            </a:r>
            <a:r>
              <a:rPr lang="en-US" sz="2000" dirty="0" err="1" smtClean="0">
                <a:solidFill>
                  <a:schemeClr val="tx1"/>
                </a:solidFill>
                <a:latin typeface="Times New Roman" pitchFamily="18" charset="0"/>
                <a:cs typeface="Times New Roman" pitchFamily="18" charset="0"/>
              </a:rPr>
              <a:t>EarlyStopping</a:t>
            </a:r>
            <a:r>
              <a:rPr lang="en-US" sz="2000" dirty="0" smtClean="0">
                <a:solidFill>
                  <a:schemeClr val="tx1"/>
                </a:solidFill>
                <a:latin typeface="Times New Roman" pitchFamily="18" charset="0"/>
                <a:cs typeface="Times New Roman" pitchFamily="18" charset="0"/>
              </a:rPr>
              <a:t> callback </a:t>
            </a:r>
            <a:r>
              <a:rPr lang="en-US" sz="2000" dirty="0">
                <a:solidFill>
                  <a:schemeClr val="tx1"/>
                </a:solidFill>
                <a:latin typeface="Times New Roman" pitchFamily="18" charset="0"/>
                <a:cs typeface="Times New Roman" pitchFamily="18" charset="0"/>
              </a:rPr>
              <a:t>as the accuracy was decreasing due to </a:t>
            </a:r>
            <a:r>
              <a:rPr lang="en-US" sz="2000" dirty="0" err="1" smtClean="0">
                <a:solidFill>
                  <a:schemeClr val="tx1"/>
                </a:solidFill>
                <a:latin typeface="Times New Roman" pitchFamily="18" charset="0"/>
                <a:cs typeface="Times New Roman" pitchFamily="18" charset="0"/>
              </a:rPr>
              <a:t>overfitting</a:t>
            </a:r>
            <a:r>
              <a:rPr lang="en-US" sz="2000" dirty="0" smtClean="0">
                <a:solidFill>
                  <a:schemeClr val="tx1"/>
                </a:solidFill>
                <a:latin typeface="Times New Roman" pitchFamily="18" charset="0"/>
                <a:cs typeface="Times New Roman" pitchFamily="18" charset="0"/>
              </a:rPr>
              <a:t>. </a:t>
            </a:r>
            <a:endParaRPr lang="en-US"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5168326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1339</TotalTime>
  <Words>1214</Words>
  <Application>Microsoft Office PowerPoint</Application>
  <PresentationFormat>On-screen Show (4:3)</PresentationFormat>
  <Paragraphs>64</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Paper Review Paper Title: Bangla Handwritten Character Recognition using Convolutional Neural Network with Data Augmentation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Review Paper Title: Online Anomaly Detection in HPC Systems</dc:title>
  <dc:creator>Sk Mamunur Rashid</dc:creator>
  <cp:lastModifiedBy>Sk Mamunur Rashid</cp:lastModifiedBy>
  <cp:revision>116</cp:revision>
  <dcterms:created xsi:type="dcterms:W3CDTF">2023-10-20T00:13:02Z</dcterms:created>
  <dcterms:modified xsi:type="dcterms:W3CDTF">2023-12-18T08:42:47Z</dcterms:modified>
</cp:coreProperties>
</file>