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3" r:id="rId26"/>
    <p:sldId id="284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4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2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0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8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8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12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9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2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9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621434-154C-4C38-9960-013C110FF865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12EF21-1A85-4B2E-99E3-46B1F1C66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hyperlink" Target="http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aoxuefeng.com/wiki/0014316089557264a6b348958f449949df42a6d3a2e542c000/001431608990315a01b575e2ab041168ff0df194698afac000" TargetMode="External"/><Relationship Id="rId5" Type="http://schemas.openxmlformats.org/officeDocument/2006/relationships/hyperlink" Target="http://learningtensorflow.com/" TargetMode="External"/><Relationship Id="rId4" Type="http://schemas.openxmlformats.org/officeDocument/2006/relationships/hyperlink" Target="https://github.com/jikexueyuanwiki/tensorflow-z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尹雷</a:t>
            </a:r>
            <a:endParaRPr lang="en-US" altLang="zh-CN" dirty="0" smtClean="0"/>
          </a:p>
          <a:p>
            <a:r>
              <a:rPr lang="en-US" altLang="zh-CN" dirty="0" smtClean="0">
                <a:latin typeface="+mj-ea"/>
                <a:ea typeface="+mj-ea"/>
              </a:rPr>
              <a:t>2016-11-15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6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/>
              <a:t>安</a:t>
            </a:r>
            <a:r>
              <a:rPr lang="zh-CN" altLang="en-US" dirty="0" smtClean="0"/>
              <a:t>装（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的组件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zh-CN" altLang="en-US" dirty="0" smtClean="0">
                <a:latin typeface="+mj-ea"/>
                <a:ea typeface="+mj-ea"/>
              </a:rPr>
              <a:t>库管理工具很多，常用的是</a:t>
            </a:r>
            <a:r>
              <a:rPr lang="en-US" altLang="zh-CN" dirty="0" smtClean="0">
                <a:latin typeface="+mj-ea"/>
                <a:ea typeface="+mj-ea"/>
              </a:rPr>
              <a:t>pip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Linux</a:t>
            </a:r>
            <a:r>
              <a:rPr lang="zh-CN" altLang="en-US" dirty="0" smtClean="0">
                <a:latin typeface="+mj-ea"/>
                <a:ea typeface="+mj-ea"/>
              </a:rPr>
              <a:t>中一般</a:t>
            </a:r>
            <a:r>
              <a:rPr lang="zh-CN" altLang="en-US" dirty="0">
                <a:latin typeface="+mj-ea"/>
                <a:ea typeface="+mj-ea"/>
              </a:rPr>
              <a:t>会</a:t>
            </a:r>
            <a:r>
              <a:rPr lang="zh-CN" altLang="en-US" dirty="0" smtClean="0">
                <a:latin typeface="+mj-ea"/>
                <a:ea typeface="+mj-ea"/>
              </a:rPr>
              <a:t>有</a:t>
            </a:r>
            <a:r>
              <a:rPr lang="en-US" altLang="zh-CN" dirty="0" smtClean="0">
                <a:latin typeface="+mj-ea"/>
                <a:ea typeface="+mj-ea"/>
              </a:rPr>
              <a:t>pip</a:t>
            </a:r>
            <a:r>
              <a:rPr lang="zh-CN" altLang="en-US" dirty="0" smtClean="0">
                <a:latin typeface="+mj-ea"/>
                <a:ea typeface="+mj-ea"/>
              </a:rPr>
              <a:t>，没有需要安装（安装方式多种）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下</a:t>
            </a:r>
            <a:r>
              <a:rPr lang="zh-CN" altLang="en-US" dirty="0" smtClean="0">
                <a:latin typeface="+mj-ea"/>
                <a:ea typeface="+mj-ea"/>
              </a:rPr>
              <a:t>载</a:t>
            </a:r>
            <a:r>
              <a:rPr lang="en-US" altLang="zh-CN" dirty="0" smtClean="0">
                <a:latin typeface="+mj-ea"/>
                <a:ea typeface="+mj-ea"/>
              </a:rPr>
              <a:t>get_pip.py</a:t>
            </a:r>
            <a:r>
              <a:rPr lang="zh-CN" altLang="en-US" dirty="0" smtClean="0">
                <a:latin typeface="+mj-ea"/>
                <a:ea typeface="+mj-ea"/>
              </a:rPr>
              <a:t>，然后</a:t>
            </a:r>
            <a:r>
              <a:rPr lang="en-US" altLang="zh-CN" dirty="0" smtClean="0">
                <a:latin typeface="+mj-ea"/>
                <a:ea typeface="+mj-ea"/>
              </a:rPr>
              <a:t>sudo python get_pip</a:t>
            </a:r>
            <a:r>
              <a:rPr lang="en-US" altLang="zh-CN" dirty="0">
                <a:latin typeface="+mj-ea"/>
                <a:ea typeface="+mj-ea"/>
              </a:rPr>
              <a:t>.</a:t>
            </a:r>
            <a:r>
              <a:rPr lang="en-US" altLang="zh-CN" dirty="0" smtClean="0">
                <a:latin typeface="+mj-ea"/>
                <a:ea typeface="+mj-ea"/>
              </a:rPr>
              <a:t>py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安装</a:t>
            </a:r>
            <a:r>
              <a:rPr lang="en-US" altLang="zh-CN" dirty="0" smtClean="0">
                <a:latin typeface="+mj-ea"/>
                <a:ea typeface="+mj-ea"/>
              </a:rPr>
              <a:t>pip</a:t>
            </a:r>
            <a:r>
              <a:rPr lang="zh-CN" altLang="en-US" dirty="0" smtClean="0">
                <a:latin typeface="+mj-ea"/>
                <a:ea typeface="+mj-ea"/>
              </a:rPr>
              <a:t>后，就可以使用 </a:t>
            </a:r>
            <a:r>
              <a:rPr lang="en-US" altLang="zh-CN" dirty="0" smtClean="0">
                <a:latin typeface="+mj-ea"/>
                <a:ea typeface="+mj-ea"/>
              </a:rPr>
              <a:t>sudo pip(3) install –upgrade [</a:t>
            </a:r>
            <a:r>
              <a:rPr lang="zh-CN" altLang="en-US" dirty="0" smtClean="0">
                <a:latin typeface="+mj-ea"/>
                <a:ea typeface="+mj-ea"/>
              </a:rPr>
              <a:t>库名</a:t>
            </a:r>
            <a:r>
              <a:rPr lang="en-US" altLang="zh-CN" dirty="0" smtClean="0">
                <a:latin typeface="+mj-ea"/>
                <a:ea typeface="+mj-ea"/>
              </a:rPr>
              <a:t>]</a:t>
            </a:r>
            <a:r>
              <a:rPr lang="zh-CN" altLang="en-US" dirty="0" smtClean="0">
                <a:latin typeface="+mj-ea"/>
                <a:ea typeface="+mj-ea"/>
              </a:rPr>
              <a:t>，参数有很多，自己</a:t>
            </a:r>
            <a:r>
              <a:rPr lang="en-US" altLang="zh-CN" dirty="0" smtClean="0">
                <a:latin typeface="+mj-ea"/>
                <a:ea typeface="+mj-ea"/>
              </a:rPr>
              <a:t>pip help</a:t>
            </a:r>
            <a:r>
              <a:rPr lang="zh-CN" altLang="en-US" dirty="0" smtClean="0">
                <a:latin typeface="+mj-ea"/>
                <a:ea typeface="+mj-ea"/>
              </a:rPr>
              <a:t>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pip</a:t>
            </a:r>
            <a:r>
              <a:rPr lang="zh-CN" altLang="en-US" dirty="0" smtClean="0">
                <a:latin typeface="+mj-ea"/>
                <a:ea typeface="+mj-ea"/>
              </a:rPr>
              <a:t>安装成功后，下载</a:t>
            </a:r>
            <a:r>
              <a:rPr lang="en-US" altLang="zh-CN" dirty="0" smtClean="0">
                <a:latin typeface="+mj-ea"/>
                <a:ea typeface="+mj-ea"/>
              </a:rPr>
              <a:t>tensorflow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whl</a:t>
            </a:r>
            <a:r>
              <a:rPr lang="zh-CN" altLang="en-US" dirty="0" smtClean="0">
                <a:latin typeface="+mj-ea"/>
                <a:ea typeface="+mj-ea"/>
              </a:rPr>
              <a:t>包，然后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Pip(3) install –upgrade [module] </a:t>
            </a:r>
            <a:r>
              <a:rPr lang="zh-CN" altLang="en-US" dirty="0" smtClean="0">
                <a:latin typeface="+mj-ea"/>
                <a:ea typeface="+mj-ea"/>
              </a:rPr>
              <a:t>即可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2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是什么呢？中文名</a:t>
            </a:r>
            <a:r>
              <a:rPr lang="en-US" altLang="zh-CN" dirty="0" smtClean="0">
                <a:latin typeface="+mj-ea"/>
                <a:ea typeface="+mj-ea"/>
              </a:rPr>
              <a:t>[</a:t>
            </a:r>
            <a:r>
              <a:rPr lang="zh-CN" altLang="en-US" dirty="0" smtClean="0">
                <a:latin typeface="+mj-ea"/>
                <a:ea typeface="+mj-ea"/>
              </a:rPr>
              <a:t>张量</a:t>
            </a:r>
            <a:r>
              <a:rPr lang="en-US" altLang="zh-CN" dirty="0" smtClean="0">
                <a:latin typeface="+mj-ea"/>
                <a:ea typeface="+mj-ea"/>
              </a:rPr>
              <a:t>]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通俗的讲：</a:t>
            </a:r>
            <a:r>
              <a:rPr lang="en-US" altLang="zh-CN" dirty="0" smtClean="0"/>
              <a:t>Tensor</a:t>
            </a:r>
            <a:r>
              <a:rPr lang="zh-CN" altLang="en-US" dirty="0"/>
              <a:t>可以看做是一个</a:t>
            </a:r>
            <a:r>
              <a:rPr lang="en-US" altLang="zh-CN" dirty="0"/>
              <a:t>n</a:t>
            </a:r>
            <a:r>
              <a:rPr lang="zh-CN" altLang="en-US" dirty="0"/>
              <a:t>维的数组或列表。一个</a:t>
            </a:r>
            <a:r>
              <a:rPr lang="en-US" altLang="zh-CN" dirty="0"/>
              <a:t>Tensor</a:t>
            </a:r>
            <a:r>
              <a:rPr lang="zh-CN" altLang="en-US" dirty="0"/>
              <a:t>包含一个静态类</a:t>
            </a:r>
            <a:r>
              <a:rPr lang="zh-CN" altLang="en-US" dirty="0" smtClean="0"/>
              <a:t>型</a:t>
            </a:r>
            <a:r>
              <a:rPr lang="en-US" altLang="zh-CN" dirty="0"/>
              <a:t>r</a:t>
            </a:r>
            <a:r>
              <a:rPr lang="en-US" altLang="zh-CN" dirty="0" smtClean="0"/>
              <a:t>ank</a:t>
            </a:r>
            <a:r>
              <a:rPr lang="zh-CN" altLang="en-US" dirty="0"/>
              <a:t>和一个</a:t>
            </a:r>
            <a:r>
              <a:rPr lang="en-US" altLang="zh-CN" dirty="0" smtClean="0"/>
              <a:t>shape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TF</a:t>
            </a:r>
            <a:r>
              <a:rPr lang="zh-CN" altLang="en-US" dirty="0" smtClean="0">
                <a:latin typeface="+mj-ea"/>
                <a:ea typeface="+mj-ea"/>
              </a:rPr>
              <a:t>中大部分的对象都可以叫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TF</a:t>
            </a:r>
            <a:r>
              <a:rPr lang="zh-CN" altLang="en-US" dirty="0" smtClean="0">
                <a:latin typeface="+mj-ea"/>
                <a:ea typeface="+mj-ea"/>
              </a:rPr>
              <a:t>就是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在图</a:t>
            </a:r>
            <a:r>
              <a:rPr lang="en-US" altLang="zh-CN" dirty="0">
                <a:latin typeface="+mj-ea"/>
                <a:ea typeface="+mj-ea"/>
              </a:rPr>
              <a:t>graph</a:t>
            </a:r>
            <a:r>
              <a:rPr lang="zh-CN" altLang="en-US" dirty="0" smtClean="0">
                <a:latin typeface="+mj-ea"/>
                <a:ea typeface="+mj-ea"/>
              </a:rPr>
              <a:t>中各个</a:t>
            </a:r>
            <a:r>
              <a:rPr lang="en-US" altLang="zh-CN" dirty="0" smtClean="0">
                <a:latin typeface="+mj-ea"/>
                <a:ea typeface="+mj-ea"/>
              </a:rPr>
              <a:t>node</a:t>
            </a:r>
            <a:r>
              <a:rPr lang="zh-CN" altLang="en-US" dirty="0" smtClean="0">
                <a:latin typeface="+mj-ea"/>
                <a:ea typeface="+mj-ea"/>
              </a:rPr>
              <a:t>上进行</a:t>
            </a:r>
            <a:r>
              <a:rPr lang="en-US" altLang="zh-CN" dirty="0" smtClean="0">
                <a:latin typeface="+mj-ea"/>
                <a:ea typeface="+mj-ea"/>
              </a:rPr>
              <a:t>op</a:t>
            </a:r>
            <a:r>
              <a:rPr lang="zh-CN" altLang="en-US" dirty="0" smtClean="0">
                <a:latin typeface="+mj-ea"/>
                <a:ea typeface="+mj-ea"/>
              </a:rPr>
              <a:t>，然后流动（</a:t>
            </a:r>
            <a:r>
              <a:rPr lang="en-US" altLang="zh-CN" dirty="0" smtClean="0">
                <a:latin typeface="+mj-ea"/>
                <a:ea typeface="+mj-ea"/>
              </a:rPr>
              <a:t>flow</a:t>
            </a:r>
            <a:r>
              <a:rPr lang="zh-CN" altLang="en-US" dirty="0" smtClean="0">
                <a:latin typeface="+mj-ea"/>
                <a:ea typeface="+mj-ea"/>
              </a:rPr>
              <a:t>），这就是</a:t>
            </a:r>
            <a:r>
              <a:rPr lang="en-US" altLang="zh-CN" dirty="0" smtClean="0">
                <a:latin typeface="+mj-ea"/>
                <a:ea typeface="+mj-ea"/>
              </a:rPr>
              <a:t>TensorFlow</a:t>
            </a:r>
            <a:r>
              <a:rPr lang="zh-CN" altLang="en-US" dirty="0" smtClean="0">
                <a:latin typeface="+mj-ea"/>
                <a:ea typeface="+mj-ea"/>
              </a:rPr>
              <a:t>名称的由来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68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是什么（</a:t>
            </a:r>
            <a:r>
              <a:rPr lang="en-US" altLang="zh-CN" dirty="0" smtClean="0">
                <a:latin typeface="+mj-ea"/>
              </a:rPr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Tensor </a:t>
            </a:r>
            <a:r>
              <a:rPr lang="zh-CN" altLang="en-US" dirty="0" smtClean="0">
                <a:latin typeface="+mj-ea"/>
                <a:ea typeface="+mj-ea"/>
              </a:rPr>
              <a:t>的 </a:t>
            </a:r>
            <a:r>
              <a:rPr lang="en-US" altLang="zh-CN" dirty="0" smtClean="0">
                <a:latin typeface="+mj-ea"/>
                <a:ea typeface="+mj-ea"/>
              </a:rPr>
              <a:t>shape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size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rank </a:t>
            </a:r>
            <a:r>
              <a:rPr lang="zh-CN" altLang="en-US" dirty="0" smtClean="0">
                <a:latin typeface="+mj-ea"/>
                <a:ea typeface="+mj-ea"/>
              </a:rPr>
              <a:t>分别是什么呢？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Shape</a:t>
            </a:r>
            <a:r>
              <a:rPr lang="zh-CN" altLang="en-US" dirty="0" smtClean="0">
                <a:latin typeface="+mj-ea"/>
                <a:ea typeface="+mj-ea"/>
              </a:rPr>
              <a:t>代表这个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的形状，</a:t>
            </a:r>
            <a:r>
              <a:rPr lang="zh-CN" altLang="en-US" dirty="0">
                <a:latin typeface="+mj-ea"/>
                <a:ea typeface="+mj-ea"/>
              </a:rPr>
              <a:t>每</a:t>
            </a:r>
            <a:r>
              <a:rPr lang="zh-CN" altLang="en-US" dirty="0" smtClean="0">
                <a:latin typeface="+mj-ea"/>
                <a:ea typeface="+mj-ea"/>
              </a:rPr>
              <a:t>个维度的大小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/>
              <a:t># </a:t>
            </a:r>
            <a:r>
              <a:rPr lang="en-US" altLang="zh-CN" dirty="0" smtClean="0"/>
              <a:t>'tensor'</a:t>
            </a:r>
            <a:r>
              <a:rPr lang="en-US" altLang="zh-CN" dirty="0"/>
              <a:t> is [[[1, 1, 1], [2, 2, 2]], [[3, 3, 3], [4, 4, 4]]] </a:t>
            </a:r>
          </a:p>
          <a:p>
            <a:r>
              <a:rPr lang="en-US" altLang="zh-CN" dirty="0" smtClean="0"/>
              <a:t># tf.shape(tensor)</a:t>
            </a:r>
            <a:r>
              <a:rPr lang="en-US" altLang="zh-CN" dirty="0"/>
              <a:t> ==&gt; [2, 2, 3]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75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是什么（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Size</a:t>
            </a:r>
            <a:r>
              <a:rPr lang="zh-CN" altLang="en-US" dirty="0" smtClean="0">
                <a:latin typeface="+mj-ea"/>
                <a:ea typeface="+mj-ea"/>
              </a:rPr>
              <a:t>代表这个</a:t>
            </a:r>
            <a:r>
              <a:rPr lang="en-US" altLang="zh-CN" dirty="0" smtClean="0">
                <a:latin typeface="+mj-ea"/>
                <a:ea typeface="+mj-ea"/>
              </a:rPr>
              <a:t>Tensor</a:t>
            </a:r>
            <a:r>
              <a:rPr lang="zh-CN" altLang="en-US" dirty="0" smtClean="0">
                <a:latin typeface="+mj-ea"/>
                <a:ea typeface="+mj-ea"/>
              </a:rPr>
              <a:t>中元素的个数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/>
              <a:t># </a:t>
            </a:r>
            <a:r>
              <a:rPr lang="en-US" altLang="zh-CN" dirty="0" smtClean="0"/>
              <a:t>'tensor'</a:t>
            </a:r>
            <a:r>
              <a:rPr lang="en-US" altLang="zh-CN" dirty="0"/>
              <a:t> is [[[1, 1,, 1], [2, 2, 2]], [[3, 3, 3], [4, 4, 4]]]] </a:t>
            </a:r>
            <a:endParaRPr lang="en-US" altLang="zh-CN" dirty="0" smtClean="0"/>
          </a:p>
          <a:p>
            <a:r>
              <a:rPr lang="en-US" altLang="zh-CN" dirty="0" smtClean="0"/>
              <a:t># tf.size(tensor)</a:t>
            </a:r>
            <a:r>
              <a:rPr lang="en-US" altLang="zh-CN" dirty="0"/>
              <a:t> ==&gt; 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3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</a:t>
            </a:r>
            <a:r>
              <a:rPr lang="zh-CN" altLang="en-US" dirty="0" smtClean="0"/>
              <a:t>是什么（</a:t>
            </a:r>
            <a:r>
              <a:rPr lang="en-US" altLang="zh-CN" dirty="0" smtClean="0">
                <a:latin typeface="+mj-ea"/>
              </a:rPr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Rank</a:t>
            </a:r>
            <a:r>
              <a:rPr lang="zh-CN" altLang="en-US" dirty="0" smtClean="0"/>
              <a:t>表</a:t>
            </a:r>
            <a:r>
              <a:rPr lang="zh-CN" altLang="en-US" dirty="0"/>
              <a:t>示一个</a:t>
            </a:r>
            <a:r>
              <a:rPr lang="en-US" altLang="zh-CN" dirty="0"/>
              <a:t>tensor</a:t>
            </a:r>
            <a:r>
              <a:rPr lang="zh-CN" altLang="en-US" dirty="0"/>
              <a:t>需要的索引数目来唯一表示任何一个元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 </a:t>
            </a:r>
            <a:r>
              <a:rPr lang="en-US" altLang="zh-CN" dirty="0" smtClean="0"/>
              <a:t>'tensor'</a:t>
            </a:r>
            <a:r>
              <a:rPr lang="en-US" altLang="zh-CN" dirty="0"/>
              <a:t> is [[[1, 1, 1], [2, 2, 2]], [[3, 3, 3], [4, 4, 4</a:t>
            </a:r>
            <a:r>
              <a:rPr lang="en-US" altLang="zh-CN" dirty="0" smtClean="0"/>
              <a:t>]]]</a:t>
            </a:r>
          </a:p>
          <a:p>
            <a:r>
              <a:rPr lang="en-US" altLang="zh-CN" dirty="0" smtClean="0"/>
              <a:t>#</a:t>
            </a:r>
            <a:r>
              <a:rPr lang="en-US" altLang="zh-CN" dirty="0"/>
              <a:t> shape of tensor </a:t>
            </a:r>
            <a:r>
              <a:rPr lang="en-US" altLang="zh-CN" dirty="0" smtClean="0"/>
              <a:t>'tensor'</a:t>
            </a:r>
            <a:r>
              <a:rPr lang="en-US" altLang="zh-CN" dirty="0"/>
              <a:t> is [2, 2, 3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# rank(tensor)</a:t>
            </a:r>
            <a:r>
              <a:rPr lang="en-US" altLang="zh-CN" dirty="0"/>
              <a:t> ==&gt; 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8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/>
              <a:t>tensorflow as tf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创建一个常量 </a:t>
            </a:r>
            <a:r>
              <a:rPr lang="en-US" altLang="zh-CN" dirty="0"/>
              <a:t>op, </a:t>
            </a:r>
            <a:r>
              <a:rPr lang="zh-CN" altLang="en-US" dirty="0"/>
              <a:t>产生一个</a:t>
            </a:r>
            <a:r>
              <a:rPr lang="en-US" altLang="zh-CN" dirty="0"/>
              <a:t>1x2 </a:t>
            </a:r>
            <a:r>
              <a:rPr lang="zh-CN" altLang="en-US" dirty="0"/>
              <a:t>矩阵这个</a:t>
            </a:r>
            <a:r>
              <a:rPr lang="en-US" altLang="zh-CN" dirty="0"/>
              <a:t>op</a:t>
            </a:r>
            <a:r>
              <a:rPr lang="zh-CN" altLang="en-US" dirty="0"/>
              <a:t>被称作是一个节点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加到默认图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构造器的返回值代表常量 </a:t>
            </a:r>
            <a:r>
              <a:rPr lang="en-US" altLang="zh-CN" dirty="0"/>
              <a:t>op</a:t>
            </a:r>
            <a:r>
              <a:rPr lang="zh-CN" altLang="en-US" dirty="0"/>
              <a:t>的返回值</a:t>
            </a:r>
          </a:p>
          <a:p>
            <a:r>
              <a:rPr lang="en-US" altLang="zh-CN" dirty="0"/>
              <a:t>a = tf.constant([[3., 3</a:t>
            </a:r>
            <a:r>
              <a:rPr lang="en-US" altLang="zh-CN" dirty="0" smtClean="0"/>
              <a:t>.]])</a:t>
            </a:r>
            <a:endParaRPr lang="en-US" altLang="zh-CN" dirty="0"/>
          </a:p>
          <a:p>
            <a:r>
              <a:rPr lang="en-US" altLang="zh-CN" dirty="0"/>
              <a:t>b = tf.constant([[2.],[2</a:t>
            </a:r>
            <a:r>
              <a:rPr lang="en-US" altLang="zh-CN" dirty="0" smtClean="0"/>
              <a:t>.])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创建一个矩阵乘法操作， </a:t>
            </a:r>
            <a:r>
              <a:rPr lang="en-US" altLang="zh-CN" dirty="0"/>
              <a:t>a, b</a:t>
            </a:r>
            <a:r>
              <a:rPr lang="zh-CN" altLang="en-US" dirty="0"/>
              <a:t>作为输入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返回 </a:t>
            </a:r>
            <a:r>
              <a:rPr lang="en-US" altLang="zh-CN" dirty="0"/>
              <a:t>product </a:t>
            </a:r>
            <a:r>
              <a:rPr lang="zh-CN" altLang="en-US" dirty="0"/>
              <a:t>代表乘法的结果</a:t>
            </a:r>
          </a:p>
          <a:p>
            <a:r>
              <a:rPr lang="en-US" altLang="zh-CN" dirty="0"/>
              <a:t>product = tf.matmul(a,b)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03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个例子（</a:t>
            </a:r>
            <a:r>
              <a:rPr lang="en-US" altLang="zh-CN" dirty="0" smtClean="0">
                <a:latin typeface="+mj-ea"/>
              </a:rPr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已经构建好图，下面启动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来运行</a:t>
            </a:r>
            <a:r>
              <a:rPr lang="en-US" altLang="zh-CN" dirty="0" smtClean="0"/>
              <a:t>op</a:t>
            </a:r>
            <a:endParaRPr lang="zh-CN" altLang="en-US" dirty="0"/>
          </a:p>
          <a:p>
            <a:r>
              <a:rPr lang="en-US" altLang="zh-CN" dirty="0"/>
              <a:t>sess = tf.Session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调用 </a:t>
            </a:r>
            <a:r>
              <a:rPr lang="en-US" altLang="zh-CN" dirty="0"/>
              <a:t>sess </a:t>
            </a:r>
            <a:r>
              <a:rPr lang="zh-CN" altLang="en-US" dirty="0"/>
              <a:t>的 </a:t>
            </a:r>
            <a:r>
              <a:rPr lang="en-US" altLang="zh-CN" dirty="0"/>
              <a:t>'run()' </a:t>
            </a:r>
            <a:r>
              <a:rPr lang="zh-CN" altLang="en-US" dirty="0"/>
              <a:t>方法来执行矩阵乘法 </a:t>
            </a:r>
            <a:r>
              <a:rPr lang="en-US" altLang="zh-CN" dirty="0"/>
              <a:t>op, </a:t>
            </a:r>
            <a:r>
              <a:rPr lang="zh-CN" altLang="en-US" dirty="0"/>
              <a:t>传入 </a:t>
            </a:r>
            <a:r>
              <a:rPr lang="en-US" altLang="zh-CN" dirty="0"/>
              <a:t>'product' </a:t>
            </a:r>
            <a:r>
              <a:rPr lang="zh-CN" altLang="en-US" dirty="0"/>
              <a:t>作为该方法的参数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上面提到</a:t>
            </a:r>
            <a:r>
              <a:rPr lang="en-US" altLang="zh-CN" dirty="0"/>
              <a:t>, 'product' </a:t>
            </a:r>
            <a:r>
              <a:rPr lang="zh-CN" altLang="en-US" dirty="0"/>
              <a:t>代表了矩阵乘法 </a:t>
            </a:r>
            <a:r>
              <a:rPr lang="en-US" altLang="zh-CN" dirty="0"/>
              <a:t>op </a:t>
            </a:r>
            <a:r>
              <a:rPr lang="zh-CN" altLang="en-US" dirty="0"/>
              <a:t>的输出</a:t>
            </a:r>
            <a:r>
              <a:rPr lang="en-US" altLang="zh-CN" dirty="0"/>
              <a:t>, </a:t>
            </a:r>
            <a:r>
              <a:rPr lang="zh-CN" altLang="en-US" dirty="0"/>
              <a:t>传入它是向方法表明</a:t>
            </a:r>
            <a:r>
              <a:rPr lang="en-US" altLang="zh-CN" dirty="0"/>
              <a:t>, </a:t>
            </a:r>
            <a:r>
              <a:rPr lang="zh-CN" altLang="en-US" dirty="0"/>
              <a:t>我们希望取回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矩阵乘法 </a:t>
            </a:r>
            <a:r>
              <a:rPr lang="en-US" altLang="zh-CN" dirty="0"/>
              <a:t>op </a:t>
            </a:r>
            <a:r>
              <a:rPr lang="zh-CN" altLang="en-US" dirty="0"/>
              <a:t>的输出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整个执行过程是自动化的</a:t>
            </a:r>
            <a:r>
              <a:rPr lang="en-US" altLang="zh-CN" dirty="0"/>
              <a:t>, </a:t>
            </a:r>
            <a:r>
              <a:rPr lang="zh-CN" altLang="en-US" dirty="0"/>
              <a:t>会话负责传递 </a:t>
            </a:r>
            <a:r>
              <a:rPr lang="en-US" altLang="zh-CN" dirty="0"/>
              <a:t>op </a:t>
            </a:r>
            <a:r>
              <a:rPr lang="zh-CN" altLang="en-US" dirty="0"/>
              <a:t>所需的全部输入</a:t>
            </a:r>
            <a:r>
              <a:rPr lang="en-US" altLang="zh-CN" dirty="0"/>
              <a:t>. op </a:t>
            </a:r>
            <a:r>
              <a:rPr lang="zh-CN" altLang="en-US" dirty="0"/>
              <a:t>通常是并发执行的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函数调用 </a:t>
            </a:r>
            <a:r>
              <a:rPr lang="en-US" altLang="zh-CN" dirty="0"/>
              <a:t>'run(product)' </a:t>
            </a:r>
            <a:r>
              <a:rPr lang="zh-CN" altLang="en-US" dirty="0"/>
              <a:t>触发了图中三个 </a:t>
            </a:r>
            <a:r>
              <a:rPr lang="en-US" altLang="zh-CN" dirty="0"/>
              <a:t>op (</a:t>
            </a:r>
            <a:r>
              <a:rPr lang="zh-CN" altLang="en-US" dirty="0"/>
              <a:t>两个常量 </a:t>
            </a:r>
            <a:r>
              <a:rPr lang="en-US" altLang="zh-CN" dirty="0"/>
              <a:t>op </a:t>
            </a:r>
            <a:r>
              <a:rPr lang="zh-CN" altLang="en-US" dirty="0"/>
              <a:t>和一个矩阵乘法 </a:t>
            </a:r>
            <a:r>
              <a:rPr lang="en-US" altLang="zh-CN" dirty="0"/>
              <a:t>op) </a:t>
            </a:r>
            <a:r>
              <a:rPr lang="zh-CN" altLang="en-US" dirty="0"/>
              <a:t>的执行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返回值 </a:t>
            </a:r>
            <a:r>
              <a:rPr lang="en-US" altLang="zh-CN" dirty="0"/>
              <a:t>'result' </a:t>
            </a:r>
            <a:r>
              <a:rPr lang="zh-CN" altLang="en-US" dirty="0"/>
              <a:t>是一个 </a:t>
            </a:r>
            <a:r>
              <a:rPr lang="en-US" altLang="zh-CN" dirty="0"/>
              <a:t>numpy `ndarray` </a:t>
            </a:r>
            <a:r>
              <a:rPr lang="zh-CN" altLang="en-US" dirty="0"/>
              <a:t>对象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sess.run(product)</a:t>
            </a:r>
          </a:p>
          <a:p>
            <a:r>
              <a:rPr lang="en-US" altLang="zh-CN" dirty="0"/>
              <a:t>print </a:t>
            </a:r>
            <a:r>
              <a:rPr lang="en-US" altLang="zh-CN" dirty="0" smtClean="0"/>
              <a:t>result</a:t>
            </a:r>
            <a:endParaRPr lang="en-US" altLang="zh-CN" dirty="0"/>
          </a:p>
          <a:p>
            <a:r>
              <a:rPr lang="en-US" altLang="zh-CN" dirty="0"/>
              <a:t># ==&gt; [[12</a:t>
            </a:r>
            <a:r>
              <a:rPr lang="en-US" altLang="zh-CN" dirty="0" smtClean="0"/>
              <a:t>.]]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任务完成后就需要关闭</a:t>
            </a:r>
          </a:p>
          <a:p>
            <a:r>
              <a:rPr lang="en-US" altLang="zh-CN" dirty="0"/>
              <a:t>sess.close()</a:t>
            </a:r>
          </a:p>
        </p:txBody>
      </p:sp>
    </p:spTree>
    <p:extLst>
      <p:ext uri="{BB962C8B-B14F-4D97-AF65-F5344CB8AC3E}">
        <p14:creationId xmlns:p14="http://schemas.microsoft.com/office/powerpoint/2010/main" val="295395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个例子（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有时候，可能忘记关闭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，那么下面的方式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tf.Session() as sess:</a:t>
            </a:r>
          </a:p>
          <a:p>
            <a:r>
              <a:rPr lang="en-US" altLang="zh-CN" dirty="0"/>
              <a:t>      result = sess.run([product])</a:t>
            </a:r>
          </a:p>
          <a:p>
            <a:r>
              <a:rPr lang="en-US" altLang="zh-CN" dirty="0"/>
              <a:t>      print result</a:t>
            </a:r>
          </a:p>
        </p:txBody>
      </p:sp>
    </p:spTree>
    <p:extLst>
      <p:ext uri="{BB962C8B-B14F-4D97-AF65-F5344CB8AC3E}">
        <p14:creationId xmlns:p14="http://schemas.microsoft.com/office/powerpoint/2010/main" val="345398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个例子（</a:t>
            </a:r>
            <a:r>
              <a:rPr lang="en-US" altLang="zh-CN" dirty="0" smtClean="0">
                <a:latin typeface="+mj-ea"/>
              </a:rPr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TF</a:t>
            </a:r>
            <a:r>
              <a:rPr lang="zh-CN" altLang="en-US" dirty="0" smtClean="0"/>
              <a:t>自</a:t>
            </a:r>
            <a:r>
              <a:rPr lang="zh-CN" altLang="en-US" dirty="0"/>
              <a:t>从</a:t>
            </a:r>
            <a:r>
              <a:rPr lang="en-US" altLang="zh-CN" dirty="0"/>
              <a:t>0.8</a:t>
            </a:r>
            <a:r>
              <a:rPr lang="zh-CN" altLang="en-US" dirty="0"/>
              <a:t>版本开始支持分布式处理的机器学习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TF</a:t>
            </a:r>
            <a:r>
              <a:rPr lang="zh-CN" altLang="en-US" dirty="0" smtClean="0"/>
              <a:t>会</a:t>
            </a:r>
            <a:r>
              <a:rPr lang="zh-CN" altLang="en-US" dirty="0"/>
              <a:t>充分的利用计算机资源：</a:t>
            </a:r>
            <a:r>
              <a:rPr lang="en-US" altLang="zh-CN" dirty="0"/>
              <a:t>cpu GPU </a:t>
            </a:r>
            <a:r>
              <a:rPr lang="zh-CN" altLang="en-US" dirty="0"/>
              <a:t>等。而且如果检测到</a:t>
            </a:r>
            <a:r>
              <a:rPr lang="en-US" altLang="zh-CN" dirty="0"/>
              <a:t>GPU</a:t>
            </a:r>
            <a:r>
              <a:rPr lang="zh-CN" altLang="en-US" dirty="0"/>
              <a:t>，会尽可能的使用</a:t>
            </a:r>
            <a:r>
              <a:rPr lang="en-US" altLang="zh-CN" dirty="0"/>
              <a:t>GPU</a:t>
            </a:r>
            <a:r>
              <a:rPr lang="zh-CN" altLang="en-US" dirty="0"/>
              <a:t>来实现对程序的计算。而当计算机上有多个</a:t>
            </a:r>
            <a:r>
              <a:rPr lang="en-US" altLang="zh-CN" dirty="0"/>
              <a:t>GPU</a:t>
            </a:r>
            <a:r>
              <a:rPr lang="zh-CN" altLang="en-US" dirty="0"/>
              <a:t>的时候，我们可以通过</a:t>
            </a:r>
            <a:r>
              <a:rPr lang="en-US" altLang="zh-CN" dirty="0"/>
              <a:t>tf.device()</a:t>
            </a:r>
            <a:r>
              <a:rPr lang="zh-CN" altLang="en-US" dirty="0"/>
              <a:t>来指定哪个</a:t>
            </a:r>
            <a:r>
              <a:rPr lang="en-US" altLang="zh-CN" dirty="0"/>
              <a:t>GPU</a:t>
            </a:r>
            <a:r>
              <a:rPr lang="zh-CN" altLang="en-US" dirty="0"/>
              <a:t>来执行。具体示例如下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en-US" altLang="zh-CN" dirty="0"/>
              <a:t>with tf.Session() as sess:</a:t>
            </a:r>
          </a:p>
          <a:p>
            <a:r>
              <a:rPr lang="en-US" altLang="zh-CN" dirty="0"/>
              <a:t>with tf.device("/gpu:1"):</a:t>
            </a:r>
          </a:p>
          <a:p>
            <a:r>
              <a:rPr lang="en-US" altLang="zh-CN" dirty="0"/>
              <a:t>    a = tf.constant([[3., 3.]])</a:t>
            </a:r>
          </a:p>
          <a:p>
            <a:r>
              <a:rPr lang="en-US" altLang="zh-CN" dirty="0"/>
              <a:t>    b = tf.constant([[2.],[2.])</a:t>
            </a:r>
          </a:p>
          <a:p>
            <a:r>
              <a:rPr lang="en-US" altLang="zh-CN" dirty="0"/>
              <a:t>    product = tf.matmul(a,b)</a:t>
            </a:r>
          </a:p>
          <a:p>
            <a:r>
              <a:rPr lang="en-US" altLang="zh-CN" dirty="0"/>
              <a:t>    ...</a:t>
            </a:r>
          </a:p>
          <a:p>
            <a:r>
              <a:rPr lang="zh-CN" altLang="en-US" dirty="0"/>
              <a:t>设备用字符串进行标识</a:t>
            </a:r>
            <a:r>
              <a:rPr lang="en-US" altLang="zh-CN" dirty="0"/>
              <a:t>. </a:t>
            </a:r>
            <a:r>
              <a:rPr lang="zh-CN" altLang="en-US" dirty="0"/>
              <a:t>目前支持的设备包括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"/cpu:0": </a:t>
            </a:r>
            <a:r>
              <a:rPr lang="zh-CN" altLang="en-US" dirty="0"/>
              <a:t>机器的 </a:t>
            </a:r>
            <a:r>
              <a:rPr lang="en-US" altLang="zh-CN" dirty="0"/>
              <a:t>CPU.</a:t>
            </a:r>
          </a:p>
          <a:p>
            <a:r>
              <a:rPr lang="en-US" altLang="zh-CN" dirty="0"/>
              <a:t> "/gpu:0": </a:t>
            </a:r>
            <a:r>
              <a:rPr lang="zh-CN" altLang="en-US" dirty="0"/>
              <a:t>机器的第一个 </a:t>
            </a:r>
            <a:r>
              <a:rPr lang="en-US" altLang="zh-CN" dirty="0"/>
              <a:t>GPU, </a:t>
            </a:r>
            <a:r>
              <a:rPr lang="zh-CN" altLang="en-US" dirty="0"/>
              <a:t>如果有的话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"/gpu:1": </a:t>
            </a:r>
            <a:r>
              <a:rPr lang="zh-CN" altLang="en-US" dirty="0"/>
              <a:t>机器的第二个 </a:t>
            </a:r>
            <a:r>
              <a:rPr lang="en-US" altLang="zh-CN" dirty="0"/>
              <a:t>GPU, </a:t>
            </a:r>
            <a:r>
              <a:rPr lang="zh-CN" altLang="en-US" dirty="0"/>
              <a:t>以此类推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52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en-US" altLang="zh-CN" dirty="0" smtClean="0"/>
              <a:t>Fetch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为了取回操作的输出内容</a:t>
            </a:r>
            <a:r>
              <a:rPr lang="en-US" altLang="zh-CN" dirty="0"/>
              <a:t>, </a:t>
            </a:r>
            <a:r>
              <a:rPr lang="zh-CN" altLang="en-US" dirty="0"/>
              <a:t>可以在使用 </a:t>
            </a:r>
            <a:r>
              <a:rPr lang="en-US" altLang="zh-CN" dirty="0"/>
              <a:t>Session </a:t>
            </a:r>
            <a:r>
              <a:rPr lang="zh-CN" altLang="en-US" dirty="0"/>
              <a:t>对象的 </a:t>
            </a:r>
            <a:r>
              <a:rPr lang="en-US" altLang="zh-CN" dirty="0"/>
              <a:t>run() </a:t>
            </a:r>
            <a:r>
              <a:rPr lang="zh-CN" altLang="en-US" dirty="0"/>
              <a:t>调用 执行图时</a:t>
            </a:r>
            <a:r>
              <a:rPr lang="en-US" altLang="zh-CN" dirty="0"/>
              <a:t>, </a:t>
            </a:r>
            <a:r>
              <a:rPr lang="zh-CN" altLang="en-US" dirty="0"/>
              <a:t>传入一些 </a:t>
            </a:r>
            <a:r>
              <a:rPr lang="en-US" altLang="zh-CN" dirty="0"/>
              <a:t>tensor, </a:t>
            </a:r>
            <a:r>
              <a:rPr lang="zh-CN" altLang="en-US" dirty="0"/>
              <a:t>这些 </a:t>
            </a:r>
            <a:r>
              <a:rPr lang="en-US" altLang="zh-CN" dirty="0"/>
              <a:t>tensor </a:t>
            </a:r>
            <a:r>
              <a:rPr lang="zh-CN" altLang="en-US" dirty="0"/>
              <a:t>会帮助你取回结果</a:t>
            </a:r>
            <a:r>
              <a:rPr lang="en-US" altLang="zh-CN" dirty="0"/>
              <a:t>. </a:t>
            </a:r>
            <a:r>
              <a:rPr lang="zh-CN" altLang="en-US" dirty="0"/>
              <a:t>在之前的例子里</a:t>
            </a:r>
            <a:r>
              <a:rPr lang="en-US" altLang="zh-CN" dirty="0"/>
              <a:t>, </a:t>
            </a:r>
            <a:r>
              <a:rPr lang="zh-CN" altLang="en-US" dirty="0"/>
              <a:t>我们只取回了单个节点 </a:t>
            </a:r>
            <a:r>
              <a:rPr lang="en-US" altLang="zh-CN" dirty="0"/>
              <a:t>state, </a:t>
            </a:r>
            <a:r>
              <a:rPr lang="zh-CN" altLang="en-US" dirty="0"/>
              <a:t>但是你也可以取回多个 </a:t>
            </a:r>
            <a:r>
              <a:rPr lang="en-US" altLang="zh-CN" dirty="0"/>
              <a:t>tensor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input1 = tf.constant(3.0)</a:t>
            </a:r>
          </a:p>
          <a:p>
            <a:r>
              <a:rPr lang="en-US" altLang="zh-CN" dirty="0"/>
              <a:t>input2 = tf.constant(2.0)</a:t>
            </a:r>
          </a:p>
          <a:p>
            <a:r>
              <a:rPr lang="en-US" altLang="zh-CN" dirty="0"/>
              <a:t>input3 = tf.constant(5.0)</a:t>
            </a:r>
          </a:p>
          <a:p>
            <a:r>
              <a:rPr lang="en-US" altLang="zh-CN" dirty="0"/>
              <a:t>intermed = tf.add(input2, input3)</a:t>
            </a:r>
          </a:p>
          <a:p>
            <a:r>
              <a:rPr lang="en-US" altLang="zh-CN" dirty="0"/>
              <a:t>mul = tf.mul(input1, intermed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with tf.Session():</a:t>
            </a:r>
          </a:p>
          <a:p>
            <a:r>
              <a:rPr lang="en-US" altLang="zh-CN" dirty="0"/>
              <a:t>  result = sess.run([mul, intermed])</a:t>
            </a:r>
          </a:p>
          <a:p>
            <a:r>
              <a:rPr lang="en-US" altLang="zh-CN" dirty="0"/>
              <a:t>  print </a:t>
            </a:r>
            <a:r>
              <a:rPr lang="en-US" altLang="zh-CN" dirty="0" smtClean="0"/>
              <a:t>result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# [array([ 21.], dtype=float32), array([ 7.], dtype=float32)]</a:t>
            </a:r>
          </a:p>
        </p:txBody>
      </p:sp>
    </p:spTree>
    <p:extLst>
      <p:ext uri="{BB962C8B-B14F-4D97-AF65-F5344CB8AC3E}">
        <p14:creationId xmlns:p14="http://schemas.microsoft.com/office/powerpoint/2010/main" val="164297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主要内容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的预备知识</a:t>
            </a:r>
            <a:endParaRPr lang="en-US" altLang="zh-CN" dirty="0" smtClean="0"/>
          </a:p>
          <a:p>
            <a:r>
              <a:rPr lang="en-US" altLang="zh-CN" dirty="0" smtClean="0"/>
              <a:t>TensorFlow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Tensor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latinLnBrk="1"/>
            <a:r>
              <a:rPr lang="zh-CN" altLang="en-US" dirty="0"/>
              <a:t>几</a:t>
            </a:r>
            <a:r>
              <a:rPr lang="zh-CN" altLang="en-US" dirty="0" smtClean="0"/>
              <a:t>个例子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7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/>
          <a:lstStyle/>
          <a:p>
            <a:r>
              <a:rPr lang="en-US" altLang="zh-CN" dirty="0" smtClean="0"/>
              <a:t>Feed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该</a:t>
            </a:r>
            <a:r>
              <a:rPr lang="zh-CN" altLang="en-US" dirty="0"/>
              <a:t>机</a:t>
            </a:r>
            <a:r>
              <a:rPr lang="zh-CN" altLang="en-US" dirty="0" smtClean="0"/>
              <a:t>制可</a:t>
            </a:r>
            <a:r>
              <a:rPr lang="zh-CN" altLang="en-US" dirty="0"/>
              <a:t>以临时替代图中的任意操作中的 </a:t>
            </a:r>
            <a:r>
              <a:rPr lang="en-US" altLang="zh-CN" dirty="0"/>
              <a:t>tensor </a:t>
            </a:r>
            <a:r>
              <a:rPr lang="zh-CN" altLang="en-US" dirty="0"/>
              <a:t>可以对图中任何操作提交补丁</a:t>
            </a:r>
            <a:r>
              <a:rPr lang="en-US" altLang="zh-CN" dirty="0"/>
              <a:t>, </a:t>
            </a:r>
            <a:r>
              <a:rPr lang="zh-CN" altLang="en-US" dirty="0"/>
              <a:t>直接插入一个 </a:t>
            </a:r>
            <a:r>
              <a:rPr lang="en-US" altLang="zh-CN" dirty="0"/>
              <a:t>tensor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feed </a:t>
            </a:r>
            <a:r>
              <a:rPr lang="zh-CN" altLang="en-US" dirty="0"/>
              <a:t>使用一个 </a:t>
            </a:r>
            <a:r>
              <a:rPr lang="en-US" altLang="zh-CN" dirty="0"/>
              <a:t>tensor </a:t>
            </a:r>
            <a:r>
              <a:rPr lang="zh-CN" altLang="en-US" dirty="0"/>
              <a:t>值临时替换一个操作的输出结果</a:t>
            </a:r>
            <a:r>
              <a:rPr lang="en-US" altLang="zh-CN" dirty="0"/>
              <a:t>. </a:t>
            </a:r>
            <a:r>
              <a:rPr lang="zh-CN" altLang="en-US" dirty="0"/>
              <a:t>你可以提供 </a:t>
            </a:r>
            <a:r>
              <a:rPr lang="en-US" altLang="zh-CN" dirty="0"/>
              <a:t>feed </a:t>
            </a:r>
            <a:r>
              <a:rPr lang="zh-CN" altLang="en-US" dirty="0"/>
              <a:t>数据作为 </a:t>
            </a:r>
            <a:r>
              <a:rPr lang="en-US" altLang="zh-CN" dirty="0"/>
              <a:t>run() </a:t>
            </a:r>
            <a:r>
              <a:rPr lang="zh-CN" altLang="en-US" dirty="0"/>
              <a:t>调用的参数</a:t>
            </a:r>
            <a:r>
              <a:rPr lang="en-US" altLang="zh-CN" dirty="0"/>
              <a:t>. feed </a:t>
            </a:r>
            <a:r>
              <a:rPr lang="zh-CN" altLang="en-US" dirty="0"/>
              <a:t>只在调用它的方法内有效</a:t>
            </a:r>
            <a:r>
              <a:rPr lang="en-US" altLang="zh-CN" dirty="0"/>
              <a:t>, </a:t>
            </a:r>
            <a:r>
              <a:rPr lang="zh-CN" altLang="en-US" dirty="0"/>
              <a:t>方法结束</a:t>
            </a:r>
            <a:r>
              <a:rPr lang="en-US" altLang="zh-CN" dirty="0"/>
              <a:t>, feed </a:t>
            </a:r>
            <a:r>
              <a:rPr lang="zh-CN" altLang="en-US" dirty="0"/>
              <a:t>就会消失</a:t>
            </a:r>
            <a:r>
              <a:rPr lang="en-US" altLang="zh-CN" dirty="0"/>
              <a:t>. </a:t>
            </a:r>
            <a:r>
              <a:rPr lang="zh-CN" altLang="en-US" dirty="0"/>
              <a:t>最常见的用例是将某些特殊的操作指定为 </a:t>
            </a:r>
            <a:r>
              <a:rPr lang="en-US" altLang="zh-CN" dirty="0"/>
              <a:t>"feed" </a:t>
            </a:r>
            <a:r>
              <a:rPr lang="zh-CN" altLang="en-US" dirty="0"/>
              <a:t>操作</a:t>
            </a:r>
            <a:r>
              <a:rPr lang="en-US" altLang="zh-CN" dirty="0"/>
              <a:t>, </a:t>
            </a:r>
            <a:r>
              <a:rPr lang="zh-CN" altLang="en-US" dirty="0"/>
              <a:t>标记的方法是使用 </a:t>
            </a:r>
            <a:r>
              <a:rPr lang="en-US" altLang="zh-CN" dirty="0"/>
              <a:t>tf.placeholder() </a:t>
            </a:r>
            <a:r>
              <a:rPr lang="zh-CN" altLang="en-US" dirty="0"/>
              <a:t>为这些操作创建占位符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input1 = tf.placeholder(tf.types.float32)</a:t>
            </a:r>
          </a:p>
          <a:p>
            <a:r>
              <a:rPr lang="en-US" altLang="zh-CN" dirty="0"/>
              <a:t>input2 = tf.placeholder(tf.types.float32)</a:t>
            </a:r>
          </a:p>
          <a:p>
            <a:r>
              <a:rPr lang="en-US" altLang="zh-CN" dirty="0"/>
              <a:t>output = tf.mul(input1, input2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with tf.Session() as sess:</a:t>
            </a:r>
          </a:p>
          <a:p>
            <a:r>
              <a:rPr lang="en-US" altLang="zh-CN" dirty="0"/>
              <a:t>  print sess.run([output], feed_dict={input1:[7.], input2:[2</a:t>
            </a:r>
            <a:r>
              <a:rPr lang="en-US" altLang="zh-CN" dirty="0" smtClean="0"/>
              <a:t>.]})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# [array([ 14.], dtype=float32)]</a:t>
            </a:r>
          </a:p>
          <a:p>
            <a:r>
              <a:rPr lang="zh-CN" altLang="en-US" dirty="0"/>
              <a:t>如果没有正确提供 </a:t>
            </a:r>
            <a:r>
              <a:rPr lang="en-US" altLang="zh-CN" dirty="0"/>
              <a:t>feed, placeholder() </a:t>
            </a:r>
            <a:r>
              <a:rPr lang="zh-CN" altLang="en-US" dirty="0"/>
              <a:t>操作将会产生错误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64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于</a:t>
            </a:r>
            <a:r>
              <a:rPr lang="en-US" altLang="zh-CN" b="1" dirty="0" smtClean="0"/>
              <a:t>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变量维护图执行过程中的状态信息。下面的例子演示了如何使用变量实现一个简单的计数器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创建一个变量，  初始化为标量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state = tf.Variable(0, name="counter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创建一个</a:t>
            </a:r>
            <a:r>
              <a:rPr lang="en-US" altLang="zh-CN" dirty="0"/>
              <a:t>operation, </a:t>
            </a:r>
            <a:r>
              <a:rPr lang="zh-CN" altLang="en-US" dirty="0"/>
              <a:t>其作用是使</a:t>
            </a:r>
            <a:r>
              <a:rPr lang="en-US" altLang="zh-CN" dirty="0"/>
              <a:t>state </a:t>
            </a:r>
            <a:r>
              <a:rPr lang="zh-CN" altLang="en-US" dirty="0"/>
              <a:t>增加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one = tf.constant(1)</a:t>
            </a:r>
          </a:p>
          <a:p>
            <a:r>
              <a:rPr lang="en-US" altLang="zh-CN" dirty="0"/>
              <a:t>new_value = tf.add(sate,one)</a:t>
            </a:r>
          </a:p>
          <a:p>
            <a:r>
              <a:rPr lang="en-US" altLang="zh-CN" dirty="0"/>
              <a:t>update = tf.assign(state, new_value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启动图后</a:t>
            </a:r>
            <a:r>
              <a:rPr lang="en-US" altLang="zh-CN" dirty="0"/>
              <a:t>, </a:t>
            </a:r>
            <a:r>
              <a:rPr lang="zh-CN" altLang="en-US" dirty="0"/>
              <a:t>变量必须先经过</a:t>
            </a:r>
            <a:r>
              <a:rPr lang="en-US" altLang="zh-CN" dirty="0"/>
              <a:t>`</a:t>
            </a:r>
            <a:r>
              <a:rPr lang="zh-CN" altLang="en-US" dirty="0"/>
              <a:t>初始化</a:t>
            </a:r>
            <a:r>
              <a:rPr lang="en-US" altLang="zh-CN" dirty="0"/>
              <a:t>` (init) op </a:t>
            </a:r>
            <a:r>
              <a:rPr lang="zh-CN" altLang="en-US" dirty="0"/>
              <a:t>初始化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首先必须增加一个</a:t>
            </a:r>
            <a:r>
              <a:rPr lang="en-US" altLang="zh-CN" dirty="0"/>
              <a:t>`</a:t>
            </a:r>
            <a:r>
              <a:rPr lang="zh-CN" altLang="en-US" dirty="0"/>
              <a:t>初始化</a:t>
            </a:r>
            <a:r>
              <a:rPr lang="en-US" altLang="zh-CN" dirty="0"/>
              <a:t>` op </a:t>
            </a:r>
            <a:r>
              <a:rPr lang="zh-CN" altLang="en-US" dirty="0"/>
              <a:t>到图中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init_op = tf.initialize_all_variables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with tf.Session() as sess:</a:t>
            </a:r>
          </a:p>
          <a:p>
            <a:r>
              <a:rPr lang="en-US" altLang="zh-CN" dirty="0"/>
              <a:t>    sess.run(init_op) # </a:t>
            </a:r>
            <a:r>
              <a:rPr lang="zh-CN" altLang="en-US" dirty="0"/>
              <a:t>运行 </a:t>
            </a:r>
            <a:r>
              <a:rPr lang="en-US" altLang="zh-CN" dirty="0" smtClean="0"/>
              <a:t>init_op</a:t>
            </a:r>
            <a:endParaRPr lang="en-US" altLang="zh-CN" dirty="0"/>
          </a:p>
          <a:p>
            <a:r>
              <a:rPr lang="en-US" altLang="zh-CN" dirty="0"/>
              <a:t>    print sess.run(state) # </a:t>
            </a:r>
            <a:r>
              <a:rPr lang="zh-CN" altLang="en-US" dirty="0"/>
              <a:t>打印出事状</a:t>
            </a:r>
            <a:r>
              <a:rPr lang="zh-CN" altLang="en-US" dirty="0" smtClean="0"/>
              <a:t>态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for _ in range(3):</a:t>
            </a:r>
          </a:p>
          <a:p>
            <a:r>
              <a:rPr lang="en-US" altLang="zh-CN" dirty="0"/>
              <a:t>    sess.run(update)</a:t>
            </a:r>
          </a:p>
          <a:p>
            <a:r>
              <a:rPr lang="en-US" altLang="zh-CN" dirty="0"/>
              <a:t>    print sess.run(state)</a:t>
            </a:r>
          </a:p>
        </p:txBody>
      </p:sp>
    </p:spTree>
    <p:extLst>
      <p:ext uri="{BB962C8B-B14F-4D97-AF65-F5344CB8AC3E}">
        <p14:creationId xmlns:p14="http://schemas.microsoft.com/office/powerpoint/2010/main" val="339402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写</a:t>
            </a:r>
            <a:r>
              <a:rPr lang="zh-CN" altLang="en-US" dirty="0"/>
              <a:t>数字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MSIST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Hello World</a:t>
            </a:r>
          </a:p>
          <a:p>
            <a:r>
              <a:rPr lang="en-US" altLang="zh-CN" dirty="0"/>
              <a:t>softmax</a:t>
            </a:r>
            <a:r>
              <a:rPr lang="zh-CN" altLang="en-US" dirty="0"/>
              <a:t>回归</a:t>
            </a:r>
            <a:r>
              <a:rPr lang="en-US" altLang="zh-CN" dirty="0"/>
              <a:t>(softmax regression)</a:t>
            </a:r>
            <a:r>
              <a:rPr lang="zh-CN" altLang="en-US" dirty="0"/>
              <a:t>模型的经典案例。 </a:t>
            </a:r>
            <a:r>
              <a:rPr lang="en-US" altLang="zh-CN" dirty="0"/>
              <a:t>softmax </a:t>
            </a:r>
            <a:r>
              <a:rPr lang="zh-CN" altLang="en-US" dirty="0"/>
              <a:t>模型可以用来给不同的对象分配概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r>
              <a:rPr lang="zh-CN" altLang="en-US" dirty="0"/>
              <a:t>为了得到一张给定图片属于某个特定数字类的证据（</a:t>
            </a:r>
            <a:r>
              <a:rPr lang="en-US" altLang="zh-CN" dirty="0"/>
              <a:t>evidence</a:t>
            </a:r>
            <a:r>
              <a:rPr lang="zh-CN" altLang="en-US" dirty="0"/>
              <a:t>），我们对图片像素值进行加权求和。如果这个像素具有很强的证据说明这张图片不属于该类，那么相应的权值为负数，相反如果这个像素拥有有利的证据支持这张图片属于这个类，那么权值是正数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696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写</a:t>
            </a:r>
            <a:r>
              <a:rPr lang="zh-CN" altLang="en-US" dirty="0"/>
              <a:t>数字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MSIST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84310" y="1793788"/>
            <a:ext cx="10018713" cy="3124201"/>
          </a:xfrm>
        </p:spPr>
        <p:txBody>
          <a:bodyPr/>
          <a:lstStyle/>
          <a:p>
            <a:r>
              <a:rPr lang="zh-CN" altLang="en-US" dirty="0"/>
              <a:t>我们也需要加入一个额外的偏置量（</a:t>
            </a:r>
            <a:r>
              <a:rPr lang="en-US" altLang="zh-CN" dirty="0"/>
              <a:t>bias</a:t>
            </a:r>
            <a:r>
              <a:rPr lang="zh-CN" altLang="en-US" dirty="0"/>
              <a:t>），因为输入往往会带有一些无关的干扰量。因此对于给定的输入图片</a:t>
            </a:r>
            <a:r>
              <a:rPr lang="en-US" altLang="zh-CN" dirty="0"/>
              <a:t>x</a:t>
            </a:r>
            <a:r>
              <a:rPr lang="zh-CN" altLang="en-US" dirty="0"/>
              <a:t>它代表的是数字</a:t>
            </a:r>
            <a:r>
              <a:rPr lang="en-US" altLang="zh-CN" dirty="0"/>
              <a:t>i</a:t>
            </a:r>
            <a:r>
              <a:rPr lang="zh-CN" altLang="en-US" dirty="0"/>
              <a:t>的证据可以表示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Wi</a:t>
            </a:r>
            <a:r>
              <a:rPr lang="zh-CN" altLang="en-US" dirty="0"/>
              <a:t>代表权重，</a:t>
            </a:r>
            <a:r>
              <a:rPr lang="en-US" altLang="zh-CN" dirty="0"/>
              <a:t>bi </a:t>
            </a:r>
            <a:r>
              <a:rPr lang="zh-CN" altLang="en-US" dirty="0"/>
              <a:t>代表数字 </a:t>
            </a:r>
            <a:r>
              <a:rPr lang="en-US" altLang="zh-CN" dirty="0"/>
              <a:t>i </a:t>
            </a:r>
            <a:r>
              <a:rPr lang="zh-CN" altLang="en-US" dirty="0"/>
              <a:t>类的偏置量，</a:t>
            </a:r>
            <a:r>
              <a:rPr lang="en-US" altLang="zh-CN" dirty="0"/>
              <a:t>j </a:t>
            </a:r>
            <a:r>
              <a:rPr lang="zh-CN" altLang="en-US" dirty="0"/>
              <a:t>代表给定图片 </a:t>
            </a:r>
            <a:r>
              <a:rPr lang="en-US" altLang="zh-CN" dirty="0"/>
              <a:t>x </a:t>
            </a:r>
            <a:r>
              <a:rPr lang="zh-CN" altLang="en-US" dirty="0"/>
              <a:t>的像素索引用于像素求和</a:t>
            </a:r>
          </a:p>
        </p:txBody>
      </p:sp>
      <p:pic>
        <p:nvPicPr>
          <p:cNvPr id="5124" name="Picture 4" descr="http://images2015.cnblogs.com/blog/970371/201607/970371-20160715092632061-1970650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96" y="2946312"/>
            <a:ext cx="25336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1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写</a:t>
            </a:r>
            <a:r>
              <a:rPr lang="zh-CN" altLang="en-US" dirty="0"/>
              <a:t>数字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MSIST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1959" y="1655376"/>
            <a:ext cx="10018713" cy="4695568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softmax</a:t>
            </a:r>
            <a:r>
              <a:rPr lang="zh-CN" altLang="en-US" dirty="0"/>
              <a:t>函数可以把这些证据转换成概率 </a:t>
            </a:r>
            <a:r>
              <a:rPr lang="en-US" altLang="zh-CN" dirty="0" smtClean="0"/>
              <a:t>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zh-CN" altLang="en-US" dirty="0"/>
              <a:t>我们定义的线性函数的输出转换成我们想要的格式，也就是关于</a:t>
            </a:r>
            <a:r>
              <a:rPr lang="en-US" altLang="zh-CN" dirty="0"/>
              <a:t>10</a:t>
            </a:r>
            <a:r>
              <a:rPr lang="zh-CN" altLang="en-US" dirty="0"/>
              <a:t>个数字类的概率分布。因此，给定一张图片，它对于每一个数字的吻合度可以被</a:t>
            </a:r>
            <a:r>
              <a:rPr lang="en-US" altLang="zh-CN" dirty="0"/>
              <a:t>softmax</a:t>
            </a:r>
            <a:r>
              <a:rPr lang="zh-CN" altLang="en-US" dirty="0"/>
              <a:t>函数转换成为一个概率值</a:t>
            </a:r>
            <a:endParaRPr lang="en-US" altLang="zh-CN" dirty="0"/>
          </a:p>
        </p:txBody>
      </p:sp>
      <p:pic>
        <p:nvPicPr>
          <p:cNvPr id="4098" name="Picture 2" descr="http://images2015.cnblogs.com/blog/970371/201607/970371-20160715092650061-889606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8" y="3373395"/>
            <a:ext cx="21621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写</a:t>
            </a:r>
            <a:r>
              <a:rPr lang="zh-CN" altLang="en-US" dirty="0"/>
              <a:t>数字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MSIST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907788"/>
            <a:ext cx="10018713" cy="4695568"/>
          </a:xfrm>
        </p:spPr>
        <p:txBody>
          <a:bodyPr>
            <a:normAutofit/>
          </a:bodyPr>
          <a:lstStyle/>
          <a:p>
            <a:r>
              <a:rPr lang="zh-CN" altLang="en-US" dirty="0"/>
              <a:t>给定一张图片，它对于每一个数字的吻合度可以被</a:t>
            </a:r>
            <a:r>
              <a:rPr lang="en-US" altLang="zh-CN" dirty="0"/>
              <a:t>softmax</a:t>
            </a:r>
            <a:r>
              <a:rPr lang="zh-CN" altLang="en-US" dirty="0"/>
              <a:t>函数转换成为一个概率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矩阵乘法和向量相加。这有助于提高计算效率。（也是一种更有效的思考方式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 descr="http://images2015.cnblogs.com/blog/970371/201607/970371-20160715092850732-10381102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72" y="4762628"/>
            <a:ext cx="39719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2015.cnblogs.com/blog/970371/201607/970371-20160715092906936-20042081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5096002"/>
            <a:ext cx="20955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2015.cnblogs.com/blog/970371/201607/970371-20160715092735451-14056371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45" y="2137203"/>
            <a:ext cx="24003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s2015.cnblogs.com/blog/970371/201607/970371-20160715092714623-20839956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446" y="2332465"/>
            <a:ext cx="28479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写</a:t>
            </a:r>
            <a:r>
              <a:rPr lang="zh-CN" altLang="en-US" dirty="0"/>
              <a:t>数字</a:t>
            </a:r>
            <a:r>
              <a:rPr lang="zh-CN" altLang="en-US" dirty="0" smtClean="0"/>
              <a:t>识别（</a:t>
            </a:r>
            <a:r>
              <a:rPr lang="en-US" altLang="zh-CN" dirty="0" smtClean="0"/>
              <a:t>MSIST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433382"/>
            <a:ext cx="10018713" cy="5354595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import tensorflow as tf </a:t>
            </a:r>
          </a:p>
          <a:p>
            <a:r>
              <a:rPr lang="en-US" altLang="zh-CN" dirty="0"/>
              <a:t>from tensorflow.examples.tutorials.mnist import input_data </a:t>
            </a:r>
          </a:p>
          <a:p>
            <a:r>
              <a:rPr lang="en-US" altLang="zh-CN" dirty="0"/>
              <a:t>mnist = input_data.read_data_sets("/home/fly/TensorFlow/mnist", one_hot=True) </a:t>
            </a:r>
          </a:p>
          <a:p>
            <a:r>
              <a:rPr lang="en-US" altLang="zh-CN" dirty="0"/>
              <a:t>x = tf.placeholder(tf.float32,[None, 784]) </a:t>
            </a:r>
          </a:p>
          <a:p>
            <a:r>
              <a:rPr lang="en-US" altLang="zh-CN" dirty="0"/>
              <a:t>W = tf.Variable(tf.zeros([784, 10])) </a:t>
            </a:r>
          </a:p>
          <a:p>
            <a:r>
              <a:rPr lang="en-US" altLang="zh-CN" dirty="0"/>
              <a:t>b = tf.Variable(tf.zeros([10])) </a:t>
            </a:r>
          </a:p>
          <a:p>
            <a:r>
              <a:rPr lang="en-US" altLang="zh-CN" dirty="0"/>
              <a:t>y = tf.nn.softmax(tf.matmul(x,W)+b) </a:t>
            </a:r>
          </a:p>
          <a:p>
            <a:r>
              <a:rPr lang="en-US" altLang="zh-CN" dirty="0"/>
              <a:t>y_ = tf.placeholder(tf.float32,[None, 10]) </a:t>
            </a:r>
          </a:p>
          <a:p>
            <a:r>
              <a:rPr lang="en-US" altLang="zh-CN" dirty="0"/>
              <a:t>cross_entropy = tf.reduce_mean(-tf.reduce_sum(y_ * tf.log(y), reduction_indices=[1])) </a:t>
            </a:r>
          </a:p>
          <a:p>
            <a:r>
              <a:rPr lang="en-US" altLang="zh-CN" dirty="0"/>
              <a:t>train_step = tf.train.GradientDescentOptimizer(0.5).minimize(cross_entropy) </a:t>
            </a:r>
          </a:p>
          <a:p>
            <a:r>
              <a:rPr lang="en-US" altLang="zh-CN" dirty="0"/>
              <a:t>init = tf.initialize_all_variables() </a:t>
            </a:r>
          </a:p>
          <a:p>
            <a:r>
              <a:rPr lang="en-US" altLang="zh-CN" dirty="0"/>
              <a:t>sess = tf.Session() </a:t>
            </a:r>
          </a:p>
          <a:p>
            <a:r>
              <a:rPr lang="en-US" altLang="zh-CN" dirty="0"/>
              <a:t>sess.run(init) </a:t>
            </a:r>
          </a:p>
          <a:p>
            <a:r>
              <a:rPr lang="en-US" altLang="zh-CN" dirty="0"/>
              <a:t>for i in range(1000): </a:t>
            </a:r>
          </a:p>
          <a:p>
            <a:r>
              <a:rPr lang="en-US" altLang="zh-CN" dirty="0"/>
              <a:t>    batch_xs, batch_ys = mnist.train.next_batch(100) </a:t>
            </a:r>
          </a:p>
          <a:p>
            <a:r>
              <a:rPr lang="en-US" altLang="zh-CN" dirty="0"/>
              <a:t>    sess.run(train_step, feed_dict = {x: batch_xs, y_: batch_ys}) </a:t>
            </a:r>
          </a:p>
          <a:p>
            <a:r>
              <a:rPr lang="en-US" altLang="zh-CN" dirty="0"/>
              <a:t>correct_prediction = tf.equal(tf.argmax(y,1),tf.argmax(y_,1)) </a:t>
            </a:r>
          </a:p>
          <a:p>
            <a:r>
              <a:rPr lang="en-US" altLang="zh-CN" dirty="0"/>
              <a:t>accuracy = tf.reduce_mean(tf.cast(correct_prediction, tf.float32)) </a:t>
            </a:r>
          </a:p>
          <a:p>
            <a:r>
              <a:rPr lang="en-US" altLang="zh-CN" dirty="0"/>
              <a:t>print(sess.run(accuracy, feed_dict={x:mnist.test.images, y_: mnist.test.labels}))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778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504568"/>
            <a:ext cx="10018713" cy="9288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433383"/>
            <a:ext cx="10018713" cy="46955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End, Thank You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6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>
                <a:latin typeface="+mj-ea"/>
              </a:rPr>
              <a:t>是什么（前传）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的官网 </a:t>
            </a:r>
            <a:r>
              <a:rPr lang="en-US" altLang="zh-CN" dirty="0" smtClean="0">
                <a:hlinkClick r:id="rId2"/>
              </a:rPr>
              <a:t>www.tensorflow.org</a:t>
            </a:r>
            <a:r>
              <a:rPr lang="zh-CN" altLang="en-US" dirty="0" smtClean="0"/>
              <a:t>，比较慢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码托管在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github.com/tensorflow/tensorflow</a:t>
            </a:r>
            <a:r>
              <a:rPr lang="zh-CN" altLang="en-US" dirty="0" smtClean="0"/>
              <a:t>，最新的源码和文档可以从这里下载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上其</a:t>
            </a:r>
            <a:r>
              <a:rPr lang="zh-CN" altLang="en-US" dirty="0"/>
              <a:t>他资源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github.com/jikexueyuanwiki/tensorflow-zh</a:t>
            </a:r>
            <a:r>
              <a:rPr lang="zh-CN" altLang="en-US" dirty="0" smtClean="0"/>
              <a:t>，这</a:t>
            </a:r>
            <a:r>
              <a:rPr lang="zh-CN" altLang="en-US" dirty="0"/>
              <a:t>个是中文文档翻译，有点旧是</a:t>
            </a:r>
            <a:r>
              <a:rPr lang="en-US" altLang="zh-CN" dirty="0"/>
              <a:t>0.6</a:t>
            </a:r>
            <a:r>
              <a:rPr lang="zh-CN" altLang="en-US" dirty="0"/>
              <a:t>的版本，现在是</a:t>
            </a:r>
            <a:r>
              <a:rPr lang="en-US" altLang="zh-CN" dirty="0"/>
              <a:t>0.11</a:t>
            </a:r>
            <a:r>
              <a:rPr lang="zh-CN" altLang="en-US" dirty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tf</a:t>
            </a:r>
            <a:r>
              <a:rPr lang="zh-CN" altLang="en-US" dirty="0" smtClean="0"/>
              <a:t>学习网站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learningtensorflow.com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学习站 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www.liaoxuefeng.com/wiki/0014316089557264a6b348958f449949df42a6d3a2e542c000/001431608990315a01b575e2ab041168ff0df194698afac000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64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>
                <a:latin typeface="+mj-ea"/>
              </a:rPr>
              <a:t>是什么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zh-CN" altLang="en-US" dirty="0"/>
              <a:t>使用图 </a:t>
            </a:r>
            <a:r>
              <a:rPr lang="en-US" altLang="zh-CN" dirty="0"/>
              <a:t>(graph) </a:t>
            </a:r>
            <a:r>
              <a:rPr lang="zh-CN" altLang="en-US" dirty="0"/>
              <a:t>来表示计算任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zh-CN" altLang="en-US" dirty="0"/>
              <a:t>会话 </a:t>
            </a:r>
            <a:r>
              <a:rPr lang="en-US" altLang="zh-CN" dirty="0"/>
              <a:t>(Session) </a:t>
            </a:r>
            <a:r>
              <a:rPr lang="zh-CN" altLang="en-US" dirty="0" smtClean="0"/>
              <a:t>上</a:t>
            </a:r>
            <a:r>
              <a:rPr lang="zh-CN" altLang="en-US" dirty="0"/>
              <a:t>下文 </a:t>
            </a:r>
            <a:r>
              <a:rPr lang="en-US" altLang="zh-CN" dirty="0"/>
              <a:t>(context) </a:t>
            </a:r>
            <a:r>
              <a:rPr lang="zh-CN" altLang="en-US" dirty="0"/>
              <a:t>中执行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/>
              <a:t>tensor </a:t>
            </a:r>
            <a:r>
              <a:rPr lang="zh-CN" altLang="en-US" dirty="0"/>
              <a:t>表示数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/>
              <a:t>通过 变量 </a:t>
            </a:r>
            <a:r>
              <a:rPr lang="en-US" altLang="zh-CN" dirty="0"/>
              <a:t>(Variable) </a:t>
            </a:r>
            <a:r>
              <a:rPr lang="zh-CN" altLang="en-US" dirty="0"/>
              <a:t>维护状</a:t>
            </a:r>
            <a:r>
              <a:rPr lang="zh-CN" altLang="en-US" dirty="0" smtClean="0"/>
              <a:t>态</a:t>
            </a:r>
            <a:endParaRPr lang="en-US" altLang="zh-CN" dirty="0" smtClean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feed </a:t>
            </a:r>
            <a:r>
              <a:rPr lang="zh-CN" altLang="en-US" dirty="0"/>
              <a:t>和 </a:t>
            </a:r>
            <a:r>
              <a:rPr lang="en-US" altLang="zh-CN" dirty="0"/>
              <a:t>fetch </a:t>
            </a:r>
            <a:r>
              <a:rPr lang="zh-CN" altLang="en-US" dirty="0" smtClean="0"/>
              <a:t>为操</a:t>
            </a:r>
            <a:r>
              <a:rPr lang="zh-CN" altLang="en-US" dirty="0"/>
              <a:t>作</a:t>
            </a:r>
            <a:r>
              <a:rPr lang="en-US" altLang="zh-CN" dirty="0" smtClean="0"/>
              <a:t>(operation)</a:t>
            </a:r>
            <a:r>
              <a:rPr lang="zh-CN" altLang="en-US" dirty="0" smtClean="0"/>
              <a:t>赋</a:t>
            </a:r>
            <a:r>
              <a:rPr lang="zh-CN" altLang="en-US" dirty="0"/>
              <a:t>值或者从其中获取数据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8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是什么（</a:t>
            </a:r>
            <a:r>
              <a:rPr lang="en-US" altLang="zh-CN" dirty="0" smtClean="0">
                <a:latin typeface="+mj-ea"/>
              </a:rPr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944129"/>
            <a:ext cx="10018713" cy="3352801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TensorFlow </a:t>
            </a:r>
            <a:r>
              <a:rPr lang="zh-CN" altLang="en-US" dirty="0"/>
              <a:t>图描述了计算的过程</a:t>
            </a:r>
            <a:r>
              <a:rPr lang="en-US" altLang="zh-CN" dirty="0"/>
              <a:t>. </a:t>
            </a:r>
            <a:r>
              <a:rPr lang="zh-CN" altLang="en-US" dirty="0"/>
              <a:t>为了进行计算</a:t>
            </a:r>
            <a:r>
              <a:rPr lang="en-US" altLang="zh-CN" dirty="0"/>
              <a:t>, </a:t>
            </a:r>
            <a:r>
              <a:rPr lang="zh-CN" altLang="en-US" dirty="0"/>
              <a:t>图必须</a:t>
            </a:r>
            <a:r>
              <a:rPr lang="zh-CN" altLang="en-US" dirty="0" smtClean="0"/>
              <a:t>在会话里</a:t>
            </a:r>
            <a:r>
              <a:rPr lang="zh-CN" altLang="en-US" dirty="0"/>
              <a:t>被启动</a:t>
            </a:r>
            <a:r>
              <a:rPr lang="en-US" altLang="zh-CN" dirty="0"/>
              <a:t>. </a:t>
            </a:r>
            <a:r>
              <a:rPr lang="zh-CN" altLang="en-US" dirty="0"/>
              <a:t>会</a:t>
            </a:r>
            <a:r>
              <a:rPr lang="zh-CN" altLang="en-US" dirty="0" smtClean="0"/>
              <a:t>话将</a:t>
            </a:r>
            <a:r>
              <a:rPr lang="zh-CN" altLang="en-US" dirty="0"/>
              <a:t>图的 </a:t>
            </a:r>
            <a:r>
              <a:rPr lang="en-US" altLang="zh-CN" dirty="0"/>
              <a:t>op </a:t>
            </a:r>
            <a:r>
              <a:rPr lang="zh-CN" altLang="en-US" dirty="0"/>
              <a:t>分发到诸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之</a:t>
            </a:r>
            <a:r>
              <a:rPr lang="zh-CN" altLang="en-US" dirty="0"/>
              <a:t>类的 设</a:t>
            </a:r>
            <a:r>
              <a:rPr lang="zh-CN" altLang="en-US" dirty="0" smtClean="0"/>
              <a:t>备上</a:t>
            </a:r>
            <a:r>
              <a:rPr lang="en-US" altLang="zh-CN" dirty="0"/>
              <a:t>, </a:t>
            </a:r>
            <a:r>
              <a:rPr lang="zh-CN" altLang="en-US" dirty="0"/>
              <a:t>同时提供执行 </a:t>
            </a:r>
            <a:r>
              <a:rPr lang="en-US" altLang="zh-CN" dirty="0"/>
              <a:t>op </a:t>
            </a:r>
            <a:r>
              <a:rPr lang="zh-CN" altLang="en-US" dirty="0"/>
              <a:t>的方法</a:t>
            </a:r>
            <a:r>
              <a:rPr lang="en-US" altLang="zh-CN" dirty="0"/>
              <a:t>. </a:t>
            </a:r>
            <a:r>
              <a:rPr lang="zh-CN" altLang="en-US" dirty="0"/>
              <a:t>这些方法执行后</a:t>
            </a:r>
            <a:r>
              <a:rPr lang="en-US" altLang="zh-CN" dirty="0"/>
              <a:t>, </a:t>
            </a:r>
            <a:r>
              <a:rPr lang="zh-CN" altLang="en-US" dirty="0"/>
              <a:t>将产生的 </a:t>
            </a:r>
            <a:r>
              <a:rPr lang="en-US" altLang="zh-CN" dirty="0"/>
              <a:t>tensor </a:t>
            </a:r>
            <a:r>
              <a:rPr lang="zh-CN" altLang="en-US" dirty="0"/>
              <a:t>返回</a:t>
            </a:r>
            <a:r>
              <a:rPr lang="en-US" altLang="zh-CN" dirty="0"/>
              <a:t>. </a:t>
            </a: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语言中</a:t>
            </a:r>
            <a:r>
              <a:rPr lang="en-US" altLang="zh-CN" dirty="0"/>
              <a:t>, </a:t>
            </a:r>
            <a:r>
              <a:rPr lang="zh-CN" altLang="en-US" dirty="0"/>
              <a:t>返回的 </a:t>
            </a:r>
            <a:r>
              <a:rPr lang="en-US" altLang="zh-CN" dirty="0"/>
              <a:t>tensor </a:t>
            </a:r>
            <a:r>
              <a:rPr lang="zh-CN" altLang="en-US" dirty="0"/>
              <a:t>是 </a:t>
            </a:r>
            <a:r>
              <a:rPr lang="en-US" altLang="zh-CN" dirty="0"/>
              <a:t>numpy ndarray </a:t>
            </a:r>
            <a:r>
              <a:rPr lang="zh-CN" altLang="en-US" dirty="0"/>
              <a:t>对象</a:t>
            </a:r>
            <a:r>
              <a:rPr lang="en-US" altLang="zh-CN" dirty="0"/>
              <a:t>; 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语言中</a:t>
            </a:r>
            <a:r>
              <a:rPr lang="en-US" altLang="zh-CN" dirty="0"/>
              <a:t>, </a:t>
            </a:r>
            <a:r>
              <a:rPr lang="zh-CN" altLang="en-US" dirty="0"/>
              <a:t>返回的 </a:t>
            </a:r>
            <a:r>
              <a:rPr lang="en-US" altLang="zh-CN" dirty="0"/>
              <a:t>tensor </a:t>
            </a:r>
            <a:r>
              <a:rPr lang="zh-CN" altLang="en-US" dirty="0"/>
              <a:t>是</a:t>
            </a:r>
            <a:r>
              <a:rPr lang="en-US" altLang="zh-CN" dirty="0"/>
              <a:t>tensorflow::Tensor 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 smtClean="0"/>
              <a:t>是什么（</a:t>
            </a:r>
            <a:r>
              <a:rPr lang="en-US" altLang="zh-CN" dirty="0" smtClean="0">
                <a:latin typeface="+mj-ea"/>
              </a:rPr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1944129"/>
            <a:ext cx="10018713" cy="3352801"/>
          </a:xfrm>
        </p:spPr>
        <p:txBody>
          <a:bodyPr/>
          <a:lstStyle/>
          <a:p>
            <a:r>
              <a:rPr lang="en-US" altLang="zh-CN" dirty="0"/>
              <a:t>TensorFlow </a:t>
            </a:r>
            <a:r>
              <a:rPr lang="zh-CN" altLang="en-US" dirty="0"/>
              <a:t>程序通常被组织成一个构建阶段和一个执行阶段</a:t>
            </a:r>
            <a:r>
              <a:rPr lang="en-US" altLang="zh-CN" dirty="0"/>
              <a:t>. </a:t>
            </a:r>
            <a:r>
              <a:rPr lang="zh-CN" altLang="en-US" dirty="0"/>
              <a:t>在构建阶</a:t>
            </a:r>
            <a:r>
              <a:rPr lang="zh-CN" altLang="en-US" dirty="0" smtClean="0"/>
              <a:t>段，</a:t>
            </a:r>
            <a:r>
              <a:rPr lang="en-US" altLang="zh-CN" dirty="0" smtClean="0"/>
              <a:t>op </a:t>
            </a:r>
            <a:r>
              <a:rPr lang="zh-CN" altLang="en-US" dirty="0"/>
              <a:t>的执行步骤 被描述成一个</a:t>
            </a:r>
            <a:r>
              <a:rPr lang="zh-CN" altLang="en-US" dirty="0" smtClean="0"/>
              <a:t>图</a:t>
            </a:r>
            <a:r>
              <a:rPr lang="zh-CN" altLang="en-US" dirty="0"/>
              <a:t>。</a:t>
            </a:r>
            <a:r>
              <a:rPr lang="zh-CN" altLang="en-US" dirty="0" smtClean="0"/>
              <a:t>在</a:t>
            </a:r>
            <a:r>
              <a:rPr lang="zh-CN" altLang="en-US" dirty="0"/>
              <a:t>执行阶</a:t>
            </a:r>
            <a:r>
              <a:rPr lang="zh-CN" altLang="en-US" dirty="0" smtClean="0"/>
              <a:t>段</a:t>
            </a:r>
            <a:r>
              <a:rPr lang="zh-CN" altLang="en-US" dirty="0"/>
              <a:t>，</a:t>
            </a:r>
            <a:r>
              <a:rPr lang="zh-CN" altLang="en-US" dirty="0" smtClean="0"/>
              <a:t>使</a:t>
            </a:r>
            <a:r>
              <a:rPr lang="zh-CN" altLang="en-US" dirty="0"/>
              <a:t>用会话执行执行图中的 </a:t>
            </a:r>
            <a:r>
              <a:rPr lang="en-US" altLang="zh-CN" dirty="0" smtClean="0"/>
              <a:t>op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其实这就是一个声明式编程结</a:t>
            </a:r>
            <a:r>
              <a:rPr lang="zh-CN" altLang="en-US" dirty="0" smtClean="0"/>
              <a:t>构，就</a:t>
            </a:r>
            <a:r>
              <a:rPr lang="zh-CN" altLang="en-US" dirty="0"/>
              <a:t>好比炒菜，我们都是把主材和佐料就准备好，才添油烹制。</a:t>
            </a:r>
            <a:r>
              <a:rPr lang="en-US" altLang="zh-CN" dirty="0"/>
              <a:t>tensorflow</a:t>
            </a:r>
            <a:r>
              <a:rPr lang="zh-CN" altLang="en-US" dirty="0"/>
              <a:t>的计算方式也是如此，我们先在构建阶段将这个网络（如神经网络）构建出来，然后我们使用</a:t>
            </a:r>
            <a:r>
              <a:rPr lang="en-US" altLang="zh-CN" dirty="0"/>
              <a:t>TensorFlow</a:t>
            </a:r>
            <a:r>
              <a:rPr lang="zh-CN" altLang="en-US" dirty="0"/>
              <a:t>提供的</a:t>
            </a:r>
            <a:r>
              <a:rPr lang="en-US" altLang="zh-CN" dirty="0"/>
              <a:t>Session</a:t>
            </a:r>
            <a:r>
              <a:rPr lang="zh-CN" altLang="en-US" dirty="0"/>
              <a:t>方法开启一个运行（</a:t>
            </a:r>
            <a:r>
              <a:rPr lang="en-US" altLang="zh-CN" dirty="0"/>
              <a:t>run()</a:t>
            </a:r>
            <a:r>
              <a:rPr lang="zh-CN" altLang="en-US" dirty="0"/>
              <a:t>）将我们的网络放进去</a:t>
            </a:r>
            <a:r>
              <a:rPr lang="en-US" altLang="zh-CN" dirty="0"/>
              <a:t>run</a:t>
            </a:r>
            <a:r>
              <a:rPr lang="zh-CN" altLang="en-US" dirty="0"/>
              <a:t>一下，就可以得到我们想到的结果。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5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TensorFlow</a:t>
            </a:r>
            <a:r>
              <a:rPr lang="zh-CN" altLang="en-US" dirty="0" smtClean="0"/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TensorFlow</a:t>
            </a:r>
            <a:r>
              <a:rPr lang="zh-CN" altLang="en-US" dirty="0" smtClean="0">
                <a:latin typeface="+mj-ea"/>
                <a:ea typeface="+mj-ea"/>
              </a:rPr>
              <a:t>程序</a:t>
            </a:r>
            <a:r>
              <a:rPr lang="zh-CN" altLang="en-US" dirty="0" smtClean="0">
                <a:latin typeface="+mj-ea"/>
                <a:ea typeface="+mj-ea"/>
              </a:rPr>
              <a:t>中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en-US" altLang="zh-CN" dirty="0" smtClean="0">
                <a:latin typeface="+mj-ea"/>
                <a:ea typeface="+mj-ea"/>
              </a:rPr>
              <a:t>0</a:t>
            </a:r>
            <a:r>
              <a:rPr lang="en-US" altLang="zh-CN" dirty="0" smtClean="0">
                <a:latin typeface="+mj-ea"/>
                <a:ea typeface="+mj-ea"/>
              </a:rPr>
              <a:t>%</a:t>
            </a:r>
            <a:r>
              <a:rPr lang="zh-CN" altLang="en-US" dirty="0" smtClean="0">
                <a:latin typeface="+mj-ea"/>
                <a:ea typeface="+mj-ea"/>
              </a:rPr>
              <a:t>的计算都是矩阵乘法。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高等数学中微积分，线性代数，概率论，图论，离散数学。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深</a:t>
            </a:r>
            <a:r>
              <a:rPr lang="zh-CN" altLang="en-US" dirty="0" smtClean="0">
                <a:latin typeface="+mj-ea"/>
                <a:ea typeface="+mj-ea"/>
              </a:rPr>
              <a:t>度学习中回归函数，网络图，损失函数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神</a:t>
            </a:r>
            <a:r>
              <a:rPr lang="zh-CN" altLang="en-US" dirty="0" smtClean="0">
                <a:latin typeface="+mj-ea"/>
                <a:ea typeface="+mj-ea"/>
              </a:rPr>
              <a:t>经网络，激活函数，卷积等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语言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18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TensorFlow</a:t>
            </a:r>
            <a:r>
              <a:rPr lang="zh-CN" altLang="en-US" dirty="0" smtClean="0">
                <a:latin typeface="+mj-ea"/>
                <a:ea typeface="+mj-ea"/>
              </a:rPr>
              <a:t>只提供了类</a:t>
            </a:r>
            <a:r>
              <a:rPr lang="en-US" altLang="zh-CN" dirty="0" smtClean="0">
                <a:latin typeface="+mj-ea"/>
                <a:ea typeface="+mj-ea"/>
              </a:rPr>
              <a:t>unix</a:t>
            </a:r>
            <a:r>
              <a:rPr lang="zh-CN" altLang="en-US" dirty="0" smtClean="0">
                <a:latin typeface="+mj-ea"/>
                <a:ea typeface="+mj-ea"/>
              </a:rPr>
              <a:t>平台的，没有</a:t>
            </a:r>
            <a:r>
              <a:rPr lang="en-US" altLang="zh-CN" dirty="0" smtClean="0">
                <a:latin typeface="+mj-ea"/>
                <a:ea typeface="+mj-ea"/>
              </a:rPr>
              <a:t>Windows</a:t>
            </a:r>
            <a:r>
              <a:rPr lang="zh-CN" altLang="en-US" dirty="0" smtClean="0">
                <a:latin typeface="+mj-ea"/>
                <a:ea typeface="+mj-ea"/>
              </a:rPr>
              <a:t>平台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只</a:t>
            </a:r>
            <a:r>
              <a:rPr lang="zh-CN" altLang="en-US" dirty="0" smtClean="0">
                <a:latin typeface="+mj-ea"/>
                <a:ea typeface="+mj-ea"/>
              </a:rPr>
              <a:t>能安装在</a:t>
            </a:r>
            <a:r>
              <a:rPr lang="en-US" altLang="zh-CN" dirty="0" smtClean="0">
                <a:latin typeface="+mj-ea"/>
                <a:ea typeface="+mj-ea"/>
              </a:rPr>
              <a:t>Linux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U</a:t>
            </a:r>
            <a:r>
              <a:rPr lang="en-US" altLang="zh-CN" dirty="0" smtClean="0">
                <a:latin typeface="+mj-ea"/>
                <a:ea typeface="+mj-ea"/>
              </a:rPr>
              <a:t>nix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Mac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Android</a:t>
            </a:r>
            <a:r>
              <a:rPr lang="zh-CN" altLang="en-US" dirty="0" smtClean="0">
                <a:latin typeface="+mj-ea"/>
                <a:ea typeface="+mj-ea"/>
              </a:rPr>
              <a:t>中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可</a:t>
            </a:r>
            <a:r>
              <a:rPr lang="zh-CN" altLang="en-US" dirty="0" smtClean="0">
                <a:latin typeface="+mj-ea"/>
                <a:ea typeface="+mj-ea"/>
              </a:rPr>
              <a:t>以使用</a:t>
            </a:r>
            <a:r>
              <a:rPr lang="en-US" altLang="zh-CN" dirty="0" smtClean="0">
                <a:latin typeface="+mj-ea"/>
                <a:ea typeface="+mj-ea"/>
              </a:rPr>
              <a:t>Docker</a:t>
            </a:r>
            <a:r>
              <a:rPr lang="zh-CN" altLang="en-US" dirty="0" smtClean="0">
                <a:latin typeface="+mj-ea"/>
                <a:ea typeface="+mj-ea"/>
              </a:rPr>
              <a:t>，虚拟机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是</a:t>
            </a:r>
            <a:r>
              <a:rPr lang="en-US" altLang="zh-CN" dirty="0" smtClean="0">
                <a:latin typeface="+mj-ea"/>
                <a:ea typeface="+mj-ea"/>
              </a:rPr>
              <a:t>TF</a:t>
            </a:r>
            <a:r>
              <a:rPr lang="zh-CN" altLang="en-US" dirty="0" smtClean="0">
                <a:latin typeface="+mj-ea"/>
                <a:ea typeface="+mj-ea"/>
              </a:rPr>
              <a:t>的开发语言，学习需要先安装</a:t>
            </a:r>
            <a:r>
              <a:rPr lang="en-US" altLang="zh-CN" dirty="0" smtClean="0">
                <a:latin typeface="+mj-ea"/>
                <a:ea typeface="+mj-ea"/>
              </a:rPr>
              <a:t>Python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61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0708"/>
          </a:xfrm>
        </p:spPr>
        <p:txBody>
          <a:bodyPr/>
          <a:lstStyle/>
          <a:p>
            <a:r>
              <a:rPr lang="en-US" altLang="zh-CN" dirty="0" smtClean="0"/>
              <a:t>TensorFlow</a:t>
            </a:r>
            <a:r>
              <a:rPr lang="zh-CN" altLang="en-US" dirty="0"/>
              <a:t>安</a:t>
            </a:r>
            <a:r>
              <a:rPr lang="zh-CN" altLang="en-US" dirty="0" smtClean="0"/>
              <a:t>装（</a:t>
            </a:r>
            <a:r>
              <a:rPr lang="en-US" altLang="zh-CN" dirty="0" smtClean="0">
                <a:latin typeface="+mj-ea"/>
              </a:rPr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026509"/>
            <a:ext cx="10018713" cy="3352801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倒是可以安装在多个平台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Linux</a:t>
            </a:r>
            <a:r>
              <a:rPr lang="zh-CN" altLang="en-US" dirty="0" smtClean="0">
                <a:latin typeface="+mj-ea"/>
                <a:ea typeface="+mj-ea"/>
              </a:rPr>
              <a:t>中一般自带</a:t>
            </a:r>
            <a:r>
              <a:rPr lang="en-US" altLang="zh-CN" dirty="0" smtClean="0">
                <a:latin typeface="+mj-ea"/>
                <a:ea typeface="+mj-ea"/>
              </a:rPr>
              <a:t>Python2</a:t>
            </a:r>
            <a:r>
              <a:rPr lang="zh-CN" altLang="en-US" dirty="0" smtClean="0">
                <a:latin typeface="+mj-ea"/>
                <a:ea typeface="+mj-ea"/>
              </a:rPr>
              <a:t>，另外如果要使用</a:t>
            </a:r>
            <a:r>
              <a:rPr lang="en-US" altLang="zh-CN" dirty="0" smtClean="0">
                <a:latin typeface="+mj-ea"/>
                <a:ea typeface="+mj-ea"/>
              </a:rPr>
              <a:t>Python3</a:t>
            </a:r>
            <a:r>
              <a:rPr lang="zh-CN" altLang="en-US" dirty="0" smtClean="0">
                <a:latin typeface="+mj-ea"/>
                <a:ea typeface="+mj-ea"/>
              </a:rPr>
              <a:t>，需要另外安装，为了避免冲突，需要做处理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Windows</a:t>
            </a:r>
            <a:r>
              <a:rPr lang="zh-CN" altLang="en-US" dirty="0" smtClean="0">
                <a:latin typeface="+mj-ea"/>
                <a:ea typeface="+mj-ea"/>
              </a:rPr>
              <a:t>下安装就下载对应的</a:t>
            </a:r>
            <a:r>
              <a:rPr lang="en-US" altLang="zh-CN" dirty="0" smtClean="0">
                <a:latin typeface="+mj-ea"/>
                <a:ea typeface="+mj-ea"/>
              </a:rPr>
              <a:t>exe</a:t>
            </a:r>
            <a:r>
              <a:rPr lang="zh-CN" altLang="en-US" dirty="0" smtClean="0">
                <a:latin typeface="+mj-ea"/>
                <a:ea typeface="+mj-ea"/>
              </a:rPr>
              <a:t>文件安装就行了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安装成功后，在命</a:t>
            </a:r>
            <a:r>
              <a:rPr lang="zh-CN" altLang="en-US" dirty="0" smtClean="0">
                <a:latin typeface="+mj-ea"/>
                <a:ea typeface="+mj-ea"/>
              </a:rPr>
              <a:t>令</a:t>
            </a:r>
            <a:r>
              <a:rPr lang="zh-CN" altLang="en-US" dirty="0">
                <a:latin typeface="+mj-ea"/>
                <a:ea typeface="+mj-ea"/>
              </a:rPr>
              <a:t>行</a:t>
            </a:r>
            <a:r>
              <a:rPr lang="zh-CN" altLang="en-US" dirty="0" smtClean="0">
                <a:latin typeface="+mj-ea"/>
                <a:ea typeface="+mj-ea"/>
              </a:rPr>
              <a:t>输</a:t>
            </a:r>
            <a:r>
              <a:rPr lang="zh-CN" altLang="en-US" dirty="0" smtClean="0">
                <a:latin typeface="+mj-ea"/>
                <a:ea typeface="+mj-ea"/>
              </a:rPr>
              <a:t>入</a:t>
            </a:r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回车，就能进入</a:t>
            </a:r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的命令行交互模式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的包都是打包成</a:t>
            </a:r>
            <a:r>
              <a:rPr lang="en-US" altLang="zh-CN" dirty="0" smtClean="0">
                <a:latin typeface="+mj-ea"/>
                <a:ea typeface="+mj-ea"/>
              </a:rPr>
              <a:t>whl</a:t>
            </a:r>
            <a:r>
              <a:rPr lang="zh-CN" altLang="en-US" dirty="0" smtClean="0">
                <a:latin typeface="+mj-ea"/>
                <a:ea typeface="+mj-ea"/>
              </a:rPr>
              <a:t>后缀（</a:t>
            </a:r>
            <a:r>
              <a:rPr lang="en-US" altLang="zh-CN" dirty="0" smtClean="0">
                <a:latin typeface="+mj-ea"/>
                <a:ea typeface="+mj-ea"/>
              </a:rPr>
              <a:t>wheel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一种压缩格式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7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752</TotalTime>
  <Words>2811</Words>
  <Application>Microsoft Office PowerPoint</Application>
  <PresentationFormat>宽屏</PresentationFormat>
  <Paragraphs>187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华文楷体</vt:lpstr>
      <vt:lpstr>Arial</vt:lpstr>
      <vt:lpstr>Corbel</vt:lpstr>
      <vt:lpstr>视差</vt:lpstr>
      <vt:lpstr>TensorFlow学习分享</vt:lpstr>
      <vt:lpstr>主要内容</vt:lpstr>
      <vt:lpstr>TensorFlow是什么（前传）</vt:lpstr>
      <vt:lpstr>TensorFlow是什么</vt:lpstr>
      <vt:lpstr>TensorFlow是什么（2）</vt:lpstr>
      <vt:lpstr>TensorFlow是什么（3）</vt:lpstr>
      <vt:lpstr>学习TensorFlow预备知识</vt:lpstr>
      <vt:lpstr>TensorFlow安装</vt:lpstr>
      <vt:lpstr>TensorFlow安装（2）</vt:lpstr>
      <vt:lpstr>TensorFlow安装（3）</vt:lpstr>
      <vt:lpstr>Tensor是什么</vt:lpstr>
      <vt:lpstr>Tensor是什么（2）</vt:lpstr>
      <vt:lpstr>Tensor是什么（3）</vt:lpstr>
      <vt:lpstr>Tensor是什么（4）</vt:lpstr>
      <vt:lpstr>第一个例子</vt:lpstr>
      <vt:lpstr>第一个例子（2）</vt:lpstr>
      <vt:lpstr>第一个例子（3）</vt:lpstr>
      <vt:lpstr>第一个例子（4）</vt:lpstr>
      <vt:lpstr>Fetch机制</vt:lpstr>
      <vt:lpstr>Feed机制</vt:lpstr>
      <vt:lpstr>关于Variable</vt:lpstr>
      <vt:lpstr>手写数字识别（MSIST）</vt:lpstr>
      <vt:lpstr>手写数字识别（MSIST）</vt:lpstr>
      <vt:lpstr>手写数字识别（MSIST）</vt:lpstr>
      <vt:lpstr>手写数字识别（MSIST）</vt:lpstr>
      <vt:lpstr>手写数字识别（MSIST）</vt:lpstr>
      <vt:lpstr>致谢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yinlei</dc:creator>
  <cp:lastModifiedBy>yinlei</cp:lastModifiedBy>
  <cp:revision>51</cp:revision>
  <dcterms:created xsi:type="dcterms:W3CDTF">2016-11-03T07:57:11Z</dcterms:created>
  <dcterms:modified xsi:type="dcterms:W3CDTF">2016-11-15T06:46:06Z</dcterms:modified>
</cp:coreProperties>
</file>