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58" r:id="rId5"/>
    <p:sldId id="259" r:id="rId6"/>
    <p:sldId id="260" r:id="rId7"/>
    <p:sldId id="261" r:id="rId8"/>
    <p:sldId id="262" r:id="rId9"/>
    <p:sldId id="263" r:id="rId10"/>
    <p:sldId id="269" r:id="rId11"/>
    <p:sldId id="270" r:id="rId12"/>
    <p:sldId id="271" r:id="rId13"/>
    <p:sldId id="272" r:id="rId14"/>
    <p:sldId id="273" r:id="rId15"/>
    <p:sldId id="266" r:id="rId16"/>
    <p:sldId id="267" r:id="rId17"/>
    <p:sldId id="280" r:id="rId18"/>
    <p:sldId id="268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9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22F5-011B-3F0C-FC40-F8766A90D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FD556-940B-EB61-38AD-3632CF7BB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9AD51-0347-58C9-6D97-1C6792255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6C80-DCCD-4A1B-9DDB-4DADB5070B6F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34660-56D9-B4AF-9CC5-701BE0314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A57CF-7190-1B1B-1481-7A2A6D7F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42D7-A41C-4EC8-830E-C0C4A0059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4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E131-78C7-3DC8-E1E5-269A34FE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43BE5-1C82-06E8-A3CE-14180F9CD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823C6-CD99-18D4-968F-22B468209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6C80-DCCD-4A1B-9DDB-4DADB5070B6F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C9E55-8B01-514A-7D59-F15B5CA2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DAFDA-A4A2-5657-8695-FB69FE68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42D7-A41C-4EC8-830E-C0C4A0059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4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D3CC6-69D0-92C8-A98D-29D8B6CC5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DA729-29A5-E98D-DA2C-BFE5E8D86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83AEC-7DDD-16F3-E0E3-A1CCBF11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6C80-DCCD-4A1B-9DDB-4DADB5070B6F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C3005-0DB2-3A74-7655-991A0A1B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0E6F8-3488-561D-2AFD-E28C445C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42D7-A41C-4EC8-830E-C0C4A0059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CEC4-94B0-81CE-3E30-E0D4DF083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7796D-AC34-16D6-52F1-137157506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36408-8CB9-9ECD-48C0-3CFBAA77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6C80-DCCD-4A1B-9DDB-4DADB5070B6F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77A6B-B857-8AD2-DAED-EEE7C5A6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B6C81-70FD-F322-7DC3-849CECD7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42D7-A41C-4EC8-830E-C0C4A0059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5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73ECE-86F8-3CD5-1BB8-C99C8B370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90DA2-F033-1B1B-BE9B-92C2C0D9A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69076-B7F9-3ACF-6D8A-3E306D172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6C80-DCCD-4A1B-9DDB-4DADB5070B6F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360A6-09AA-800E-28F1-D70DDC46A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11C11-88E6-398E-AA8D-BD3F222B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42D7-A41C-4EC8-830E-C0C4A0059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1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2D57-3821-3113-AE18-43F46246F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FD90C-6525-875C-4EE1-8DAC449E0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8F0F8-B646-B234-ACB1-CEEA05B23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7E196-0861-5B6E-EB91-7895D78F8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6C80-DCCD-4A1B-9DDB-4DADB5070B6F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520B0-EBBE-8662-6035-5CAA22532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E7BE6-DB7D-75E3-FA26-F9F41DF80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42D7-A41C-4EC8-830E-C0C4A0059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5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78358-528E-1CE1-2F02-0081CD0FC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AD6F1-446D-D70B-5756-840F6D860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98F60-EC91-5F90-E0F1-EF7D52CA1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885D0-46FA-135F-7DA5-E0CBAB75C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B70705-3B1B-9396-C4A1-E81C74ACC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921C5B-AC3E-AB70-1607-3C49F4BA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6C80-DCCD-4A1B-9DDB-4DADB5070B6F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34843-EA18-1C36-C8F2-9820AAA3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96849B-30EC-277B-D900-27261F67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42D7-A41C-4EC8-830E-C0C4A0059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2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35FDD-2B12-BFB7-F652-0FB0A6E3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55B5A-2226-3B57-4741-221D9A95D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6C80-DCCD-4A1B-9DDB-4DADB5070B6F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5CD25-4E87-57D7-9F97-2BFB0F51D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75E86-F90A-F15C-32F1-207086940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42D7-A41C-4EC8-830E-C0C4A0059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7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1FDC70-6A01-A7E7-39A8-0F3B85ECE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6C80-DCCD-4A1B-9DDB-4DADB5070B6F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41390E-AD3E-A70D-8D9B-CA73E16C7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5CE17-ADFA-AE8B-545D-774E06A5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42D7-A41C-4EC8-830E-C0C4A0059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3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352C-AFFD-89C4-5AC2-ED4EC8A81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E098D-FC6A-0A0A-DB19-B59194191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59797-69EA-1267-9400-5EDBE880C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2AC5B-CB63-A7B0-4B63-DF47E5B81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6C80-DCCD-4A1B-9DDB-4DADB5070B6F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829A8-4521-7667-FDEC-7D6BC9281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2BE28-D0DC-72D0-1352-4C56CD2D9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42D7-A41C-4EC8-830E-C0C4A0059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45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EAC3E-7375-FB36-70CB-DD18D0140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137228-0C1A-2D8E-F7AE-B5A01A6EC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AE2CC-2279-6B30-9C49-7E8A1B6C5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890AD-13F9-EB5E-C237-565560623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6C80-DCCD-4A1B-9DDB-4DADB5070B6F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26E56-8E9A-58ED-78F9-72EE1CE92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FADBC-31C8-B73C-D8DE-6CD74F83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42D7-A41C-4EC8-830E-C0C4A0059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8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00C7D-C26E-89B8-86AB-C0ED53AA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02FDA-573C-05D9-6A7B-91F5323E8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8EB22-6822-658D-1FF2-D5CB93A02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F6C80-DCCD-4A1B-9DDB-4DADB5070B6F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298FC-7625-4ED2-E01A-70C74A6A8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2E5F3-D6EC-0BB1-B3BF-F8BC19B72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D42D7-A41C-4EC8-830E-C0C4A00595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4D09BA-396B-6DF9-AF9A-D82EEDFB897D}"/>
              </a:ext>
            </a:extLst>
          </p:cNvPr>
          <p:cNvSpPr/>
          <p:nvPr userDrawn="1"/>
        </p:nvSpPr>
        <p:spPr>
          <a:xfrm>
            <a:off x="0" y="-1"/>
            <a:ext cx="12192000" cy="136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7906E0-61E1-4D96-9E7B-912DE1B4FB8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5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B356-8644-90A2-D763-EF96D0B50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346" y="217037"/>
            <a:ext cx="9144000" cy="89992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Montserrat" panose="02000505000000020004" pitchFamily="2" charset="0"/>
                <a:ea typeface="Fira Code" panose="020B0809050000020004" pitchFamily="49" charset="0"/>
                <a:cs typeface="Arial" panose="020B0604020202020204" pitchFamily="34" charset="0"/>
              </a:rPr>
              <a:t>Social Media</a:t>
            </a:r>
          </a:p>
        </p:txBody>
      </p:sp>
      <p:pic>
        <p:nvPicPr>
          <p:cNvPr id="1030" name="Picture 6" descr="Learn the Ways to Recover MySQL Root Password without Restarting ...">
            <a:extLst>
              <a:ext uri="{FF2B5EF4-FFF2-40B4-BE49-F238E27FC236}">
                <a16:creationId xmlns:a16="http://schemas.microsoft.com/office/drawing/2014/main" id="{6C0C2401-BF37-F480-6DBF-5DF8EE070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488" y="5222343"/>
            <a:ext cx="1788850" cy="178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0" descr="Html Logo Png Transparent Background , Free Transparent Clipart ...">
            <a:extLst>
              <a:ext uri="{FF2B5EF4-FFF2-40B4-BE49-F238E27FC236}">
                <a16:creationId xmlns:a16="http://schemas.microsoft.com/office/drawing/2014/main" id="{EE137189-D978-5885-5F1E-B79EC666A4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Html Logo : How To Add Image ,Music And Hyperlink In HTML - Techno ...">
            <a:extLst>
              <a:ext uri="{FF2B5EF4-FFF2-40B4-BE49-F238E27FC236}">
                <a16:creationId xmlns:a16="http://schemas.microsoft.com/office/drawing/2014/main" id="{C3DEFDBF-6D2A-BC0B-838C-E99B64C1D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51" y="5666745"/>
            <a:ext cx="702120" cy="90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ss 3 Logo PNG Transparent &amp; SVG Vector - Freebie Supply">
            <a:extLst>
              <a:ext uri="{FF2B5EF4-FFF2-40B4-BE49-F238E27FC236}">
                <a16:creationId xmlns:a16="http://schemas.microsoft.com/office/drawing/2014/main" id="{348F43A4-2023-2CE6-4483-4B4F285E3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335" y="5666804"/>
            <a:ext cx="638283" cy="89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emotivator - npm">
            <a:extLst>
              <a:ext uri="{FF2B5EF4-FFF2-40B4-BE49-F238E27FC236}">
                <a16:creationId xmlns:a16="http://schemas.microsoft.com/office/drawing/2014/main" id="{4971A02A-0606-6979-924B-638692DE7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899" y="5711717"/>
            <a:ext cx="810103" cy="81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E919968-4FD3-CBC4-D848-3DDADD258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215" y="5458896"/>
            <a:ext cx="1315745" cy="131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424E0C-C389-4633-8702-FA879B9297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900" y="5700868"/>
            <a:ext cx="827143" cy="8271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C0FA39-426F-4801-8803-684310ECCA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783" y="5432372"/>
            <a:ext cx="953788" cy="1134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6C850A-4BAB-4665-8D98-2066313504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561" y="1451042"/>
            <a:ext cx="5470878" cy="364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50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38ED051-D9A2-5B05-464F-9D50E3F9F722}"/>
              </a:ext>
            </a:extLst>
          </p:cNvPr>
          <p:cNvSpPr txBox="1"/>
          <p:nvPr/>
        </p:nvSpPr>
        <p:spPr>
          <a:xfrm>
            <a:off x="865526" y="271638"/>
            <a:ext cx="392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Software Flowchart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51956F1-3EB6-464B-BB2C-57918A541FA8}"/>
              </a:ext>
            </a:extLst>
          </p:cNvPr>
          <p:cNvSpPr/>
          <p:nvPr/>
        </p:nvSpPr>
        <p:spPr>
          <a:xfrm>
            <a:off x="1817512" y="1309511"/>
            <a:ext cx="2901244" cy="1625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Account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73155D0A-CCBD-4DF8-9334-68B2525D548A}"/>
              </a:ext>
            </a:extLst>
          </p:cNvPr>
          <p:cNvSpPr/>
          <p:nvPr/>
        </p:nvSpPr>
        <p:spPr>
          <a:xfrm rot="16200000">
            <a:off x="5381265" y="1478843"/>
            <a:ext cx="345743" cy="128693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64694F0-875C-4CE7-9128-6ACCED4FA6CA}"/>
              </a:ext>
            </a:extLst>
          </p:cNvPr>
          <p:cNvSpPr/>
          <p:nvPr/>
        </p:nvSpPr>
        <p:spPr>
          <a:xfrm>
            <a:off x="6389517" y="1309510"/>
            <a:ext cx="2901244" cy="1625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Post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1EAA9F-D50D-4205-B7E3-BB2EB13C199C}"/>
              </a:ext>
            </a:extLst>
          </p:cNvPr>
          <p:cNvSpPr/>
          <p:nvPr/>
        </p:nvSpPr>
        <p:spPr>
          <a:xfrm>
            <a:off x="6389517" y="3922891"/>
            <a:ext cx="2901244" cy="1625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Comment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08E7B2C-F840-4CF4-8B25-3AB4734ABB61}"/>
              </a:ext>
            </a:extLst>
          </p:cNvPr>
          <p:cNvSpPr/>
          <p:nvPr/>
        </p:nvSpPr>
        <p:spPr>
          <a:xfrm>
            <a:off x="7667267" y="3024011"/>
            <a:ext cx="345743" cy="80997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85EAB5-1E17-4211-A81F-0A5F023891A9}"/>
              </a:ext>
            </a:extLst>
          </p:cNvPr>
          <p:cNvSpPr/>
          <p:nvPr/>
        </p:nvSpPr>
        <p:spPr>
          <a:xfrm>
            <a:off x="1891063" y="4075291"/>
            <a:ext cx="2901244" cy="1625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Message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9DFA08A-9471-444B-AFF2-298A65BFE0B8}"/>
              </a:ext>
            </a:extLst>
          </p:cNvPr>
          <p:cNvSpPr/>
          <p:nvPr/>
        </p:nvSpPr>
        <p:spPr>
          <a:xfrm rot="5400000">
            <a:off x="5418040" y="4363862"/>
            <a:ext cx="345743" cy="104845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38ED051-D9A2-5B05-464F-9D50E3F9F722}"/>
              </a:ext>
            </a:extLst>
          </p:cNvPr>
          <p:cNvSpPr txBox="1"/>
          <p:nvPr/>
        </p:nvSpPr>
        <p:spPr>
          <a:xfrm>
            <a:off x="907727" y="411924"/>
            <a:ext cx="2313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Modules: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4DC7EB2-0CF7-410E-A8F5-6E71E00D83AB}"/>
              </a:ext>
            </a:extLst>
          </p:cNvPr>
          <p:cNvSpPr/>
          <p:nvPr/>
        </p:nvSpPr>
        <p:spPr>
          <a:xfrm>
            <a:off x="907727" y="2929916"/>
            <a:ext cx="1946884" cy="194688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Groups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16CFEC-7ED9-4AAE-A687-F949A5F9E3F1}"/>
              </a:ext>
            </a:extLst>
          </p:cNvPr>
          <p:cNvSpPr/>
          <p:nvPr/>
        </p:nvSpPr>
        <p:spPr>
          <a:xfrm>
            <a:off x="4933244" y="2907338"/>
            <a:ext cx="1761067" cy="176106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SocialMedia</a:t>
            </a:r>
            <a:endParaRPr lang="en-US" sz="2800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D0BD6F0-5CBD-4DD0-A0ED-8EF456221C41}"/>
              </a:ext>
            </a:extLst>
          </p:cNvPr>
          <p:cNvSpPr/>
          <p:nvPr/>
        </p:nvSpPr>
        <p:spPr>
          <a:xfrm rot="5400000">
            <a:off x="3571745" y="3078084"/>
            <a:ext cx="434848" cy="161081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3E7712-9352-4DF6-A3AA-8B1A5B2CC09C}"/>
              </a:ext>
            </a:extLst>
          </p:cNvPr>
          <p:cNvSpPr/>
          <p:nvPr/>
        </p:nvSpPr>
        <p:spPr>
          <a:xfrm>
            <a:off x="8668838" y="2744099"/>
            <a:ext cx="1946884" cy="194688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Posts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B3DF8672-88C3-4E0D-8FD0-A105C1540D96}"/>
              </a:ext>
            </a:extLst>
          </p:cNvPr>
          <p:cNvSpPr/>
          <p:nvPr/>
        </p:nvSpPr>
        <p:spPr>
          <a:xfrm rot="16200000">
            <a:off x="7464150" y="3005040"/>
            <a:ext cx="434848" cy="161081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D31814-790F-4C90-9D24-3D82D5D19825}"/>
              </a:ext>
            </a:extLst>
          </p:cNvPr>
          <p:cNvSpPr/>
          <p:nvPr/>
        </p:nvSpPr>
        <p:spPr>
          <a:xfrm>
            <a:off x="4840335" y="442970"/>
            <a:ext cx="1946884" cy="194688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Messaging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CD97327-2996-4C0D-8081-C8B2EF4DD0E2}"/>
              </a:ext>
            </a:extLst>
          </p:cNvPr>
          <p:cNvSpPr/>
          <p:nvPr/>
        </p:nvSpPr>
        <p:spPr>
          <a:xfrm rot="10800000">
            <a:off x="5596353" y="2498793"/>
            <a:ext cx="434848" cy="32218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02DFFA-4627-4860-9090-C85CACC17BBC}"/>
              </a:ext>
            </a:extLst>
          </p:cNvPr>
          <p:cNvSpPr/>
          <p:nvPr/>
        </p:nvSpPr>
        <p:spPr>
          <a:xfrm>
            <a:off x="4933244" y="5071757"/>
            <a:ext cx="1684643" cy="168464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Friends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11AF6AD-839A-4103-B7E1-0A63E1404A14}"/>
              </a:ext>
            </a:extLst>
          </p:cNvPr>
          <p:cNvSpPr/>
          <p:nvPr/>
        </p:nvSpPr>
        <p:spPr>
          <a:xfrm>
            <a:off x="5558141" y="4726996"/>
            <a:ext cx="434848" cy="32218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80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38ED051-D9A2-5B05-464F-9D50E3F9F722}"/>
              </a:ext>
            </a:extLst>
          </p:cNvPr>
          <p:cNvSpPr txBox="1"/>
          <p:nvPr/>
        </p:nvSpPr>
        <p:spPr>
          <a:xfrm>
            <a:off x="921796" y="594804"/>
            <a:ext cx="3836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Timeline And Milestone: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D032A84-04C4-B0B5-C998-655596041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930081"/>
              </p:ext>
            </p:extLst>
          </p:nvPr>
        </p:nvGraphicFramePr>
        <p:xfrm>
          <a:off x="1677879" y="1825626"/>
          <a:ext cx="7865616" cy="455681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584055">
                  <a:extLst>
                    <a:ext uri="{9D8B030D-6E8A-4147-A177-3AD203B41FA5}">
                      <a16:colId xmlns:a16="http://schemas.microsoft.com/office/drawing/2014/main" val="1399586537"/>
                    </a:ext>
                  </a:extLst>
                </a:gridCol>
                <a:gridCol w="2281561">
                  <a:extLst>
                    <a:ext uri="{9D8B030D-6E8A-4147-A177-3AD203B41FA5}">
                      <a16:colId xmlns:a16="http://schemas.microsoft.com/office/drawing/2014/main" val="139868747"/>
                    </a:ext>
                  </a:extLst>
                </a:gridCol>
              </a:tblGrid>
              <a:tr h="553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dirty="0">
                          <a:solidFill>
                            <a:schemeClr val="bg1"/>
                          </a:solidFill>
                          <a:effectLst/>
                        </a:rPr>
                        <a:t>Milestone</a:t>
                      </a:r>
                    </a:p>
                  </a:txBody>
                  <a:tcPr marL="87027" marR="87027" marT="43513" marB="43513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dirty="0">
                          <a:solidFill>
                            <a:schemeClr val="bg1"/>
                          </a:solidFill>
                          <a:effectLst/>
                        </a:rPr>
                        <a:t>Duration (Days)</a:t>
                      </a:r>
                    </a:p>
                  </a:txBody>
                  <a:tcPr marL="87027" marR="87027" marT="43513" marB="43513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077081"/>
                  </a:ext>
                </a:extLst>
              </a:tr>
              <a:tr h="609187"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Requirements Gathering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700" dirty="0">
                          <a:effectLst/>
                        </a:rPr>
                        <a:t>2</a:t>
                      </a:r>
                    </a:p>
                  </a:txBody>
                  <a:tcPr marL="87027" marR="87027" marT="43513" marB="43513" anchor="ctr"/>
                </a:tc>
                <a:extLst>
                  <a:ext uri="{0D108BD9-81ED-4DB2-BD59-A6C34878D82A}">
                    <a16:rowId xmlns:a16="http://schemas.microsoft.com/office/drawing/2014/main" val="3095336412"/>
                  </a:ext>
                </a:extLst>
              </a:tr>
              <a:tr h="609187"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Design and User Interface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700" dirty="0">
                          <a:effectLst/>
                        </a:rPr>
                        <a:t>5</a:t>
                      </a:r>
                    </a:p>
                  </a:txBody>
                  <a:tcPr marL="87027" marR="87027" marT="43513" marB="43513" anchor="ctr"/>
                </a:tc>
                <a:extLst>
                  <a:ext uri="{0D108BD9-81ED-4DB2-BD59-A6C34878D82A}">
                    <a16:rowId xmlns:a16="http://schemas.microsoft.com/office/drawing/2014/main" val="3703403328"/>
                  </a:ext>
                </a:extLst>
              </a:tr>
              <a:tr h="609187">
                <a:tc>
                  <a:txBody>
                    <a:bodyPr/>
                    <a:lstStyle/>
                    <a:p>
                      <a:pPr fontAlgn="base"/>
                      <a:r>
                        <a:rPr lang="en-US" sz="1700" dirty="0">
                          <a:effectLst/>
                        </a:rPr>
                        <a:t>Development and Coding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700" dirty="0">
                          <a:effectLst/>
                        </a:rPr>
                        <a:t>15</a:t>
                      </a:r>
                    </a:p>
                  </a:txBody>
                  <a:tcPr marL="87027" marR="87027" marT="43513" marB="43513" anchor="ctr"/>
                </a:tc>
                <a:extLst>
                  <a:ext uri="{0D108BD9-81ED-4DB2-BD59-A6C34878D82A}">
                    <a16:rowId xmlns:a16="http://schemas.microsoft.com/office/drawing/2014/main" val="3863864556"/>
                  </a:ext>
                </a:extLst>
              </a:tr>
              <a:tr h="609187"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Testing and Quality Assurance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700" dirty="0">
                          <a:effectLst/>
                        </a:rPr>
                        <a:t>5</a:t>
                      </a:r>
                    </a:p>
                  </a:txBody>
                  <a:tcPr marL="87027" marR="87027" marT="43513" marB="43513" anchor="ctr"/>
                </a:tc>
                <a:extLst>
                  <a:ext uri="{0D108BD9-81ED-4DB2-BD59-A6C34878D82A}">
                    <a16:rowId xmlns:a16="http://schemas.microsoft.com/office/drawing/2014/main" val="1734325260"/>
                  </a:ext>
                </a:extLst>
              </a:tr>
              <a:tr h="609187"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Deployment and Launch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700" dirty="0">
                          <a:effectLst/>
                        </a:rPr>
                        <a:t>2</a:t>
                      </a:r>
                    </a:p>
                  </a:txBody>
                  <a:tcPr marL="87027" marR="87027" marT="43513" marB="43513" anchor="ctr"/>
                </a:tc>
                <a:extLst>
                  <a:ext uri="{0D108BD9-81ED-4DB2-BD59-A6C34878D82A}">
                    <a16:rowId xmlns:a16="http://schemas.microsoft.com/office/drawing/2014/main" val="3561331113"/>
                  </a:ext>
                </a:extLst>
              </a:tr>
              <a:tr h="609187"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Project Completion and Handover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700" dirty="0">
                          <a:effectLst/>
                        </a:rPr>
                        <a:t>1</a:t>
                      </a:r>
                    </a:p>
                  </a:txBody>
                  <a:tcPr marL="87027" marR="87027" marT="43513" marB="43513" anchor="ctr"/>
                </a:tc>
                <a:extLst>
                  <a:ext uri="{0D108BD9-81ED-4DB2-BD59-A6C34878D82A}">
                    <a16:rowId xmlns:a16="http://schemas.microsoft.com/office/drawing/2014/main" val="751172738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Total Duration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700" dirty="0">
                          <a:effectLst/>
                        </a:rPr>
                        <a:t>30</a:t>
                      </a:r>
                    </a:p>
                  </a:txBody>
                  <a:tcPr marL="87027" marR="87027" marT="43513" marB="43513" anchor="ctr"/>
                </a:tc>
                <a:extLst>
                  <a:ext uri="{0D108BD9-81ED-4DB2-BD59-A6C34878D82A}">
                    <a16:rowId xmlns:a16="http://schemas.microsoft.com/office/drawing/2014/main" val="118890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033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38ED051-D9A2-5B05-464F-9D50E3F9F722}"/>
              </a:ext>
            </a:extLst>
          </p:cNvPr>
          <p:cNvSpPr txBox="1"/>
          <p:nvPr/>
        </p:nvSpPr>
        <p:spPr>
          <a:xfrm>
            <a:off x="921796" y="594804"/>
            <a:ext cx="460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Technical Information Source: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FEC6E2D-8E7C-AC57-2A5A-B1EFFF211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752016"/>
              </p:ext>
            </p:extLst>
          </p:nvPr>
        </p:nvGraphicFramePr>
        <p:xfrm>
          <a:off x="1518081" y="1713390"/>
          <a:ext cx="8975325" cy="4549806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432314">
                  <a:extLst>
                    <a:ext uri="{9D8B030D-6E8A-4147-A177-3AD203B41FA5}">
                      <a16:colId xmlns:a16="http://schemas.microsoft.com/office/drawing/2014/main" val="2756168707"/>
                    </a:ext>
                  </a:extLst>
                </a:gridCol>
                <a:gridCol w="6543011">
                  <a:extLst>
                    <a:ext uri="{9D8B030D-6E8A-4147-A177-3AD203B41FA5}">
                      <a16:colId xmlns:a16="http://schemas.microsoft.com/office/drawing/2014/main" val="1178664989"/>
                    </a:ext>
                  </a:extLst>
                </a:gridCol>
              </a:tblGrid>
              <a:tr h="5460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dirty="0">
                          <a:solidFill>
                            <a:schemeClr val="bg1"/>
                          </a:solidFill>
                          <a:effectLst/>
                        </a:rPr>
                        <a:t>Information Source</a:t>
                      </a:r>
                    </a:p>
                  </a:txBody>
                  <a:tcPr marL="55786" marR="55786" marT="27893" marB="27893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55786" marR="55786" marT="27893" marB="27893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072602"/>
                  </a:ext>
                </a:extLst>
              </a:tr>
              <a:tr h="865687">
                <a:tc>
                  <a:txBody>
                    <a:bodyPr/>
                    <a:lstStyle/>
                    <a:p>
                      <a:pPr fontAlgn="base"/>
                      <a:r>
                        <a:rPr lang="en-US" sz="1700" dirty="0">
                          <a:effectLst/>
                        </a:rPr>
                        <a:t>PHP.net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 dirty="0">
                          <a:effectLst/>
                        </a:rPr>
                        <a:t>Official documentation and reference for PHP programming language</a:t>
                      </a:r>
                    </a:p>
                  </a:txBody>
                  <a:tcPr marL="55786" marR="55786" marT="27893" marB="27893" anchor="ctr"/>
                </a:tc>
                <a:extLst>
                  <a:ext uri="{0D108BD9-81ED-4DB2-BD59-A6C34878D82A}">
                    <a16:rowId xmlns:a16="http://schemas.microsoft.com/office/drawing/2014/main" val="1460222887"/>
                  </a:ext>
                </a:extLst>
              </a:tr>
              <a:tr h="865687"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MySQL.com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 dirty="0">
                          <a:effectLst/>
                        </a:rPr>
                        <a:t>Official documentation and resources for MySQL database management system</a:t>
                      </a:r>
                    </a:p>
                  </a:txBody>
                  <a:tcPr marL="55786" marR="55786" marT="27893" marB="27893" anchor="ctr"/>
                </a:tc>
                <a:extLst>
                  <a:ext uri="{0D108BD9-81ED-4DB2-BD59-A6C34878D82A}">
                    <a16:rowId xmlns:a16="http://schemas.microsoft.com/office/drawing/2014/main" val="1459912752"/>
                  </a:ext>
                </a:extLst>
              </a:tr>
              <a:tr h="1028004"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W3Schools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 dirty="0">
                          <a:effectLst/>
                        </a:rPr>
                        <a:t>Online tutorials and guides for web development technologies, including PHP and MySQL</a:t>
                      </a:r>
                    </a:p>
                  </a:txBody>
                  <a:tcPr marL="55786" marR="55786" marT="27893" marB="27893" anchor="ctr"/>
                </a:tc>
                <a:extLst>
                  <a:ext uri="{0D108BD9-81ED-4DB2-BD59-A6C34878D82A}">
                    <a16:rowId xmlns:a16="http://schemas.microsoft.com/office/drawing/2014/main" val="1870564109"/>
                  </a:ext>
                </a:extLst>
              </a:tr>
              <a:tr h="703371">
                <a:tc>
                  <a:txBody>
                    <a:bodyPr/>
                    <a:lstStyle/>
                    <a:p>
                      <a:pPr fontAlgn="base"/>
                      <a:r>
                        <a:rPr lang="en-US" sz="1700" dirty="0">
                          <a:effectLst/>
                        </a:rPr>
                        <a:t>Stack Overflow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 dirty="0">
                          <a:effectLst/>
                        </a:rPr>
                        <a:t>Online community for programmers to ask and answer technical questions</a:t>
                      </a:r>
                    </a:p>
                  </a:txBody>
                  <a:tcPr marL="55786" marR="55786" marT="27893" marB="27893" anchor="ctr"/>
                </a:tc>
                <a:extLst>
                  <a:ext uri="{0D108BD9-81ED-4DB2-BD59-A6C34878D82A}">
                    <a16:rowId xmlns:a16="http://schemas.microsoft.com/office/drawing/2014/main" val="3840785112"/>
                  </a:ext>
                </a:extLst>
              </a:tr>
              <a:tr h="541055">
                <a:tc>
                  <a:txBody>
                    <a:bodyPr/>
                    <a:lstStyle/>
                    <a:p>
                      <a:pPr fontAlgn="base"/>
                      <a:r>
                        <a:rPr lang="en-US" sz="1700">
                          <a:effectLst/>
                        </a:rPr>
                        <a:t>GitHub Repositories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 dirty="0">
                          <a:effectLst/>
                        </a:rPr>
                        <a:t>Open-source projects and code repositories for PHP and MySQL</a:t>
                      </a:r>
                    </a:p>
                  </a:txBody>
                  <a:tcPr marL="55786" marR="55786" marT="27893" marB="27893" anchor="ctr"/>
                </a:tc>
                <a:extLst>
                  <a:ext uri="{0D108BD9-81ED-4DB2-BD59-A6C34878D82A}">
                    <a16:rowId xmlns:a16="http://schemas.microsoft.com/office/drawing/2014/main" val="1773508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785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38ED051-D9A2-5B05-464F-9D50E3F9F722}"/>
              </a:ext>
            </a:extLst>
          </p:cNvPr>
          <p:cNvSpPr txBox="1"/>
          <p:nvPr/>
        </p:nvSpPr>
        <p:spPr>
          <a:xfrm>
            <a:off x="921796" y="594804"/>
            <a:ext cx="4718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Use of Tools and Technologies: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EC07F7C-6E90-528C-68EE-11BFD77EA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61747"/>
              </p:ext>
            </p:extLst>
          </p:nvPr>
        </p:nvGraphicFramePr>
        <p:xfrm>
          <a:off x="688622" y="1257299"/>
          <a:ext cx="10798532" cy="534184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699633">
                  <a:extLst>
                    <a:ext uri="{9D8B030D-6E8A-4147-A177-3AD203B41FA5}">
                      <a16:colId xmlns:a16="http://schemas.microsoft.com/office/drawing/2014/main" val="2783516622"/>
                    </a:ext>
                  </a:extLst>
                </a:gridCol>
                <a:gridCol w="2699633">
                  <a:extLst>
                    <a:ext uri="{9D8B030D-6E8A-4147-A177-3AD203B41FA5}">
                      <a16:colId xmlns:a16="http://schemas.microsoft.com/office/drawing/2014/main" val="2910054936"/>
                    </a:ext>
                  </a:extLst>
                </a:gridCol>
                <a:gridCol w="2699633">
                  <a:extLst>
                    <a:ext uri="{9D8B030D-6E8A-4147-A177-3AD203B41FA5}">
                      <a16:colId xmlns:a16="http://schemas.microsoft.com/office/drawing/2014/main" val="194206943"/>
                    </a:ext>
                  </a:extLst>
                </a:gridCol>
                <a:gridCol w="2699633">
                  <a:extLst>
                    <a:ext uri="{9D8B030D-6E8A-4147-A177-3AD203B41FA5}">
                      <a16:colId xmlns:a16="http://schemas.microsoft.com/office/drawing/2014/main" val="2448199178"/>
                    </a:ext>
                  </a:extLst>
                </a:gridCol>
              </a:tblGrid>
              <a:tr h="37283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</a:rPr>
                        <a:t>Tools and Technology</a:t>
                      </a:r>
                      <a:endParaRPr lang="en-US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2" marR="31762" marT="15881" marB="1588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US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2" marR="31762" marT="15881" marB="1588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</a:rPr>
                        <a:t>Tools and Technology</a:t>
                      </a:r>
                      <a:endParaRPr lang="en-US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2" marR="31762" marT="15881" marB="1588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US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2" marR="31762" marT="15881" marB="15881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910580"/>
                  </a:ext>
                </a:extLst>
              </a:tr>
              <a:tr h="655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kern="1200" dirty="0">
                          <a:effectLst/>
                        </a:rPr>
                        <a:t>PHP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2" marR="31762" marT="15881" marB="15881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kern="1200" dirty="0">
                          <a:effectLst/>
                        </a:rPr>
                        <a:t>Server-side scripting language used for dynamic web development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2" marR="31762" marT="15881" marB="15881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kern="1200" dirty="0">
                          <a:effectLst/>
                        </a:rPr>
                        <a:t>jQuery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2" marR="31762" marT="15881" marB="15881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kern="1200" dirty="0">
                          <a:effectLst/>
                        </a:rPr>
                        <a:t>JavaScript library for simplifying HTML document traversal and manipulation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2" marR="31762" marT="15881" marB="15881" anchor="ctr"/>
                </a:tc>
                <a:extLst>
                  <a:ext uri="{0D108BD9-81ED-4DB2-BD59-A6C34878D82A}">
                    <a16:rowId xmlns:a16="http://schemas.microsoft.com/office/drawing/2014/main" val="1817523670"/>
                  </a:ext>
                </a:extLst>
              </a:tr>
              <a:tr h="655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kern="1200" dirty="0">
                          <a:effectLst/>
                        </a:rPr>
                        <a:t>MySQL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2" marR="31762" marT="15881" marB="15881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kern="1200" dirty="0">
                          <a:effectLst/>
                        </a:rPr>
                        <a:t>Relational database management system for storing and retrieving data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2" marR="31762" marT="15881" marB="15881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kern="1200" dirty="0">
                          <a:effectLst/>
                        </a:rPr>
                        <a:t>Git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2" marR="31762" marT="15881" marB="15881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kern="1200" dirty="0">
                          <a:effectLst/>
                        </a:rPr>
                        <a:t>Version control system for tracking and managing code changes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2" marR="31762" marT="15881" marB="15881" anchor="ctr"/>
                </a:tc>
                <a:extLst>
                  <a:ext uri="{0D108BD9-81ED-4DB2-BD59-A6C34878D82A}">
                    <a16:rowId xmlns:a16="http://schemas.microsoft.com/office/drawing/2014/main" val="2811014249"/>
                  </a:ext>
                </a:extLst>
              </a:tr>
              <a:tr h="655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kern="1200" dirty="0">
                          <a:effectLst/>
                        </a:rPr>
                        <a:t>HTML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2" marR="31762" marT="15881" marB="15881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kern="1200" dirty="0">
                          <a:effectLst/>
                        </a:rPr>
                        <a:t>Markup language for creating the structure and content of web pages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2" marR="31762" marT="15881" marB="15881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kern="1200" dirty="0" err="1">
                          <a:effectLst/>
                        </a:rPr>
                        <a:t>PhpStorm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2" marR="31762" marT="15881" marB="15881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kern="1200" dirty="0">
                          <a:effectLst/>
                        </a:rPr>
                        <a:t>Integrated development environment (IDE) for PHP development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2" marR="31762" marT="15881" marB="15881" anchor="ctr"/>
                </a:tc>
                <a:extLst>
                  <a:ext uri="{0D108BD9-81ED-4DB2-BD59-A6C34878D82A}">
                    <a16:rowId xmlns:a16="http://schemas.microsoft.com/office/drawing/2014/main" val="3922663607"/>
                  </a:ext>
                </a:extLst>
              </a:tr>
              <a:tr h="655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kern="1200" dirty="0">
                          <a:effectLst/>
                        </a:rPr>
                        <a:t>CSS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2" marR="31762" marT="15881" marB="15881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kern="1200" dirty="0">
                          <a:effectLst/>
                        </a:rPr>
                        <a:t>Styling language for enhancing the appearance and layout of web pages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2" marR="31762" marT="15881" marB="15881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kern="1200">
                          <a:effectLst/>
                        </a:rPr>
                        <a:t>phpMyAdmin</a:t>
                      </a:r>
                      <a:endParaRPr lang="en-US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2" marR="31762" marT="15881" marB="15881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kern="1200" dirty="0">
                          <a:effectLst/>
                        </a:rPr>
                        <a:t>Web-based administration tool for managing MySQL databases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2" marR="31762" marT="15881" marB="15881" anchor="ctr"/>
                </a:tc>
                <a:extLst>
                  <a:ext uri="{0D108BD9-81ED-4DB2-BD59-A6C34878D82A}">
                    <a16:rowId xmlns:a16="http://schemas.microsoft.com/office/drawing/2014/main" val="2688512091"/>
                  </a:ext>
                </a:extLst>
              </a:tr>
              <a:tr h="655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kern="1200" dirty="0">
                          <a:effectLst/>
                        </a:rPr>
                        <a:t>JavaScript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2" marR="31762" marT="15881" marB="15881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kern="1200" dirty="0">
                          <a:effectLst/>
                        </a:rPr>
                        <a:t>Client-side scripting language for interactive and dynamic web functionality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2" marR="31762" marT="15881" marB="15881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kern="1200" dirty="0">
                          <a:effectLst/>
                        </a:rPr>
                        <a:t>Bootstrap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2" marR="31762" marT="15881" marB="15881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kern="1200" dirty="0">
                          <a:effectLst/>
                        </a:rPr>
                        <a:t>CSS framework for creating responsive and mobile-friendly web designs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2" marR="31762" marT="15881" marB="15881" anchor="ctr"/>
                </a:tc>
                <a:extLst>
                  <a:ext uri="{0D108BD9-81ED-4DB2-BD59-A6C34878D82A}">
                    <a16:rowId xmlns:a16="http://schemas.microsoft.com/office/drawing/2014/main" val="345070627"/>
                  </a:ext>
                </a:extLst>
              </a:tr>
              <a:tr h="57630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</a:t>
                      </a:r>
                    </a:p>
                  </a:txBody>
                  <a:tcPr marL="31762" marR="31762" marT="15881" marB="15881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side rendering, single page application </a:t>
                      </a:r>
                    </a:p>
                  </a:txBody>
                  <a:tcPr marL="31762" marR="31762" marT="15881" marB="15881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 - Router</a:t>
                      </a:r>
                    </a:p>
                  </a:txBody>
                  <a:tcPr marL="31762" marR="31762" marT="15881" marB="15881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Routing for single page applicant </a:t>
                      </a:r>
                    </a:p>
                  </a:txBody>
                  <a:tcPr marL="31762" marR="31762" marT="15881" marB="15881" anchor="ctr"/>
                </a:tc>
                <a:extLst>
                  <a:ext uri="{0D108BD9-81ED-4DB2-BD59-A6C34878D82A}">
                    <a16:rowId xmlns:a16="http://schemas.microsoft.com/office/drawing/2014/main" val="1992636531"/>
                  </a:ext>
                </a:extLst>
              </a:tr>
              <a:tr h="57630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CodeIgnitor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2" marR="31762" marT="15881" marB="15881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 Side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2" marR="31762" marT="15881" marB="15881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2" marR="31762" marT="15881" marB="15881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2" marR="31762" marT="15881" marB="15881" anchor="ctr"/>
                </a:tc>
                <a:extLst>
                  <a:ext uri="{0D108BD9-81ED-4DB2-BD59-A6C34878D82A}">
                    <a16:rowId xmlns:a16="http://schemas.microsoft.com/office/drawing/2014/main" val="993142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473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FFDA-5B11-7C0A-A0E0-022CF824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accent1"/>
                </a:solidFill>
                <a:effectLst/>
                <a:latin typeface="Söhne"/>
              </a:rPr>
              <a:t>Methodology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05DFE-929E-286C-B3F3-481827FCB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Agile Development Approach:</a:t>
            </a:r>
          </a:p>
          <a:p>
            <a:pPr lvl="1"/>
            <a:r>
              <a:rPr lang="en-US" dirty="0">
                <a:latin typeface="+mj-lt"/>
              </a:rPr>
              <a:t>We will adopt an Agile development approach to provide flexibility and adaptability throughout the project lifecycle.</a:t>
            </a:r>
          </a:p>
          <a:p>
            <a:pPr lvl="1"/>
            <a:r>
              <a:rPr lang="en-US" dirty="0">
                <a:latin typeface="+mj-lt"/>
              </a:rPr>
              <a:t>Agile emphasizes iterative development, collaboration, and regular feedback to deliver incremental value to stakeholders.</a:t>
            </a:r>
          </a:p>
          <a:p>
            <a:pPr lvl="1"/>
            <a:r>
              <a:rPr lang="en-US" dirty="0">
                <a:latin typeface="+mj-lt"/>
              </a:rPr>
              <a:t>Our team will specifically follow the Scrum framework, which divides the project into sprints and emphasizes frequent communication and collaboration.</a:t>
            </a:r>
          </a:p>
          <a:p>
            <a:r>
              <a:rPr lang="en-US" dirty="0">
                <a:solidFill>
                  <a:schemeClr val="accent1"/>
                </a:solidFill>
              </a:rPr>
              <a:t>Design and Development Phase:</a:t>
            </a:r>
          </a:p>
          <a:p>
            <a:pPr lvl="1"/>
            <a:r>
              <a:rPr lang="en-US" dirty="0">
                <a:latin typeface="+mj-lt"/>
              </a:rPr>
              <a:t>Our team will design the database schema and establish the necessary entity relationships for efficient data management.</a:t>
            </a:r>
          </a:p>
          <a:p>
            <a:pPr lvl="1"/>
            <a:r>
              <a:rPr lang="en-US" dirty="0">
                <a:latin typeface="+mj-lt"/>
              </a:rPr>
              <a:t>We will develop the front-end user interface using PHP, ensuring an intuitive and user-friendly experience.</a:t>
            </a:r>
          </a:p>
          <a:p>
            <a:pPr lvl="1"/>
            <a:r>
              <a:rPr lang="en-US" dirty="0">
                <a:latin typeface="+mj-lt"/>
              </a:rPr>
              <a:t>Back-end functionality, such as hostel management, sales order tracking, and reporting features, will be implemented using PHP and MySQL.</a:t>
            </a:r>
          </a:p>
          <a:p>
            <a:pPr lvl="1"/>
            <a:r>
              <a:rPr lang="en-US" dirty="0">
                <a:latin typeface="+mj-lt"/>
              </a:rPr>
              <a:t>Extensive testing and quality assurance will be performed to ensure the reliability, security, and performance of the software.</a:t>
            </a:r>
          </a:p>
        </p:txBody>
      </p:sp>
    </p:spTree>
    <p:extLst>
      <p:ext uri="{BB962C8B-B14F-4D97-AF65-F5344CB8AC3E}">
        <p14:creationId xmlns:p14="http://schemas.microsoft.com/office/powerpoint/2010/main" val="935465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FFDA-5B11-7C0A-A0E0-022CF824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accent1"/>
                </a:solidFill>
                <a:effectLst/>
                <a:latin typeface="Söhne"/>
              </a:rPr>
              <a:t>Methodology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05DFE-929E-286C-B3F3-481827FCB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Collaboration and Communication:</a:t>
            </a:r>
          </a:p>
          <a:p>
            <a:pPr lvl="1"/>
            <a:r>
              <a:rPr lang="en-US" dirty="0">
                <a:latin typeface="+mj-lt"/>
              </a:rPr>
              <a:t>Regular meetings will be scheduled among our team members to review progress, discuss challenges, and make necessary adjustments.</a:t>
            </a:r>
          </a:p>
          <a:p>
            <a:pPr lvl="1"/>
            <a:r>
              <a:rPr lang="en-US" dirty="0">
                <a:latin typeface="+mj-lt"/>
              </a:rPr>
              <a:t>We will actively seek feedback from stakeholders and incorporate it into the development process to ensure their needs are met.</a:t>
            </a:r>
          </a:p>
          <a:p>
            <a:pPr lvl="1"/>
            <a:r>
              <a:rPr lang="en-US" dirty="0">
                <a:latin typeface="+mj-lt"/>
              </a:rPr>
              <a:t>We will utilize project management and collaboration tools, such as task tracking systems and communication platforms, to enhance transparency and efficiency.</a:t>
            </a:r>
          </a:p>
          <a:p>
            <a:r>
              <a:rPr lang="en-US" dirty="0">
                <a:solidFill>
                  <a:schemeClr val="accent1"/>
                </a:solidFill>
              </a:rPr>
              <a:t>Continuous Improvement:</a:t>
            </a:r>
          </a:p>
          <a:p>
            <a:pPr lvl="1"/>
            <a:r>
              <a:rPr lang="en-US" dirty="0">
                <a:latin typeface="+mj-lt"/>
              </a:rPr>
              <a:t>Throughout the project, we will conduct regular retrospectives to identify areas of improvement and implement necessary adjustments.</a:t>
            </a:r>
          </a:p>
          <a:p>
            <a:pPr lvl="1"/>
            <a:r>
              <a:rPr lang="en-US" dirty="0">
                <a:latin typeface="+mj-lt"/>
              </a:rPr>
              <a:t>Feedback from end users and stakeholders will be highly valued and utilized to enhance the software's functionality and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3121257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D6A82-D9D7-4535-B45E-F06B39BC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Frontend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1FAC20-9141-4180-B197-0CD794F3C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511" y="1539219"/>
            <a:ext cx="9064978" cy="473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65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4568A-9FFC-2AE8-ED28-D3AFF86BF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28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Example of Messaging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2AF71-6DE4-4AA7-AB62-115593F2A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602" y="1449850"/>
            <a:ext cx="7014795" cy="467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75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4568A-9FFC-2AE8-ED28-D3AFF86BF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28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Form Sample</a:t>
            </a:r>
          </a:p>
        </p:txBody>
      </p:sp>
      <p:pic>
        <p:nvPicPr>
          <p:cNvPr id="2050" name="Picture 2" descr="Signup Form Images – Browse 1,544 Stock Photos, Vectors, and Video | Adobe  Stock">
            <a:extLst>
              <a:ext uri="{FF2B5EF4-FFF2-40B4-BE49-F238E27FC236}">
                <a16:creationId xmlns:a16="http://schemas.microsoft.com/office/drawing/2014/main" id="{451B0E8E-7BDE-47AD-A12A-598A31010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490" y="1449850"/>
            <a:ext cx="7936088" cy="496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096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59EFC7-6EA8-3066-03D9-20940237F0D7}"/>
              </a:ext>
            </a:extLst>
          </p:cNvPr>
          <p:cNvSpPr txBox="1"/>
          <p:nvPr/>
        </p:nvSpPr>
        <p:spPr>
          <a:xfrm>
            <a:off x="3407064" y="5291698"/>
            <a:ext cx="43805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Sheikh Rownakul Islam Miraj</a:t>
            </a:r>
          </a:p>
          <a:p>
            <a:pPr algn="ctr"/>
            <a:r>
              <a:rPr lang="en-US" sz="2400" dirty="0">
                <a:latin typeface="Tw Cen MT" panose="020B0602020104020603" pitchFamily="34" charset="0"/>
              </a:rPr>
              <a:t>Student</a:t>
            </a:r>
          </a:p>
          <a:p>
            <a:pPr algn="ctr"/>
            <a:r>
              <a:rPr lang="en-US" dirty="0"/>
              <a:t>ID: 1272486</a:t>
            </a:r>
          </a:p>
          <a:p>
            <a:pPr algn="ctr"/>
            <a:r>
              <a:rPr lang="en-US" dirty="0"/>
              <a:t>ROUND: 54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51B11E-1C88-5267-D91F-40198EB3B5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0" t="5808" r="15033" b="25694"/>
          <a:stretch/>
        </p:blipFill>
        <p:spPr>
          <a:xfrm>
            <a:off x="4987559" y="4027666"/>
            <a:ext cx="1219517" cy="1239081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CF41DC-8F17-4C8C-A119-360EDAF625B9}"/>
              </a:ext>
            </a:extLst>
          </p:cNvPr>
          <p:cNvSpPr txBox="1"/>
          <p:nvPr/>
        </p:nvSpPr>
        <p:spPr>
          <a:xfrm>
            <a:off x="7787573" y="2153349"/>
            <a:ext cx="32791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Mohammad </a:t>
            </a:r>
            <a:r>
              <a:rPr lang="en-US" sz="2400" b="1" dirty="0" err="1">
                <a:latin typeface="Tw Cen MT" panose="020B0602020104020603" pitchFamily="34" charset="0"/>
              </a:rPr>
              <a:t>Moshaidul</a:t>
            </a:r>
            <a:r>
              <a:rPr lang="en-US" sz="2400" b="1" dirty="0">
                <a:latin typeface="Tw Cen MT" panose="020B0602020104020603" pitchFamily="34" charset="0"/>
              </a:rPr>
              <a:t> Islam</a:t>
            </a:r>
          </a:p>
          <a:p>
            <a:pPr algn="ctr"/>
            <a:r>
              <a:rPr lang="en-US" dirty="0"/>
              <a:t>Consultant</a:t>
            </a:r>
          </a:p>
          <a:p>
            <a:pPr algn="ctr"/>
            <a:r>
              <a:rPr lang="en-US" dirty="0"/>
              <a:t>IDB BISEW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8299FB-19FC-49EA-A5C2-C5CDD5BD4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376" y="629431"/>
            <a:ext cx="1419558" cy="1442330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84D632-82E7-4901-B09D-CC92412B9BCD}"/>
              </a:ext>
            </a:extLst>
          </p:cNvPr>
          <p:cNvSpPr txBox="1"/>
          <p:nvPr/>
        </p:nvSpPr>
        <p:spPr>
          <a:xfrm>
            <a:off x="499166" y="2202955"/>
            <a:ext cx="281779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Farhana Lucky</a:t>
            </a:r>
          </a:p>
          <a:p>
            <a:pPr algn="ctr"/>
            <a:r>
              <a:rPr lang="en-US" sz="2400" dirty="0">
                <a:latin typeface="Tw Cen MT" panose="020B0602020104020603" pitchFamily="34" charset="0"/>
              </a:rPr>
              <a:t>Instructor</a:t>
            </a:r>
          </a:p>
          <a:p>
            <a:pPr algn="ctr"/>
            <a:r>
              <a:rPr lang="en-US" dirty="0"/>
              <a:t>ID: 1272486</a:t>
            </a:r>
          </a:p>
          <a:p>
            <a:pPr algn="ctr"/>
            <a:r>
              <a:rPr lang="en-US" dirty="0"/>
              <a:t>WDPF</a:t>
            </a:r>
          </a:p>
          <a:p>
            <a:pPr algn="ctr"/>
            <a:r>
              <a:rPr lang="en-US" dirty="0"/>
              <a:t>ROUND: 54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9BCA9D-48AD-429C-B1D3-B164821BB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362" y="508990"/>
            <a:ext cx="1513407" cy="1428144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3E50E4-9245-408D-9683-40477108734E}"/>
              </a:ext>
            </a:extLst>
          </p:cNvPr>
          <p:cNvSpPr txBox="1"/>
          <p:nvPr/>
        </p:nvSpPr>
        <p:spPr>
          <a:xfrm>
            <a:off x="4190036" y="2253417"/>
            <a:ext cx="34090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Submitted to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7218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4568A-9FFC-2AE8-ED28-D3AFF86BF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28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More Form Sample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60096-8B9B-45C3-A136-21131A858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564" y="1558112"/>
            <a:ext cx="5526969" cy="454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17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FFDA-5B11-7C0A-A0E0-022CF824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chemeClr val="accent1"/>
                </a:solidFill>
                <a:effectLst/>
                <a:latin typeface="Söhne"/>
              </a:rPr>
              <a:t>Conclusion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05DFE-929E-286C-B3F3-481827FCB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+mj-lt"/>
              </a:rPr>
              <a:t>Our Social Media management software proposal offers a comprehensive solution for efficient messaging and post management. With a well-defined Entity-Relationship Diagram (ERD) at its core, the software ensures seamless data organization and retrieval.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The ERD consists of interconnected tables such as “messaging," “post," “groups" “friends," “likes," “comment," “frontend," “loading," “stats," and “</a:t>
            </a:r>
            <a:r>
              <a:rPr lang="en-US" dirty="0" err="1">
                <a:latin typeface="+mj-lt"/>
              </a:rPr>
              <a:t>pakages</a:t>
            </a:r>
            <a:r>
              <a:rPr lang="en-US" dirty="0">
                <a:latin typeface="+mj-lt"/>
              </a:rPr>
              <a:t>" These tables facilitate various functionalities, including tracking product quantities, managing user roles, storing customer details, recording message, monitoring sales levels, categorizing buildings, and managing social interactions.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In summary, our social management software proposal empowers backend with efficient operations, optimized post control, and improved user satisfaction. It is a valuable tool for social of all sizes, aiding in their growth and success.</a:t>
            </a:r>
          </a:p>
        </p:txBody>
      </p:sp>
    </p:spTree>
    <p:extLst>
      <p:ext uri="{BB962C8B-B14F-4D97-AF65-F5344CB8AC3E}">
        <p14:creationId xmlns:p14="http://schemas.microsoft.com/office/powerpoint/2010/main" val="388400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FE4D7B-432B-4C13-913C-B89F42073B3B}"/>
              </a:ext>
            </a:extLst>
          </p:cNvPr>
          <p:cNvSpPr txBox="1"/>
          <p:nvPr/>
        </p:nvSpPr>
        <p:spPr>
          <a:xfrm>
            <a:off x="2475914" y="2757267"/>
            <a:ext cx="75824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Monotype Corsiva" panose="03010101010201010101" pitchFamily="66" charset="0"/>
                <a:cs typeface="MV Boli" panose="0200050003020009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4682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A5AF-D85C-4A79-880C-82E421D6C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461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Söhne"/>
              </a:rPr>
              <a:t>Index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49329B8-4CED-43A0-9208-4AF01E805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739331"/>
              </p:ext>
            </p:extLst>
          </p:nvPr>
        </p:nvGraphicFramePr>
        <p:xfrm>
          <a:off x="838199" y="1118585"/>
          <a:ext cx="10515599" cy="537428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238205">
                  <a:extLst>
                    <a:ext uri="{9D8B030D-6E8A-4147-A177-3AD203B41FA5}">
                      <a16:colId xmlns:a16="http://schemas.microsoft.com/office/drawing/2014/main" val="1399586537"/>
                    </a:ext>
                  </a:extLst>
                </a:gridCol>
                <a:gridCol w="3277394">
                  <a:extLst>
                    <a:ext uri="{9D8B030D-6E8A-4147-A177-3AD203B41FA5}">
                      <a16:colId xmlns:a16="http://schemas.microsoft.com/office/drawing/2014/main" val="139868747"/>
                    </a:ext>
                  </a:extLst>
                </a:gridCol>
              </a:tblGrid>
              <a:tr h="3610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dirty="0">
                          <a:solidFill>
                            <a:schemeClr val="bg1"/>
                          </a:solidFill>
                          <a:effectLst/>
                        </a:rPr>
                        <a:t>INDEX OF PROJECT</a:t>
                      </a:r>
                    </a:p>
                  </a:txBody>
                  <a:tcPr marL="87027" marR="87027" marT="43513" marB="43513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dirty="0">
                          <a:solidFill>
                            <a:schemeClr val="bg1"/>
                          </a:solidFill>
                          <a:effectLst/>
                        </a:rPr>
                        <a:t>Slide No.</a:t>
                      </a:r>
                    </a:p>
                  </a:txBody>
                  <a:tcPr marL="87027" marR="87027" marT="43513" marB="43513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077081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Proposal Application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4</a:t>
                      </a:r>
                    </a:p>
                  </a:txBody>
                  <a:tcPr marL="87027" marR="87027" marT="43513" marB="43513" anchor="ctr"/>
                </a:tc>
                <a:extLst>
                  <a:ext uri="{0D108BD9-81ED-4DB2-BD59-A6C34878D82A}">
                    <a16:rowId xmlns:a16="http://schemas.microsoft.com/office/drawing/2014/main" val="3095336412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Introduction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5</a:t>
                      </a:r>
                    </a:p>
                  </a:txBody>
                  <a:tcPr marL="87027" marR="87027" marT="43513" marB="43513" anchor="ctr"/>
                </a:tc>
                <a:extLst>
                  <a:ext uri="{0D108BD9-81ED-4DB2-BD59-A6C34878D82A}">
                    <a16:rowId xmlns:a16="http://schemas.microsoft.com/office/drawing/2014/main" val="3703403328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Objectives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 marL="87027" marR="87027" marT="43513" marB="43513" anchor="ctr"/>
                </a:tc>
                <a:extLst>
                  <a:ext uri="{0D108BD9-81ED-4DB2-BD59-A6C34878D82A}">
                    <a16:rowId xmlns:a16="http://schemas.microsoft.com/office/drawing/2014/main" val="3863864556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Benefits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7</a:t>
                      </a:r>
                    </a:p>
                  </a:txBody>
                  <a:tcPr marL="87027" marR="87027" marT="43513" marB="43513" anchor="ctr"/>
                </a:tc>
                <a:extLst>
                  <a:ext uri="{0D108BD9-81ED-4DB2-BD59-A6C34878D82A}">
                    <a16:rowId xmlns:a16="http://schemas.microsoft.com/office/drawing/2014/main" val="1734325260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Software Features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8</a:t>
                      </a:r>
                    </a:p>
                  </a:txBody>
                  <a:tcPr marL="87027" marR="87027" marT="43513" marB="43513" anchor="ctr"/>
                </a:tc>
                <a:extLst>
                  <a:ext uri="{0D108BD9-81ED-4DB2-BD59-A6C34878D82A}">
                    <a16:rowId xmlns:a16="http://schemas.microsoft.com/office/drawing/2014/main" val="3561331113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Entity Relationship Diagram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9</a:t>
                      </a:r>
                    </a:p>
                  </a:txBody>
                  <a:tcPr marL="87027" marR="87027" marT="43513" marB="43513" anchor="ctr"/>
                </a:tc>
                <a:extLst>
                  <a:ext uri="{0D108BD9-81ED-4DB2-BD59-A6C34878D82A}">
                    <a16:rowId xmlns:a16="http://schemas.microsoft.com/office/drawing/2014/main" val="751172738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Software Flowchart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10</a:t>
                      </a:r>
                    </a:p>
                  </a:txBody>
                  <a:tcPr marL="87027" marR="87027" marT="43513" marB="43513" anchor="ctr"/>
                </a:tc>
                <a:extLst>
                  <a:ext uri="{0D108BD9-81ED-4DB2-BD59-A6C34878D82A}">
                    <a16:rowId xmlns:a16="http://schemas.microsoft.com/office/drawing/2014/main" val="1188904102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Modules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11</a:t>
                      </a:r>
                    </a:p>
                  </a:txBody>
                  <a:tcPr marL="87027" marR="87027" marT="43513" marB="43513" anchor="ctr"/>
                </a:tc>
                <a:extLst>
                  <a:ext uri="{0D108BD9-81ED-4DB2-BD59-A6C34878D82A}">
                    <a16:rowId xmlns:a16="http://schemas.microsoft.com/office/drawing/2014/main" val="403593159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Timeline and Milestone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 marL="87027" marR="87027" marT="43513" marB="43513" anchor="ctr"/>
                </a:tc>
                <a:extLst>
                  <a:ext uri="{0D108BD9-81ED-4DB2-BD59-A6C34878D82A}">
                    <a16:rowId xmlns:a16="http://schemas.microsoft.com/office/drawing/2014/main" val="1208380217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Technical Information Source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13</a:t>
                      </a:r>
                    </a:p>
                  </a:txBody>
                  <a:tcPr marL="87027" marR="87027" marT="43513" marB="43513" anchor="ctr"/>
                </a:tc>
                <a:extLst>
                  <a:ext uri="{0D108BD9-81ED-4DB2-BD59-A6C34878D82A}">
                    <a16:rowId xmlns:a16="http://schemas.microsoft.com/office/drawing/2014/main" val="1738152816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Use of Tools and Technologies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14</a:t>
                      </a:r>
                    </a:p>
                  </a:txBody>
                  <a:tcPr marL="87027" marR="87027" marT="43513" marB="43513" anchor="ctr"/>
                </a:tc>
                <a:extLst>
                  <a:ext uri="{0D108BD9-81ED-4DB2-BD59-A6C34878D82A}">
                    <a16:rowId xmlns:a16="http://schemas.microsoft.com/office/drawing/2014/main" val="4044089954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Roles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 marL="87027" marR="87027" marT="43513" marB="43513" anchor="ctr"/>
                </a:tc>
                <a:extLst>
                  <a:ext uri="{0D108BD9-81ED-4DB2-BD59-A6C34878D82A}">
                    <a16:rowId xmlns:a16="http://schemas.microsoft.com/office/drawing/2014/main" val="2401882630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Methodology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17</a:t>
                      </a:r>
                    </a:p>
                  </a:txBody>
                  <a:tcPr marL="87027" marR="87027" marT="43513" marB="43513" anchor="ctr"/>
                </a:tc>
                <a:extLst>
                  <a:ext uri="{0D108BD9-81ED-4DB2-BD59-A6C34878D82A}">
                    <a16:rowId xmlns:a16="http://schemas.microsoft.com/office/drawing/2014/main" val="564519792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Example of Invoice Reports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18</a:t>
                      </a:r>
                    </a:p>
                  </a:txBody>
                  <a:tcPr marL="87027" marR="87027" marT="43513" marB="43513" anchor="ctr"/>
                </a:tc>
                <a:extLst>
                  <a:ext uri="{0D108BD9-81ED-4DB2-BD59-A6C34878D82A}">
                    <a16:rowId xmlns:a16="http://schemas.microsoft.com/office/drawing/2014/main" val="4222190308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Forms Samples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20</a:t>
                      </a:r>
                    </a:p>
                  </a:txBody>
                  <a:tcPr marL="87027" marR="87027" marT="43513" marB="43513" anchor="ctr"/>
                </a:tc>
                <a:extLst>
                  <a:ext uri="{0D108BD9-81ED-4DB2-BD59-A6C34878D82A}">
                    <a16:rowId xmlns:a16="http://schemas.microsoft.com/office/drawing/2014/main" val="2006510750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Conclusion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22</a:t>
                      </a:r>
                    </a:p>
                  </a:txBody>
                  <a:tcPr marL="87027" marR="87027" marT="43513" marB="43513" anchor="ctr"/>
                </a:tc>
                <a:extLst>
                  <a:ext uri="{0D108BD9-81ED-4DB2-BD59-A6C34878D82A}">
                    <a16:rowId xmlns:a16="http://schemas.microsoft.com/office/drawing/2014/main" val="2404653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17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A5AF-D85C-4A79-880C-82E421D6C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461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Söhne"/>
              </a:rPr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67F01-E429-410C-BCA8-A8CD2E925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874"/>
            <a:ext cx="10515600" cy="525000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26</a:t>
            </a:r>
            <a:r>
              <a:rPr lang="en-US" baseline="30000" dirty="0"/>
              <a:t>th</a:t>
            </a:r>
            <a:r>
              <a:rPr lang="en-US" dirty="0"/>
              <a:t> September, 2023</a:t>
            </a:r>
          </a:p>
          <a:p>
            <a:pPr marL="0" indent="0">
              <a:buNone/>
            </a:pPr>
            <a:r>
              <a:rPr lang="en-US" dirty="0"/>
              <a:t>The Consultant</a:t>
            </a:r>
          </a:p>
          <a:p>
            <a:pPr marL="0" indent="0">
              <a:buNone/>
            </a:pPr>
            <a:r>
              <a:rPr lang="en-US" dirty="0"/>
              <a:t>IDB Bhaban,</a:t>
            </a:r>
          </a:p>
          <a:p>
            <a:pPr marL="0" indent="0">
              <a:buNone/>
            </a:pPr>
            <a:r>
              <a:rPr lang="en-US" dirty="0"/>
              <a:t>Sher e Bangla, Nagar, Dhaka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Subject: Project proposal letter for the Social Media system.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Dear sir,</a:t>
            </a:r>
          </a:p>
          <a:p>
            <a:pPr marL="0" indent="0" algn="just">
              <a:buNone/>
            </a:pPr>
            <a:r>
              <a:rPr lang="en-US" dirty="0"/>
              <a:t>Thank you for offering us a great opportunity to make a  real life project based on our core course that is Web Development with PHP and Framework(WDPF). In this project, I would like to inform you that We have decided to make a project on Social Media System, which is most important for every social media owner. I have studied about the various aspects of the system and make a proposal accordingly which is enclosed here with for your kind perusal. So, We think you will finally Approved the project and help to utilize our creativity.</a:t>
            </a:r>
          </a:p>
          <a:p>
            <a:pPr marL="0" indent="0">
              <a:buNone/>
            </a:pPr>
            <a:r>
              <a:rPr lang="en-US" dirty="0"/>
              <a:t>Sincerely,</a:t>
            </a:r>
          </a:p>
          <a:p>
            <a:pPr marL="0" indent="0">
              <a:buNone/>
            </a:pPr>
            <a:r>
              <a:rPr lang="en-US" dirty="0"/>
              <a:t>Name: Sheikh </a:t>
            </a:r>
            <a:r>
              <a:rPr lang="en-US" dirty="0" err="1"/>
              <a:t>Rownakul</a:t>
            </a:r>
            <a:r>
              <a:rPr lang="en-US" dirty="0"/>
              <a:t> Islam Miraj</a:t>
            </a:r>
          </a:p>
          <a:p>
            <a:pPr marL="0" indent="0">
              <a:buNone/>
            </a:pPr>
            <a:r>
              <a:rPr lang="en-US" dirty="0"/>
              <a:t>Batch: WDPF/NCLC-M/54/01</a:t>
            </a:r>
          </a:p>
          <a:p>
            <a:pPr marL="0" indent="0">
              <a:buNone/>
            </a:pPr>
            <a:r>
              <a:rPr lang="en-US" dirty="0"/>
              <a:t>Round - 54</a:t>
            </a:r>
          </a:p>
        </p:txBody>
      </p:sp>
    </p:spTree>
    <p:extLst>
      <p:ext uri="{BB962C8B-B14F-4D97-AF65-F5344CB8AC3E}">
        <p14:creationId xmlns:p14="http://schemas.microsoft.com/office/powerpoint/2010/main" val="245040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FFDA-5B11-7C0A-A0E0-022CF824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accent1"/>
                </a:solidFill>
                <a:effectLst/>
                <a:latin typeface="Söhne"/>
              </a:rPr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05DFE-929E-286C-B3F3-481827FCB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+mj-lt"/>
              </a:rPr>
              <a:t>The purpose of this project proposal is to present the development of a comprehensive Social Media system Application that will serve as a centralized solution for managing various aspects of your social operations.</a:t>
            </a:r>
          </a:p>
          <a:p>
            <a:r>
              <a:rPr lang="en-US" dirty="0">
                <a:latin typeface="+mj-lt"/>
              </a:rPr>
              <a:t>I will aims to address the existing challenges in Messaging, post , groups.</a:t>
            </a:r>
          </a:p>
          <a:p>
            <a:r>
              <a:rPr lang="en-US" dirty="0">
                <a:latin typeface="+mj-lt"/>
              </a:rPr>
              <a:t>This Social Media Management Application will offer a user-friendly interface and intuitive features, empowering your staff to efficiently handle messaging, groups, requests.</a:t>
            </a:r>
          </a:p>
          <a:p>
            <a:r>
              <a:rPr lang="en-US" dirty="0">
                <a:latin typeface="+mj-lt"/>
              </a:rPr>
              <a:t>With a focus on automation and data-driven decision-making, this application will streamline processes, reduce manual errors, and enhance overall productivity.</a:t>
            </a:r>
          </a:p>
          <a:p>
            <a:r>
              <a:rPr lang="en-US" dirty="0">
                <a:latin typeface="+mj-lt"/>
              </a:rPr>
              <a:t>By adopting this solution, your hostel will gain a competitive edge, as you will have real-time access to key performance indicators, enabling you to make informed business decisions promptly.</a:t>
            </a:r>
          </a:p>
        </p:txBody>
      </p:sp>
    </p:spTree>
    <p:extLst>
      <p:ext uri="{BB962C8B-B14F-4D97-AF65-F5344CB8AC3E}">
        <p14:creationId xmlns:p14="http://schemas.microsoft.com/office/powerpoint/2010/main" val="89858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FFDA-5B11-7C0A-A0E0-022CF824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accent1"/>
                </a:solidFill>
                <a:effectLst/>
                <a:latin typeface="Söhne"/>
              </a:rPr>
              <a:t>Objectives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05DFE-929E-286C-B3F3-481827FCB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+mj-lt"/>
              </a:rPr>
              <a:t>Automate the process of booking management, including booking placement, tracking, and fulfillment.</a:t>
            </a:r>
          </a:p>
          <a:p>
            <a:r>
              <a:rPr lang="en-US" dirty="0">
                <a:latin typeface="+mj-lt"/>
              </a:rPr>
              <a:t>Implement a centralized inventory management system for efficient tracking of booking levels, replenishment, and room and seat management.</a:t>
            </a:r>
          </a:p>
          <a:p>
            <a:r>
              <a:rPr lang="en-US" dirty="0">
                <a:latin typeface="+mj-lt"/>
              </a:rPr>
              <a:t>Integrate robust reporting and analytics capabilities to gain insights into booking sales trends, hostel financial performance, and profitability.</a:t>
            </a:r>
          </a:p>
          <a:p>
            <a:r>
              <a:rPr lang="en-US" dirty="0">
                <a:latin typeface="+mj-lt"/>
              </a:rPr>
              <a:t>Enhance security measures to protect sensitive customer and financial data.</a:t>
            </a:r>
          </a:p>
          <a:p>
            <a:r>
              <a:rPr lang="en-US" dirty="0">
                <a:latin typeface="+mj-lt"/>
              </a:rPr>
              <a:t>Enable seamless integration with existing systems, such as accounting software and POS (Point of Sale) systems.</a:t>
            </a:r>
          </a:p>
          <a:p>
            <a:r>
              <a:rPr lang="en-US" dirty="0">
                <a:latin typeface="+mj-lt"/>
              </a:rPr>
              <a:t>Provide user-friendly interfaces for easy navigation and quick adoption by store staff.</a:t>
            </a:r>
          </a:p>
          <a:p>
            <a:r>
              <a:rPr lang="en-US" dirty="0">
                <a:latin typeface="+mj-lt"/>
              </a:rPr>
              <a:t>Offer scalability and customization options to accommodate future growth and evolving business needs.</a:t>
            </a:r>
          </a:p>
          <a:p>
            <a:r>
              <a:rPr lang="en-US" dirty="0">
                <a:latin typeface="+mj-lt"/>
              </a:rPr>
              <a:t>Ensure compatibility with multiple devices, including desktops, tablets, and mobile devices, for on-the-go access to store management features.</a:t>
            </a:r>
          </a:p>
        </p:txBody>
      </p:sp>
    </p:spTree>
    <p:extLst>
      <p:ext uri="{BB962C8B-B14F-4D97-AF65-F5344CB8AC3E}">
        <p14:creationId xmlns:p14="http://schemas.microsoft.com/office/powerpoint/2010/main" val="4158461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FFDA-5B11-7C0A-A0E0-022CF824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accent1"/>
                </a:solidFill>
                <a:effectLst/>
                <a:latin typeface="Söhne"/>
              </a:rPr>
              <a:t>Benefits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05DFE-929E-286C-B3F3-481827FCB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Increased accuracy and productivity in managing Social operations.</a:t>
            </a:r>
          </a:p>
          <a:p>
            <a:r>
              <a:rPr lang="en-US" dirty="0">
                <a:latin typeface="+mj-lt"/>
              </a:rPr>
              <a:t>Real-time tracking and analysis of messaging and request data for informed decision-making.</a:t>
            </a:r>
          </a:p>
          <a:p>
            <a:r>
              <a:rPr lang="en-US" dirty="0">
                <a:latin typeface="+mj-lt"/>
              </a:rPr>
              <a:t>Improved customer satisfaction through streamlined social management and messaging processes.</a:t>
            </a:r>
          </a:p>
        </p:txBody>
      </p:sp>
    </p:spTree>
    <p:extLst>
      <p:ext uri="{BB962C8B-B14F-4D97-AF65-F5344CB8AC3E}">
        <p14:creationId xmlns:p14="http://schemas.microsoft.com/office/powerpoint/2010/main" val="409979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FFDA-5B11-7C0A-A0E0-022CF824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accent1"/>
                </a:solidFill>
                <a:effectLst/>
                <a:latin typeface="Söhne"/>
              </a:rPr>
              <a:t>Software Features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05DFE-929E-286C-B3F3-481827FCB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Messaging Management:</a:t>
            </a:r>
          </a:p>
          <a:p>
            <a:pPr lvl="1"/>
            <a:r>
              <a:rPr lang="en-US" dirty="0"/>
              <a:t>Track messages , including message quantities, availability, and replenishment.</a:t>
            </a:r>
          </a:p>
          <a:p>
            <a:pPr lvl="1"/>
            <a:r>
              <a:rPr lang="en-US" dirty="0"/>
              <a:t>Set up low-online alerts and automated reordering processes.</a:t>
            </a:r>
          </a:p>
          <a:p>
            <a:r>
              <a:rPr lang="en-US" dirty="0"/>
              <a:t>Group manage and Tracking:</a:t>
            </a:r>
          </a:p>
          <a:p>
            <a:pPr lvl="1"/>
            <a:r>
              <a:rPr lang="en-US" dirty="0"/>
              <a:t>Capture social grouping, including payment post, comments, and likes.</a:t>
            </a:r>
          </a:p>
          <a:p>
            <a:pPr lvl="1"/>
            <a:r>
              <a:rPr lang="en-US" dirty="0"/>
              <a:t>Enable message status tracking .</a:t>
            </a:r>
          </a:p>
          <a:p>
            <a:pPr lvl="1"/>
            <a:r>
              <a:rPr lang="en-US" dirty="0"/>
              <a:t>Generate stats and  slips for efficient social fulfillment.</a:t>
            </a:r>
          </a:p>
          <a:p>
            <a:r>
              <a:rPr lang="en-US" dirty="0"/>
              <a:t>Reporting and Analytics:</a:t>
            </a:r>
          </a:p>
          <a:p>
            <a:pPr lvl="1"/>
            <a:r>
              <a:rPr lang="en-US" dirty="0"/>
              <a:t>Generate real-time reports on messages, post levels, and progress.</a:t>
            </a:r>
          </a:p>
          <a:p>
            <a:pPr lvl="1"/>
            <a:r>
              <a:rPr lang="en-US" dirty="0"/>
              <a:t>Provide insights into top-performing Account, user </a:t>
            </a:r>
            <a:r>
              <a:rPr lang="en-US" dirty="0" err="1"/>
              <a:t>beaviour</a:t>
            </a:r>
            <a:r>
              <a:rPr lang="en-US" dirty="0"/>
              <a:t> patterns, and revenue trends.</a:t>
            </a:r>
          </a:p>
          <a:p>
            <a:pPr lvl="1"/>
            <a:r>
              <a:rPr lang="en-US" dirty="0"/>
              <a:t>Support customization and filtering options for tailored analysis.</a:t>
            </a:r>
          </a:p>
        </p:txBody>
      </p:sp>
    </p:spTree>
    <p:extLst>
      <p:ext uri="{BB962C8B-B14F-4D97-AF65-F5344CB8AC3E}">
        <p14:creationId xmlns:p14="http://schemas.microsoft.com/office/powerpoint/2010/main" val="1921781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38ED051-D9A2-5B05-464F-9D50E3F9F722}"/>
              </a:ext>
            </a:extLst>
          </p:cNvPr>
          <p:cNvSpPr txBox="1"/>
          <p:nvPr/>
        </p:nvSpPr>
        <p:spPr>
          <a:xfrm>
            <a:off x="2947831" y="192468"/>
            <a:ext cx="6026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ighlight>
                  <a:srgbClr val="C0C0C0"/>
                </a:highlight>
              </a:rPr>
              <a:t>ERD – Entity Relationship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70A743-49B0-4468-902B-1C2F98A73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13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35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1330</Words>
  <Application>Microsoft Office PowerPoint</Application>
  <PresentationFormat>Widescreen</PresentationFormat>
  <Paragraphs>196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Fira Code</vt:lpstr>
      <vt:lpstr>Monotype Corsiva</vt:lpstr>
      <vt:lpstr>Montserrat</vt:lpstr>
      <vt:lpstr>MV Boli</vt:lpstr>
      <vt:lpstr>Söhne</vt:lpstr>
      <vt:lpstr>Tw Cen MT</vt:lpstr>
      <vt:lpstr>Office Theme</vt:lpstr>
      <vt:lpstr>Social Media</vt:lpstr>
      <vt:lpstr>PowerPoint Presentation</vt:lpstr>
      <vt:lpstr>Index</vt:lpstr>
      <vt:lpstr>Application</vt:lpstr>
      <vt:lpstr>Introduction</vt:lpstr>
      <vt:lpstr>Objectives</vt:lpstr>
      <vt:lpstr>Benefits</vt:lpstr>
      <vt:lpstr>Software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Methodology</vt:lpstr>
      <vt:lpstr>Methodology</vt:lpstr>
      <vt:lpstr>Web Frontend Design</vt:lpstr>
      <vt:lpstr>Example of Messaging</vt:lpstr>
      <vt:lpstr>Form Sample</vt:lpstr>
      <vt:lpstr>More Form Sample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Management System</dc:title>
  <dc:creator>Sk Miraj</dc:creator>
  <cp:lastModifiedBy>Scientist 3.0</cp:lastModifiedBy>
  <cp:revision>114</cp:revision>
  <dcterms:created xsi:type="dcterms:W3CDTF">2023-06-03T18:14:29Z</dcterms:created>
  <dcterms:modified xsi:type="dcterms:W3CDTF">2023-09-26T06:25:46Z</dcterms:modified>
</cp:coreProperties>
</file>