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94648" autoAdjust="0"/>
  </p:normalViewPr>
  <p:slideViewPr>
    <p:cSldViewPr>
      <p:cViewPr varScale="1">
        <p:scale>
          <a:sx n="62" d="100"/>
          <a:sy n="62" d="100"/>
        </p:scale>
        <p:origin x="-1396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12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4160FD-3C68-45A3-B41A-B1FEEC9E84EA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7C974-0065-4C53-9064-573D9377C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06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C974-0065-4C53-9064-573D9377C5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88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7360386-0F9F-4586-BA0B-EA9B7AC8FDE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14211C3-E65E-455D-AE36-6361DB1D05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360386-0F9F-4586-BA0B-EA9B7AC8FDE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4211C3-E65E-455D-AE36-6361DB1D05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360386-0F9F-4586-BA0B-EA9B7AC8FDE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4211C3-E65E-455D-AE36-6361DB1D05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360386-0F9F-4586-BA0B-EA9B7AC8FDE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4211C3-E65E-455D-AE36-6361DB1D05C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360386-0F9F-4586-BA0B-EA9B7AC8FDE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4211C3-E65E-455D-AE36-6361DB1D05C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360386-0F9F-4586-BA0B-EA9B7AC8FDE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4211C3-E65E-455D-AE36-6361DB1D05C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360386-0F9F-4586-BA0B-EA9B7AC8FDE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4211C3-E65E-455D-AE36-6361DB1D05C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360386-0F9F-4586-BA0B-EA9B7AC8FDE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4211C3-E65E-455D-AE36-6361DB1D05C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360386-0F9F-4586-BA0B-EA9B7AC8FDE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4211C3-E65E-455D-AE36-6361DB1D05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7360386-0F9F-4586-BA0B-EA9B7AC8FDE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4211C3-E65E-455D-AE36-6361DB1D05C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7360386-0F9F-4586-BA0B-EA9B7AC8FDE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14211C3-E65E-455D-AE36-6361DB1D05C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7360386-0F9F-4586-BA0B-EA9B7AC8FDE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14211C3-E65E-455D-AE36-6361DB1D05C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1"/>
            <a:ext cx="7772400" cy="243839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182880" indent="0">
              <a:buNone/>
            </a:pPr>
            <a:r>
              <a:rPr lang="en-US" dirty="0" smtClean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BCG</a:t>
            </a:r>
            <a:endParaRPr lang="en-US" dirty="0"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4038600"/>
            <a:ext cx="6583680" cy="1280160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                                                              POWER  CO PROJECT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064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1" dirty="0"/>
              <a:t>T</a:t>
            </a:r>
            <a:r>
              <a:rPr lang="en-US" b="1" dirty="0" smtClean="0"/>
              <a:t>he main goal </a:t>
            </a:r>
            <a:r>
              <a:rPr lang="en-US" b="1" dirty="0"/>
              <a:t>of this program challenge is to predict the probability of customers churn on one of BCG clients called </a:t>
            </a:r>
            <a:r>
              <a:rPr lang="en-US" b="1" dirty="0" err="1"/>
              <a:t>PowerCo</a:t>
            </a:r>
            <a:r>
              <a:rPr lang="en-US" b="1" dirty="0"/>
              <a:t>.</a:t>
            </a:r>
          </a:p>
          <a:p>
            <a:r>
              <a:rPr lang="en-US" dirty="0" err="1"/>
              <a:t>PowerCo</a:t>
            </a:r>
            <a:r>
              <a:rPr lang="en-US" dirty="0"/>
              <a:t> is a company that focus on supplying gas and electricity for SME( Small Medium Enterprises) and residential customers.</a:t>
            </a:r>
          </a:p>
          <a:p>
            <a:r>
              <a:rPr lang="en-US" dirty="0"/>
              <a:t>They want to derive an effective decision to the declining customers lately by collaboration with BCG.</a:t>
            </a:r>
          </a:p>
          <a:p>
            <a:r>
              <a:rPr lang="en-US" dirty="0"/>
              <a:t>One hypothesis that likely to happen of the customers churn during period of January to March 2016 is the price </a:t>
            </a:r>
            <a:r>
              <a:rPr lang="en-US" dirty="0" err="1"/>
              <a:t>sensitiviy</a:t>
            </a:r>
            <a:r>
              <a:rPr lang="en-US" dirty="0"/>
              <a:t> and the issue of power-liberalization market in Europe.</a:t>
            </a:r>
          </a:p>
          <a:p>
            <a:r>
              <a:rPr lang="en-US" dirty="0"/>
              <a:t>We, as consultant want to understand the data better and derive actionable insights through the hypothesis whether we should consider marketing strategy that </a:t>
            </a:r>
            <a:r>
              <a:rPr lang="en-US" dirty="0" err="1"/>
              <a:t>PowerCo</a:t>
            </a:r>
            <a:r>
              <a:rPr lang="en-US" dirty="0"/>
              <a:t> is trying to do by offering 20% discount to the customers churn.</a:t>
            </a:r>
          </a:p>
          <a:p>
            <a:r>
              <a:rPr lang="en-US" dirty="0"/>
              <a:t>Is it an effective way to do or any other solutions that we can deliver to the client.</a:t>
            </a:r>
          </a:p>
          <a:p>
            <a:r>
              <a:rPr lang="en-US" dirty="0"/>
              <a:t>As this is a classification problem, we will be using one or more classification algorithms such as Logistic Regression, Decision tree and Random Forest by always checking a few </a:t>
            </a:r>
            <a:r>
              <a:rPr lang="en-US" dirty="0" err="1"/>
              <a:t>importants</a:t>
            </a:r>
            <a:r>
              <a:rPr lang="en-US" dirty="0"/>
              <a:t> parts such as overfitting or </a:t>
            </a:r>
            <a:r>
              <a:rPr lang="en-US" dirty="0" err="1"/>
              <a:t>underfitting</a:t>
            </a:r>
            <a:r>
              <a:rPr lang="en-US" dirty="0"/>
              <a:t> model.</a:t>
            </a:r>
          </a:p>
          <a:p>
            <a:r>
              <a:rPr lang="en-US" dirty="0"/>
              <a:t>We will analyze three datasets that we will believe can support the insights by following data :</a:t>
            </a:r>
          </a:p>
          <a:p>
            <a:endParaRPr lang="en-US" dirty="0"/>
          </a:p>
          <a:p>
            <a:r>
              <a:rPr lang="en-US" dirty="0"/>
              <a:t>1.Historical customer data: Customer data such as usage, sign up date, forecasted usage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2.Historical pricing data: variable and fixed pricing data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3.Churn indicator: whether each customer has churned or not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PROBLEM:-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70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4291"/>
          </a:xfrm>
        </p:spPr>
        <p:txBody>
          <a:bodyPr/>
          <a:lstStyle/>
          <a:p>
            <a:r>
              <a:rPr lang="en-US" sz="2000" dirty="0" smtClean="0"/>
              <a:t>Loading the datasets (</a:t>
            </a:r>
            <a:r>
              <a:rPr lang="en-US" sz="2000" dirty="0" err="1" smtClean="0"/>
              <a:t>client_csv</a:t>
            </a:r>
            <a:r>
              <a:rPr lang="en-US" sz="2000" dirty="0" smtClean="0"/>
              <a:t> which contains 14606 rows &amp; 26 columns and </a:t>
            </a:r>
            <a:r>
              <a:rPr lang="en-US" sz="2000" dirty="0" err="1" smtClean="0"/>
              <a:t>price_csv</a:t>
            </a:r>
            <a:r>
              <a:rPr lang="en-US" sz="2000" dirty="0" smtClean="0"/>
              <a:t> contains 193002 rows and 8 columns.</a:t>
            </a:r>
          </a:p>
          <a:p>
            <a:r>
              <a:rPr lang="en-US" sz="2000" dirty="0" smtClean="0"/>
              <a:t>Performing descriptive statistics  on both the dataset using pandas library to understand the average pricing in each period of time.</a:t>
            </a:r>
          </a:p>
          <a:p>
            <a:r>
              <a:rPr lang="en-US" sz="2000" dirty="0" smtClean="0"/>
              <a:t>No missing values were found in both datasets as well as no duplicates were found in both data.</a:t>
            </a:r>
          </a:p>
          <a:p>
            <a:r>
              <a:rPr lang="en-US" sz="2000" dirty="0" smtClean="0"/>
              <a:t>Using </a:t>
            </a:r>
            <a:r>
              <a:rPr lang="en-US" sz="2000" dirty="0" err="1" smtClean="0"/>
              <a:t>matplotlib</a:t>
            </a:r>
            <a:r>
              <a:rPr lang="en-US" sz="2000" dirty="0" smtClean="0"/>
              <a:t> library  </a:t>
            </a:r>
            <a:r>
              <a:rPr lang="en-US" sz="2000" dirty="0"/>
              <a:t>t</a:t>
            </a:r>
            <a:r>
              <a:rPr lang="en-US" sz="2000" dirty="0" smtClean="0"/>
              <a:t>op </a:t>
            </a:r>
            <a:r>
              <a:rPr lang="en-US" sz="2000" dirty="0"/>
              <a:t>5 sales channel with highest Churn </a:t>
            </a:r>
            <a:r>
              <a:rPr lang="en-US" sz="2000" dirty="0" smtClean="0"/>
              <a:t>Rate is been detected and seen that (</a:t>
            </a:r>
            <a:r>
              <a:rPr lang="en-US" sz="2000" dirty="0" err="1" smtClean="0"/>
              <a:t>foosdfpfkusacimwkcsosbicdxkicaua</a:t>
            </a:r>
            <a:r>
              <a:rPr lang="en-US" sz="2000" dirty="0" smtClean="0"/>
              <a:t>) sales channel has the highest number of churn</a:t>
            </a:r>
          </a:p>
          <a:p>
            <a:endParaRPr lang="en-US" sz="2000" dirty="0"/>
          </a:p>
          <a:p>
            <a:pPr marL="109728" indent="0">
              <a:buNone/>
            </a:pPr>
            <a:endParaRPr lang="en-US" sz="20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Exploratory Data </a:t>
            </a:r>
            <a:r>
              <a:rPr lang="en-US" dirty="0" smtClean="0">
                <a:effectLst/>
              </a:rPr>
              <a:t>Analysis:-</a:t>
            </a:r>
            <a:r>
              <a:rPr lang="en-US" b="0" dirty="0">
                <a:effectLst/>
              </a:rPr>
              <a:t/>
            </a:r>
            <a:br>
              <a:rPr lang="en-US" b="0" dirty="0">
                <a:effectLst/>
              </a:rPr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529667"/>
            <a:ext cx="5029200" cy="232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56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172200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Grahps</a:t>
            </a:r>
            <a:r>
              <a:rPr lang="en-US" sz="2000" dirty="0" smtClean="0"/>
              <a:t> bas on </a:t>
            </a:r>
            <a:r>
              <a:rPr lang="en-US" sz="2000" dirty="0"/>
              <a:t>Churn Rate - Has Gas Connection VS No Gas </a:t>
            </a:r>
            <a:r>
              <a:rPr lang="en-US" sz="2000" dirty="0" smtClean="0"/>
              <a:t>Connection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The graphs which shows </a:t>
            </a:r>
            <a:r>
              <a:rPr lang="en-US" sz="2000" dirty="0" err="1" smtClean="0"/>
              <a:t>Tensure</a:t>
            </a:r>
            <a:r>
              <a:rPr lang="en-US" sz="2000" dirty="0" smtClean="0"/>
              <a:t> Vs Churn</a:t>
            </a:r>
          </a:p>
          <a:p>
            <a:r>
              <a:rPr lang="en-US" sz="1600" dirty="0" smtClean="0"/>
              <a:t>Churn is </a:t>
            </a:r>
            <a:r>
              <a:rPr lang="en-US" sz="1600" dirty="0"/>
              <a:t>very low for companies which joined recently or that have made the contract a long time ago. With the higher number </a:t>
            </a:r>
            <a:r>
              <a:rPr lang="en-US" sz="1600" dirty="0" smtClean="0"/>
              <a:t>of churners </a:t>
            </a:r>
            <a:r>
              <a:rPr lang="en-US" sz="1600" dirty="0"/>
              <a:t>within the 3-7 years of tenure.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 rot="11171854" flipH="1" flipV="1">
            <a:off x="4644648" y="-367008"/>
            <a:ext cx="3367277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762000"/>
            <a:ext cx="5791200" cy="304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918394"/>
            <a:ext cx="5219700" cy="2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84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3999"/>
            <a:ext cx="8229600" cy="388620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Converting the categorical features into </a:t>
            </a:r>
            <a:r>
              <a:rPr lang="en-US" sz="2400" dirty="0" err="1" smtClean="0"/>
              <a:t>continous</a:t>
            </a:r>
            <a:r>
              <a:rPr lang="en-US" sz="2400" dirty="0" smtClean="0"/>
              <a:t> using pandas.</a:t>
            </a:r>
          </a:p>
          <a:p>
            <a:r>
              <a:rPr lang="en-US" sz="2400" dirty="0" smtClean="0"/>
              <a:t>New features for pricing and </a:t>
            </a:r>
            <a:r>
              <a:rPr lang="en-US" sz="2400" dirty="0" err="1" smtClean="0"/>
              <a:t>droping</a:t>
            </a:r>
            <a:r>
              <a:rPr lang="en-US" sz="2400" dirty="0" smtClean="0"/>
              <a:t> out the unwanted features(</a:t>
            </a:r>
            <a:r>
              <a:rPr lang="en-US" sz="2400" dirty="0"/>
              <a:t>'</a:t>
            </a:r>
            <a:r>
              <a:rPr lang="en-US" sz="2400" dirty="0" err="1"/>
              <a:t>price_date</a:t>
            </a:r>
            <a:r>
              <a:rPr lang="en-US" sz="2400" dirty="0"/>
              <a:t>', 'price_off_peak_</a:t>
            </a:r>
            <a:r>
              <a:rPr lang="en-US" sz="2400" dirty="0" err="1"/>
              <a:t>var</a:t>
            </a:r>
            <a:r>
              <a:rPr lang="en-US" sz="2400" dirty="0" smtClean="0"/>
              <a:t>','</a:t>
            </a:r>
            <a:r>
              <a:rPr lang="en-US" sz="2400" dirty="0" err="1" smtClean="0"/>
              <a:t>price_peak_var</a:t>
            </a:r>
            <a:r>
              <a:rPr lang="en-US" sz="2400" dirty="0" smtClean="0"/>
              <a:t>',</a:t>
            </a:r>
            <a:r>
              <a:rPr lang="en-US" sz="2400" dirty="0"/>
              <a:t> '</a:t>
            </a:r>
            <a:r>
              <a:rPr lang="en-US" sz="2400" dirty="0" err="1"/>
              <a:t>price_mid_peak_var</a:t>
            </a:r>
            <a:r>
              <a:rPr lang="en-US" sz="2400" dirty="0"/>
              <a:t>', '</a:t>
            </a:r>
            <a:r>
              <a:rPr lang="en-US" sz="2400" dirty="0" err="1"/>
              <a:t>price_off_peak_fix</a:t>
            </a:r>
            <a:r>
              <a:rPr lang="en-US" sz="2400" dirty="0"/>
              <a:t>', '</a:t>
            </a:r>
            <a:r>
              <a:rPr lang="en-US" sz="2400" dirty="0" err="1"/>
              <a:t>price_peak_fix</a:t>
            </a:r>
            <a:r>
              <a:rPr lang="en-US" sz="2400" dirty="0" smtClean="0"/>
              <a:t>',</a:t>
            </a:r>
            <a:r>
              <a:rPr lang="en-US" sz="2400" dirty="0"/>
              <a:t> </a:t>
            </a:r>
            <a:r>
              <a:rPr lang="en-US" sz="2400" dirty="0" smtClean="0"/>
              <a:t>'</a:t>
            </a:r>
            <a:r>
              <a:rPr lang="en-US" sz="2400" dirty="0" err="1" smtClean="0"/>
              <a:t>price_mid_peak_fix</a:t>
            </a:r>
            <a:r>
              <a:rPr lang="en-US" sz="2400" dirty="0" smtClean="0"/>
              <a:t>‘)</a:t>
            </a:r>
            <a:endParaRPr lang="en-US" sz="2400" dirty="0"/>
          </a:p>
          <a:p>
            <a:r>
              <a:rPr lang="en-US" sz="2400" dirty="0"/>
              <a:t> </a:t>
            </a:r>
            <a:r>
              <a:rPr lang="en-US" sz="2400" dirty="0" err="1" smtClean="0"/>
              <a:t>Droping</a:t>
            </a:r>
            <a:r>
              <a:rPr lang="en-US" sz="2400" dirty="0" smtClean="0"/>
              <a:t> the features (</a:t>
            </a:r>
            <a:r>
              <a:rPr lang="en-US" sz="2400" dirty="0"/>
              <a:t>'id','</a:t>
            </a:r>
            <a:r>
              <a:rPr lang="en-US" sz="2400" dirty="0" err="1"/>
              <a:t>date_activ</a:t>
            </a:r>
            <a:r>
              <a:rPr lang="en-US" sz="2400" dirty="0"/>
              <a:t>', '</a:t>
            </a:r>
            <a:r>
              <a:rPr lang="en-US" sz="2400" dirty="0" err="1"/>
              <a:t>date_end</a:t>
            </a:r>
            <a:r>
              <a:rPr lang="en-US" sz="2400" dirty="0"/>
              <a:t>', '</a:t>
            </a:r>
            <a:r>
              <a:rPr lang="en-US" sz="2400" dirty="0" err="1"/>
              <a:t>date_modif_prod</a:t>
            </a:r>
            <a:r>
              <a:rPr lang="en-US" sz="2400" dirty="0"/>
              <a:t>', </a:t>
            </a:r>
            <a:r>
              <a:rPr lang="en-US" sz="2400" dirty="0" smtClean="0"/>
              <a:t>'</a:t>
            </a:r>
            <a:r>
              <a:rPr lang="en-US" sz="2400" dirty="0" err="1" smtClean="0"/>
              <a:t>date_renewal</a:t>
            </a:r>
            <a:r>
              <a:rPr lang="en-US" sz="2400" dirty="0" smtClean="0"/>
              <a:t>‘)</a:t>
            </a:r>
            <a:r>
              <a:rPr lang="en-US" sz="2400" dirty="0"/>
              <a:t> </a:t>
            </a:r>
            <a:r>
              <a:rPr lang="en-US" sz="2400" dirty="0" smtClean="0"/>
              <a:t>from client dataset which can effect the model accuracy.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Feature</a:t>
            </a:r>
            <a:r>
              <a:rPr lang="en-US" sz="2800" dirty="0" smtClean="0"/>
              <a:t> </a:t>
            </a:r>
            <a:r>
              <a:rPr lang="en-US" sz="3600" dirty="0" smtClean="0"/>
              <a:t>Engineering</a:t>
            </a:r>
            <a:r>
              <a:rPr lang="en-US" sz="2400" dirty="0" smtClean="0"/>
              <a:t>:-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1844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102291"/>
          </a:xfrm>
        </p:spPr>
        <p:txBody>
          <a:bodyPr/>
          <a:lstStyle/>
          <a:p>
            <a:r>
              <a:rPr lang="en-US" dirty="0" smtClean="0"/>
              <a:t>Creating Sample model as the data is big </a:t>
            </a:r>
            <a:r>
              <a:rPr lang="en-US" dirty="0" err="1" smtClean="0"/>
              <a:t>analyizing</a:t>
            </a:r>
            <a:r>
              <a:rPr lang="en-US" dirty="0" smtClean="0"/>
              <a:t> on sample data can make it easier to detect the best classification model for the project.</a:t>
            </a:r>
          </a:p>
          <a:p>
            <a:r>
              <a:rPr lang="en-US" dirty="0" smtClean="0"/>
              <a:t>Models like </a:t>
            </a:r>
            <a:r>
              <a:rPr lang="en-US" dirty="0" err="1" smtClean="0"/>
              <a:t>SVC,Random</a:t>
            </a:r>
            <a:r>
              <a:rPr lang="en-US" dirty="0" smtClean="0"/>
              <a:t> </a:t>
            </a:r>
            <a:r>
              <a:rPr lang="en-US" dirty="0" err="1" smtClean="0"/>
              <a:t>Forest,Decision</a:t>
            </a:r>
            <a:r>
              <a:rPr lang="en-US" dirty="0" smtClean="0"/>
              <a:t> </a:t>
            </a:r>
            <a:r>
              <a:rPr lang="en-US" dirty="0" err="1" smtClean="0"/>
              <a:t>Tree,XGBM,AdaBoost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err="1" smtClean="0"/>
              <a:t>GradientBoosting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XGBM gives the best accuracy for the sample data so going with </a:t>
            </a:r>
            <a:r>
              <a:rPr lang="en-US" dirty="0" err="1" smtClean="0"/>
              <a:t>xgbm</a:t>
            </a:r>
            <a:r>
              <a:rPr lang="en-US" dirty="0" smtClean="0"/>
              <a:t>.</a:t>
            </a:r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219200"/>
          </a:xfrm>
        </p:spPr>
        <p:txBody>
          <a:bodyPr/>
          <a:lstStyle/>
          <a:p>
            <a:r>
              <a:rPr lang="en-US" dirty="0" smtClean="0"/>
              <a:t>Sample Model: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121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XGBM for </a:t>
            </a:r>
            <a:r>
              <a:rPr lang="en-US" dirty="0" err="1" smtClean="0"/>
              <a:t>analyising</a:t>
            </a:r>
            <a:r>
              <a:rPr lang="en-US" dirty="0" smtClean="0"/>
              <a:t> the model using parameters </a:t>
            </a:r>
            <a:r>
              <a:rPr lang="en-US" dirty="0" err="1" smtClean="0"/>
              <a:t>n_estimators</a:t>
            </a:r>
            <a:r>
              <a:rPr lang="en-US" dirty="0" smtClean="0"/>
              <a:t>=100,max_depth=5,min_child_weight=1,gamma=0,learning_rate=0.01 to avoid overfitting and </a:t>
            </a:r>
            <a:r>
              <a:rPr lang="en-US" dirty="0" err="1" smtClean="0"/>
              <a:t>underfitting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sklearn</a:t>
            </a:r>
            <a:r>
              <a:rPr lang="en-US" dirty="0" smtClean="0"/>
              <a:t> library for detecting the accuracy score and classification report which gives us and accuracy of 90.13 which is a good model and </a:t>
            </a:r>
            <a:r>
              <a:rPr lang="en-US" dirty="0"/>
              <a:t>can predict the probability of customers </a:t>
            </a:r>
            <a:r>
              <a:rPr lang="en-US" dirty="0" smtClean="0"/>
              <a:t>churn in the company.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Building &amp; Evaluation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-4419600" y="-13252"/>
            <a:ext cx="2667000" cy="17658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471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533</Words>
  <Application>Microsoft Office PowerPoint</Application>
  <PresentationFormat>On-screen Show (4:3)</PresentationFormat>
  <Paragraphs>43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BCG</vt:lpstr>
      <vt:lpstr>BUSINESS PROBLEM:-</vt:lpstr>
      <vt:lpstr>Exploratory Data Analysis:- </vt:lpstr>
      <vt:lpstr>PowerPoint Presentation</vt:lpstr>
      <vt:lpstr>Feature Engineering:-</vt:lpstr>
      <vt:lpstr>Sample Model:</vt:lpstr>
      <vt:lpstr>Model Building &amp; Evaluation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BCG</dc:title>
  <dc:creator>ASUS</dc:creator>
  <cp:lastModifiedBy>ASUS</cp:lastModifiedBy>
  <cp:revision>12</cp:revision>
  <dcterms:created xsi:type="dcterms:W3CDTF">2022-02-28T09:37:34Z</dcterms:created>
  <dcterms:modified xsi:type="dcterms:W3CDTF">2022-03-01T17:55:32Z</dcterms:modified>
</cp:coreProperties>
</file>