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notesMasterIdLst>
    <p:notesMasterId r:id="rId54"/>
  </p:notesMasterIdLst>
  <p:handoutMasterIdLst>
    <p:handoutMasterId r:id="rId55"/>
  </p:handoutMasterIdLst>
  <p:sldIdLst>
    <p:sldId id="256" r:id="rId2"/>
    <p:sldId id="361" r:id="rId3"/>
    <p:sldId id="257" r:id="rId4"/>
    <p:sldId id="323" r:id="rId5"/>
    <p:sldId id="330" r:id="rId6"/>
    <p:sldId id="281" r:id="rId7"/>
    <p:sldId id="266" r:id="rId8"/>
    <p:sldId id="331" r:id="rId9"/>
    <p:sldId id="263" r:id="rId10"/>
    <p:sldId id="283" r:id="rId11"/>
    <p:sldId id="264" r:id="rId12"/>
    <p:sldId id="325" r:id="rId13"/>
    <p:sldId id="268" r:id="rId14"/>
    <p:sldId id="269" r:id="rId15"/>
    <p:sldId id="271" r:id="rId16"/>
    <p:sldId id="273" r:id="rId17"/>
    <p:sldId id="279" r:id="rId18"/>
    <p:sldId id="289" r:id="rId19"/>
    <p:sldId id="275" r:id="rId20"/>
    <p:sldId id="277" r:id="rId21"/>
    <p:sldId id="278" r:id="rId22"/>
    <p:sldId id="291" r:id="rId23"/>
    <p:sldId id="276" r:id="rId24"/>
    <p:sldId id="295" r:id="rId25"/>
    <p:sldId id="296" r:id="rId26"/>
    <p:sldId id="297" r:id="rId27"/>
    <p:sldId id="341" r:id="rId28"/>
    <p:sldId id="284" r:id="rId29"/>
    <p:sldId id="356" r:id="rId30"/>
    <p:sldId id="285" r:id="rId31"/>
    <p:sldId id="305" r:id="rId32"/>
    <p:sldId id="312" r:id="rId33"/>
    <p:sldId id="357" r:id="rId34"/>
    <p:sldId id="364" r:id="rId35"/>
    <p:sldId id="368" r:id="rId36"/>
    <p:sldId id="340" r:id="rId37"/>
    <p:sldId id="336" r:id="rId38"/>
    <p:sldId id="307" r:id="rId39"/>
    <p:sldId id="311" r:id="rId40"/>
    <p:sldId id="358" r:id="rId41"/>
    <p:sldId id="360" r:id="rId42"/>
    <p:sldId id="318" r:id="rId43"/>
    <p:sldId id="320" r:id="rId44"/>
    <p:sldId id="321" r:id="rId45"/>
    <p:sldId id="322" r:id="rId46"/>
    <p:sldId id="344" r:id="rId47"/>
    <p:sldId id="343" r:id="rId48"/>
    <p:sldId id="349" r:id="rId49"/>
    <p:sldId id="351" r:id="rId50"/>
    <p:sldId id="362" r:id="rId51"/>
    <p:sldId id="370" r:id="rId52"/>
    <p:sldId id="36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C0"/>
    <a:srgbClr val="00589A"/>
    <a:srgbClr val="140379"/>
    <a:srgbClr val="E8B40E"/>
    <a:srgbClr val="74A0E8"/>
    <a:srgbClr val="A3D769"/>
    <a:srgbClr val="4983E1"/>
    <a:srgbClr val="A4C1F0"/>
    <a:srgbClr val="C6D8F6"/>
    <a:srgbClr val="F8D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52" autoAdjust="0"/>
  </p:normalViewPr>
  <p:slideViewPr>
    <p:cSldViewPr snapToGrid="0">
      <p:cViewPr varScale="1">
        <p:scale>
          <a:sx n="69" d="100"/>
          <a:sy n="69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Static</c:v>
                </c:pt>
              </c:strCache>
            </c:strRef>
          </c:tx>
          <c:spPr>
            <a:solidFill>
              <a:srgbClr val="4983E1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Malware</c:v>
                </c:pt>
                <c:pt idx="1">
                  <c:v>Grayware</c:v>
                </c:pt>
                <c:pt idx="2">
                  <c:v>Vulnerable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50</c:v>
                </c:pt>
                <c:pt idx="2">
                  <c:v>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Dynamic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Malware</c:v>
                </c:pt>
                <c:pt idx="1">
                  <c:v>Grayware</c:v>
                </c:pt>
                <c:pt idx="2">
                  <c:v>Vulnerable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36</c:v>
                </c:pt>
                <c:pt idx="1">
                  <c:v>39</c:v>
                </c:pt>
                <c:pt idx="2">
                  <c:v>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Malware</c:v>
                </c:pt>
                <c:pt idx="1">
                  <c:v>Grayware</c:v>
                </c:pt>
                <c:pt idx="2">
                  <c:v>Vulnerable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14</c:v>
                </c:pt>
                <c:pt idx="1">
                  <c:v>11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8619136"/>
        <c:axId val="158620672"/>
      </c:barChart>
      <c:catAx>
        <c:axId val="158619136"/>
        <c:scaling>
          <c:orientation val="minMax"/>
        </c:scaling>
        <c:delete val="0"/>
        <c:axPos val="b"/>
        <c:majorTickMark val="none"/>
        <c:minorTickMark val="none"/>
        <c:tickLblPos val="nextTo"/>
        <c:crossAx val="158620672"/>
        <c:crosses val="autoZero"/>
        <c:auto val="1"/>
        <c:lblAlgn val="ctr"/>
        <c:lblOffset val="100"/>
        <c:noMultiLvlLbl val="0"/>
      </c:catAx>
      <c:valAx>
        <c:axId val="158620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586191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E9F61-26D1-4A9F-94BC-FB9E5F11AF6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1. Y. Acar et al., "SoK: Lessons Learned From Android Security Research For Appified Software Platforms,”  SP ’16, IEEE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E7B02-9474-4ABA-9672-C3B470E0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600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B455-664E-41B6-9530-2F2D18BA8AC5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1. Y. Acar et al., "SoK: Lessons Learned From Android Security Research For Appified Software Platforms,”  SP ’16, IEEE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C655A-07BD-4FB9-BD7F-7E67D92DC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287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C655A-07BD-4FB9-BD7F-7E67D92DC0A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Y. Acar et al., "SoK: Lessons Learned From Android Security Research For Appified Software Platforms,”  SP ’16, IEEE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0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C655A-07BD-4FB9-BD7F-7E67D92DC0A8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Y. Acar et al., "SoK: Lessons Learned From Android Security Research For Appified Software Platforms,”  SP ’16, IEEE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8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C655A-07BD-4FB9-BD7F-7E67D92DC0A8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Y. Acar et al., "SoK: Lessons Learned From Android Security Research For Appified Software Platforms,”  SP ’16, IEEE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8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BC58-8CC4-4AD9-BDA3-D8075BA0D31C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3BA4275-9281-430A-ACAC-D4A2EAEA952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CADA-A5FD-4FFE-BDFD-13D39430A311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D14D-BA28-4D27-9F94-5BC121FD02B6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2567-3034-4547-9453-702C40136A0E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02B2-A2B8-4C17-A3A1-3FC170397C5C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BA4275-9281-430A-ACAC-D4A2EAEA952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4F60-ECEF-4836-9DCC-A0E62BE60530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8299-8B8E-46FF-8947-9D1441386DE4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A21A-A3A8-42CD-AA9D-4F189632B1C6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D62B-64AF-43C4-804F-48CA75C4E23E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2C42-DC54-41C3-B1F4-131BF984DA26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AD7C-28E3-42BE-A006-B3E5088D86C4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BA4275-9281-430A-ACAC-D4A2EAEA952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A2D9D2-D7F1-4047-A67D-B71AEAE2E2D4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3BA4275-9281-430A-ACAC-D4A2EAEA952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ransition spd="slow">
    <p:pull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399"/>
            <a:ext cx="6400800" cy="2618509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Techkriti-2019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/>
              <a:t>Android Security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18952244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650128" y="3771900"/>
            <a:ext cx="2725187" cy="2882900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399" y="28973"/>
            <a:ext cx="7086601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n-US" cap="small" dirty="0" smtClean="0"/>
              <a:t>Where to improve security &amp; privacy protection?</a:t>
            </a:r>
            <a:endParaRPr lang="en-US" cap="small" dirty="0"/>
          </a:p>
        </p:txBody>
      </p:sp>
      <p:sp>
        <p:nvSpPr>
          <p:cNvPr id="3" name="Rectangle 2"/>
          <p:cNvSpPr/>
          <p:nvPr/>
        </p:nvSpPr>
        <p:spPr>
          <a:xfrm>
            <a:off x="75513" y="1352078"/>
            <a:ext cx="2286000" cy="53226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Tool Chain Provider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5513" y="1993522"/>
            <a:ext cx="2286000" cy="53226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party libraries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850483" y="1359088"/>
            <a:ext cx="2103120" cy="53226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 developer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53326" y="2734859"/>
            <a:ext cx="2103120" cy="53226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Markets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6456" y="3997846"/>
            <a:ext cx="2286000" cy="53226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Services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76456" y="4652939"/>
            <a:ext cx="2286000" cy="53226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 &amp; Analytics Network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852379" y="3998794"/>
            <a:ext cx="2103120" cy="532263"/>
          </a:xfrm>
          <a:prstGeom prst="rect">
            <a:avLst/>
          </a:prstGeom>
          <a:solidFill>
            <a:srgbClr val="2161C9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Installed Apps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51432" y="4899546"/>
            <a:ext cx="2103120" cy="532263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Middleware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0484" y="5773003"/>
            <a:ext cx="2103120" cy="532263"/>
          </a:xfrm>
          <a:prstGeom prst="rect">
            <a:avLst/>
          </a:prstGeom>
          <a:solidFill>
            <a:srgbClr val="C0000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Linux Kernel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>
            <a:off x="4902043" y="1891351"/>
            <a:ext cx="2843" cy="843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 flipH="1">
            <a:off x="4903939" y="3267122"/>
            <a:ext cx="947" cy="731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0" idx="0"/>
          </p:cNvCxnSpPr>
          <p:nvPr/>
        </p:nvCxnSpPr>
        <p:spPr>
          <a:xfrm flipH="1">
            <a:off x="4902992" y="4531057"/>
            <a:ext cx="947" cy="3684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4902044" y="5431809"/>
            <a:ext cx="948" cy="3411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3"/>
            <a:endCxn id="11" idx="3"/>
          </p:cNvCxnSpPr>
          <p:nvPr/>
        </p:nvCxnSpPr>
        <p:spPr>
          <a:xfrm flipH="1">
            <a:off x="5953604" y="4264926"/>
            <a:ext cx="1895" cy="1774209"/>
          </a:xfrm>
          <a:prstGeom prst="bentConnector3">
            <a:avLst>
              <a:gd name="adj1" fmla="val -12063325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1"/>
            <a:endCxn id="7" idx="3"/>
          </p:cNvCxnSpPr>
          <p:nvPr/>
        </p:nvCxnSpPr>
        <p:spPr>
          <a:xfrm flipH="1" flipV="1">
            <a:off x="2362456" y="4263978"/>
            <a:ext cx="1489923" cy="9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1"/>
            <a:endCxn id="3" idx="3"/>
          </p:cNvCxnSpPr>
          <p:nvPr/>
        </p:nvCxnSpPr>
        <p:spPr>
          <a:xfrm flipH="1" flipV="1">
            <a:off x="2361513" y="1618210"/>
            <a:ext cx="1488970" cy="7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8" idx="3"/>
          </p:cNvCxnSpPr>
          <p:nvPr/>
        </p:nvCxnSpPr>
        <p:spPr>
          <a:xfrm rot="5400000">
            <a:off x="2355162" y="4274495"/>
            <a:ext cx="651871" cy="637281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4" idx="3"/>
          </p:cNvCxnSpPr>
          <p:nvPr/>
        </p:nvCxnSpPr>
        <p:spPr>
          <a:xfrm rot="5400000">
            <a:off x="2344549" y="1642564"/>
            <a:ext cx="634054" cy="600126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27394" y="1310184"/>
            <a:ext cx="184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Uses tool </a:t>
            </a:r>
            <a:r>
              <a:rPr lang="en-US" sz="1600" b="1" dirty="0"/>
              <a:t>c</a:t>
            </a:r>
            <a:r>
              <a:rPr lang="en-US" sz="1600" b="1" dirty="0" smtClean="0"/>
              <a:t>hains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341041" y="2251880"/>
            <a:ext cx="2074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Includes libraries</a:t>
            </a:r>
            <a:endParaRPr 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952439" y="2210939"/>
            <a:ext cx="1230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Publish App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952439" y="3370999"/>
            <a:ext cx="1230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Install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341040" y="3916907"/>
            <a:ext cx="2074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 via internet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577495" y="4531061"/>
            <a:ext cx="2074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Android API</a:t>
            </a:r>
            <a:endParaRPr lang="en-US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604792" y="5431813"/>
            <a:ext cx="2074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Linux API</a:t>
            </a:r>
            <a:endParaRPr 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273533" y="6305270"/>
            <a:ext cx="2074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Android Platform</a:t>
            </a:r>
            <a:endParaRPr lang="en-US" sz="16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540119" y="1236617"/>
            <a:ext cx="0" cy="8447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38140" y="1393381"/>
            <a:ext cx="260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Useable Security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544466" y="2429686"/>
            <a:ext cx="4362" cy="9601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66238" y="2512478"/>
            <a:ext cx="2575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Application Vetting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540104" y="3622767"/>
            <a:ext cx="0" cy="10341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61875" y="3779630"/>
            <a:ext cx="2590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Inline </a:t>
            </a:r>
            <a:r>
              <a:rPr lang="en-US" sz="2400" b="1" dirty="0"/>
              <a:t>reference </a:t>
            </a:r>
            <a:r>
              <a:rPr lang="en-US" sz="2400" b="1" dirty="0" smtClean="0"/>
              <a:t>monitors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548839" y="4937764"/>
            <a:ext cx="0" cy="15152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53162" y="5229661"/>
            <a:ext cx="2590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Retrofit Android’s S</a:t>
            </a:r>
            <a:r>
              <a:rPr lang="en-US" sz="2400" b="1" dirty="0" smtClean="0"/>
              <a:t>ecurity</a:t>
            </a:r>
          </a:p>
        </p:txBody>
      </p:sp>
    </p:spTree>
    <p:extLst>
      <p:ext uri="{BB962C8B-B14F-4D97-AF65-F5344CB8AC3E}">
        <p14:creationId xmlns:p14="http://schemas.microsoft.com/office/powerpoint/2010/main" val="6345286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40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186250"/>
            <a:ext cx="8661400" cy="808037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small" dirty="0" smtClean="0"/>
              <a:t>Security Impact of an Actor  over others</a:t>
            </a:r>
            <a:r>
              <a:rPr lang="en-US" cap="small" baseline="30000" dirty="0" smtClean="0"/>
              <a:t>1</a:t>
            </a:r>
            <a:endParaRPr lang="en-US" cap="small" baseline="30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64120"/>
              </p:ext>
            </p:extLst>
          </p:nvPr>
        </p:nvGraphicFramePr>
        <p:xfrm>
          <a:off x="541870" y="1024470"/>
          <a:ext cx="8068733" cy="54186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3397"/>
                <a:gridCol w="783167"/>
                <a:gridCol w="783167"/>
                <a:gridCol w="783167"/>
                <a:gridCol w="783167"/>
                <a:gridCol w="783167"/>
                <a:gridCol w="783167"/>
                <a:gridCol w="783167"/>
                <a:gridCol w="783167"/>
              </a:tblGrid>
              <a:tr h="1974116"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OS</a:t>
                      </a:r>
                      <a:r>
                        <a:rPr lang="en-US" baseline="0" dirty="0" smtClean="0"/>
                        <a:t> Developer</a:t>
                      </a:r>
                      <a:endParaRPr lang="en-US" dirty="0" smtClean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H/W Vendor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Library Provider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S/W</a:t>
                      </a:r>
                      <a:r>
                        <a:rPr lang="en-US" baseline="0" dirty="0" smtClean="0"/>
                        <a:t> Developer</a:t>
                      </a:r>
                      <a:endParaRPr lang="en-US" dirty="0" smtClean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Toolchain Provider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S/W</a:t>
                      </a:r>
                      <a:r>
                        <a:rPr lang="en-US" baseline="0" dirty="0" smtClean="0"/>
                        <a:t> Publisher</a:t>
                      </a:r>
                      <a:endParaRPr lang="en-US" dirty="0" smtClean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S/W Market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End User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68"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r>
                        <a:rPr lang="en-US" baseline="0" dirty="0" smtClean="0"/>
                        <a:t> Developer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Partial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5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5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68">
                <a:tc>
                  <a:txBody>
                    <a:bodyPr/>
                    <a:lstStyle/>
                    <a:p>
                      <a:r>
                        <a:rPr lang="en-US" dirty="0" smtClean="0"/>
                        <a:t>H/W Vendor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68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 Provider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68">
                <a:tc>
                  <a:txBody>
                    <a:bodyPr/>
                    <a:lstStyle/>
                    <a:p>
                      <a:r>
                        <a:rPr lang="en-US" dirty="0" smtClean="0"/>
                        <a:t>S/W</a:t>
                      </a:r>
                      <a:r>
                        <a:rPr lang="en-US" baseline="0" dirty="0" smtClean="0"/>
                        <a:t> Developer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68">
                <a:tc>
                  <a:txBody>
                    <a:bodyPr/>
                    <a:lstStyle/>
                    <a:p>
                      <a:r>
                        <a:rPr lang="en-US" dirty="0" smtClean="0"/>
                        <a:t>Toolchain Provider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68">
                <a:tc>
                  <a:txBody>
                    <a:bodyPr/>
                    <a:lstStyle/>
                    <a:p>
                      <a:r>
                        <a:rPr lang="en-US" dirty="0" smtClean="0"/>
                        <a:t>S/W</a:t>
                      </a:r>
                      <a:r>
                        <a:rPr lang="en-US" baseline="0" dirty="0" smtClean="0"/>
                        <a:t> Publisher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68">
                <a:tc>
                  <a:txBody>
                    <a:bodyPr/>
                    <a:lstStyle/>
                    <a:p>
                      <a:r>
                        <a:rPr lang="en-US" dirty="0" smtClean="0"/>
                        <a:t>S/W Market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68">
                <a:tc>
                  <a:txBody>
                    <a:bodyPr/>
                    <a:lstStyle/>
                    <a:p>
                      <a:r>
                        <a:rPr lang="en-US" dirty="0" smtClean="0"/>
                        <a:t>End User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10" y="6505314"/>
            <a:ext cx="7027817" cy="350519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tx1"/>
                </a:solidFill>
              </a:rPr>
              <a:t>Y. </a:t>
            </a:r>
            <a:r>
              <a:rPr lang="en-US" sz="1100" dirty="0" err="1" smtClean="0">
                <a:solidFill>
                  <a:schemeClr val="tx1"/>
                </a:solidFill>
              </a:rPr>
              <a:t>Acar</a:t>
            </a:r>
            <a:r>
              <a:rPr lang="en-US" sz="1100" dirty="0" smtClean="0">
                <a:solidFill>
                  <a:schemeClr val="tx1"/>
                </a:solidFill>
              </a:rPr>
              <a:t> et al., "</a:t>
            </a:r>
            <a:r>
              <a:rPr lang="en-US" sz="1100" dirty="0" err="1" smtClean="0">
                <a:solidFill>
                  <a:schemeClr val="tx1"/>
                </a:solidFill>
              </a:rPr>
              <a:t>SoK</a:t>
            </a:r>
            <a:r>
              <a:rPr lang="en-US" sz="1100" dirty="0" smtClean="0">
                <a:solidFill>
                  <a:schemeClr val="tx1"/>
                </a:solidFill>
              </a:rPr>
              <a:t>: Lessons Learned From Android Security Research For </a:t>
            </a:r>
            <a:r>
              <a:rPr lang="en-US" sz="1100" dirty="0" err="1" smtClean="0">
                <a:solidFill>
                  <a:schemeClr val="tx1"/>
                </a:solidFill>
              </a:rPr>
              <a:t>Appified</a:t>
            </a:r>
            <a:r>
              <a:rPr lang="en-US" sz="1100" dirty="0" smtClean="0">
                <a:solidFill>
                  <a:schemeClr val="tx1"/>
                </a:solidFill>
              </a:rPr>
              <a:t> Software Platforms,”  SP ’16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494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Motivation: Summary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Feature-rich smartphones </a:t>
            </a:r>
            <a:r>
              <a:rPr lang="en-US" dirty="0" smtClean="0"/>
              <a:t>and </a:t>
            </a:r>
            <a:r>
              <a:rPr lang="en-US" b="1" dirty="0" smtClean="0"/>
              <a:t>appification</a:t>
            </a:r>
            <a:r>
              <a:rPr lang="en-US" dirty="0" smtClean="0"/>
              <a:t> have induced security research on various new aspects</a:t>
            </a:r>
          </a:p>
          <a:p>
            <a:r>
              <a:rPr lang="en-US" smtClean="0"/>
              <a:t>Android’s </a:t>
            </a:r>
            <a:r>
              <a:rPr lang="en-US" b="1" dirty="0" smtClean="0"/>
              <a:t>market share</a:t>
            </a:r>
            <a:r>
              <a:rPr lang="en-US" dirty="0" smtClean="0"/>
              <a:t> has made Android the </a:t>
            </a:r>
            <a:r>
              <a:rPr lang="en-US" b="1" dirty="0" smtClean="0"/>
              <a:t>#1 target </a:t>
            </a:r>
            <a:r>
              <a:rPr lang="en-US" dirty="0" smtClean="0"/>
              <a:t>for malware authors and makes improved security &amp; privacy mechanisms imperative</a:t>
            </a:r>
          </a:p>
          <a:p>
            <a:r>
              <a:rPr lang="en-US" dirty="0" smtClean="0"/>
              <a:t>Various actors in the </a:t>
            </a:r>
            <a:r>
              <a:rPr lang="en-US" b="1" dirty="0" smtClean="0"/>
              <a:t>ecosystem</a:t>
            </a:r>
            <a:r>
              <a:rPr lang="en-US" dirty="0" smtClean="0"/>
              <a:t> with (</a:t>
            </a:r>
            <a:r>
              <a:rPr lang="en-US" dirty="0"/>
              <a:t>strong</a:t>
            </a:r>
            <a:r>
              <a:rPr lang="en-US" dirty="0" smtClean="0"/>
              <a:t>) influence on </a:t>
            </a:r>
            <a:r>
              <a:rPr lang="en-US" b="1" dirty="0" smtClean="0"/>
              <a:t>security and privacy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830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Android Applications</a:t>
            </a:r>
            <a:endParaRPr lang="en-US" cap="smal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515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9648"/>
            <a:ext cx="7772400" cy="921249"/>
          </a:xfrm>
        </p:spPr>
        <p:txBody>
          <a:bodyPr>
            <a:normAutofit/>
          </a:bodyPr>
          <a:lstStyle/>
          <a:p>
            <a:r>
              <a:rPr lang="en-US" cap="small" dirty="0" smtClean="0"/>
              <a:t>Android Software Stack</a:t>
            </a:r>
            <a:endParaRPr lang="en-US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90599" y="1157472"/>
            <a:ext cx="6942910" cy="5234619"/>
            <a:chOff x="990599" y="1157472"/>
            <a:chExt cx="6402978" cy="4485657"/>
          </a:xfrm>
        </p:grpSpPr>
        <p:sp>
          <p:nvSpPr>
            <p:cNvPr id="9" name="Rectangle 8"/>
            <p:cNvSpPr/>
            <p:nvPr/>
          </p:nvSpPr>
          <p:spPr>
            <a:xfrm>
              <a:off x="990599" y="1157472"/>
              <a:ext cx="3145972" cy="1034377"/>
            </a:xfrm>
            <a:prstGeom prst="rect">
              <a:avLst/>
            </a:prstGeom>
            <a:solidFill>
              <a:srgbClr val="3535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Default apps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1366" y="1641300"/>
              <a:ext cx="1483410" cy="517188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Contacts</a:t>
              </a:r>
              <a:endParaRPr lang="en-US" sz="28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2123" y="1641300"/>
              <a:ext cx="1382316" cy="517188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SMS</a:t>
              </a:r>
              <a:endParaRPr lang="en-US" sz="28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12540" y="2301140"/>
              <a:ext cx="6348125" cy="1034377"/>
            </a:xfrm>
            <a:prstGeom prst="rect">
              <a:avLst/>
            </a:prstGeom>
            <a:solidFill>
              <a:srgbClr val="3535FF"/>
            </a:solidFill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Application Framework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32367" y="1157472"/>
              <a:ext cx="3128298" cy="1034377"/>
            </a:xfrm>
            <a:prstGeom prst="rect">
              <a:avLst/>
            </a:prstGeom>
            <a:solidFill>
              <a:srgbClr val="3535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Third party apps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63722" y="1641300"/>
              <a:ext cx="1382316" cy="517188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p</a:t>
              </a:r>
              <a:r>
                <a:rPr lang="en-US" sz="2800" b="1" dirty="0" smtClean="0"/>
                <a:t>aytm</a:t>
              </a:r>
              <a:endParaRPr lang="en-US" sz="28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70902" y="1641300"/>
              <a:ext cx="1382316" cy="517188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linkedin</a:t>
              </a:r>
              <a:endParaRPr lang="en-US" sz="28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23511" y="3461941"/>
              <a:ext cx="2643955" cy="10343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Native libs</a:t>
              </a:r>
            </a:p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(C / C++)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34481" y="4608752"/>
              <a:ext cx="6348125" cy="103437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Linux Kernel (modified)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78710" y="3461941"/>
              <a:ext cx="3614867" cy="1034377"/>
            </a:xfrm>
            <a:prstGeom prst="rect">
              <a:avLst/>
            </a:prstGeom>
            <a:solidFill>
              <a:srgbClr val="D2A000"/>
            </a:solidFill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Android Runtime</a:t>
              </a:r>
            </a:p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(Dalvik / ART)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3415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Application Packages (APK)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APK is simply a packaging format like </a:t>
            </a:r>
            <a:r>
              <a:rPr lang="en-US" b="1" dirty="0" smtClean="0"/>
              <a:t>JAR</a:t>
            </a:r>
            <a:r>
              <a:rPr lang="en-US" dirty="0" smtClean="0"/>
              <a:t>, ZIP and TAR</a:t>
            </a:r>
          </a:p>
          <a:p>
            <a:r>
              <a:rPr lang="en-US" dirty="0" smtClean="0">
                <a:solidFill>
                  <a:srgbClr val="356BF1"/>
                </a:solidFill>
              </a:rPr>
              <a:t>Component of Application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Content Provider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Broadcast Receiver</a:t>
            </a:r>
          </a:p>
          <a:p>
            <a:r>
              <a:rPr lang="en-US" dirty="0" smtClean="0">
                <a:solidFill>
                  <a:srgbClr val="37CD57"/>
                </a:solidFill>
              </a:rPr>
              <a:t>Native Code (C/C++ shared libraries)</a:t>
            </a:r>
          </a:p>
          <a:p>
            <a:r>
              <a:rPr lang="en-US" dirty="0" smtClean="0">
                <a:solidFill>
                  <a:srgbClr val="3535FF"/>
                </a:solidFill>
              </a:rPr>
              <a:t>Resources</a:t>
            </a:r>
          </a:p>
          <a:p>
            <a:r>
              <a:rPr lang="en-US" dirty="0" smtClean="0">
                <a:solidFill>
                  <a:srgbClr val="FA7B48"/>
                </a:solidFill>
              </a:rPr>
              <a:t>META-INF</a:t>
            </a:r>
          </a:p>
          <a:p>
            <a:r>
              <a:rPr lang="en-US" dirty="0" smtClean="0">
                <a:solidFill>
                  <a:srgbClr val="969200"/>
                </a:solidFill>
              </a:rPr>
              <a:t>Application Manifest</a:t>
            </a:r>
            <a:endParaRPr lang="en-US" dirty="0">
              <a:solidFill>
                <a:srgbClr val="9692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182534" y="2455340"/>
            <a:ext cx="4715933" cy="1905009"/>
            <a:chOff x="4182534" y="2455340"/>
            <a:chExt cx="4715933" cy="1905009"/>
          </a:xfrm>
        </p:grpSpPr>
        <p:sp>
          <p:nvSpPr>
            <p:cNvPr id="4" name="Rounded Rectangle 3"/>
            <p:cNvSpPr/>
            <p:nvPr/>
          </p:nvSpPr>
          <p:spPr>
            <a:xfrm>
              <a:off x="4182534" y="2455340"/>
              <a:ext cx="4258720" cy="14054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3984" y="3625866"/>
              <a:ext cx="734483" cy="734483"/>
            </a:xfrm>
            <a:prstGeom prst="rect">
              <a:avLst/>
            </a:prstGeom>
          </p:spPr>
        </p:pic>
        <p:sp>
          <p:nvSpPr>
            <p:cNvPr id="6" name="Snip Single Corner Rectangle 5"/>
            <p:cNvSpPr/>
            <p:nvPr/>
          </p:nvSpPr>
          <p:spPr>
            <a:xfrm>
              <a:off x="4546586" y="2582343"/>
              <a:ext cx="482600" cy="626533"/>
            </a:xfrm>
            <a:prstGeom prst="snip1Rect">
              <a:avLst/>
            </a:prstGeom>
            <a:solidFill>
              <a:srgbClr val="356BF1"/>
            </a:solidFill>
            <a:ln w="38100"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5376327" y="2582344"/>
              <a:ext cx="482600" cy="626533"/>
            </a:xfrm>
            <a:prstGeom prst="snip1Rect">
              <a:avLst/>
            </a:prstGeom>
            <a:solidFill>
              <a:srgbClr val="37CD57"/>
            </a:solidFill>
            <a:ln w="38100"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6189134" y="2582344"/>
              <a:ext cx="482600" cy="626533"/>
            </a:xfrm>
            <a:prstGeom prst="snip1Rect">
              <a:avLst/>
            </a:prstGeom>
            <a:solidFill>
              <a:srgbClr val="3535FF"/>
            </a:solidFill>
            <a:ln w="38100"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6951139" y="2582343"/>
              <a:ext cx="482600" cy="626533"/>
            </a:xfrm>
            <a:prstGeom prst="snip1Rect">
              <a:avLst/>
            </a:prstGeom>
            <a:solidFill>
              <a:srgbClr val="FA7B48"/>
            </a:solidFill>
            <a:ln w="38100"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nip Single Corner Rectangle 13"/>
            <p:cNvSpPr/>
            <p:nvPr/>
          </p:nvSpPr>
          <p:spPr>
            <a:xfrm>
              <a:off x="7780864" y="2590810"/>
              <a:ext cx="482600" cy="626533"/>
            </a:xfrm>
            <a:prstGeom prst="snip1Rect">
              <a:avLst/>
            </a:prstGeom>
            <a:solidFill>
              <a:srgbClr val="969200"/>
            </a:solidFill>
            <a:ln w="38100"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50253" y="3217344"/>
              <a:ext cx="103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Classes.dex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05386" y="3208875"/>
              <a:ext cx="103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Native Libs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26650" y="3208874"/>
              <a:ext cx="103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Resources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88674" y="3208874"/>
              <a:ext cx="1032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META-INF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84569" y="3208874"/>
              <a:ext cx="1032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Application Manifest</a:t>
              </a:r>
              <a:endParaRPr lang="en-US" sz="1400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84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Android Security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914880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Package Integrity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Sandboxing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Permission and Least Privilege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9160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-106377"/>
            <a:ext cx="7772400" cy="1143000"/>
          </a:xfrm>
        </p:spPr>
        <p:txBody>
          <a:bodyPr>
            <a:normAutofit/>
          </a:bodyPr>
          <a:lstStyle/>
          <a:p>
            <a:r>
              <a:rPr lang="en-US" sz="4400" cap="small" dirty="0" smtClean="0"/>
              <a:t>Package Integrity</a:t>
            </a:r>
            <a:r>
              <a:rPr lang="en-US" cap="small" dirty="0" smtClean="0"/>
              <a:t>: </a:t>
            </a:r>
            <a:r>
              <a:rPr lang="en-US" sz="3600" cap="small" dirty="0" smtClean="0"/>
              <a:t>Package </a:t>
            </a:r>
            <a:r>
              <a:rPr lang="en-US" sz="3600" cap="small" dirty="0"/>
              <a:t>Manifest</a:t>
            </a:r>
            <a:endParaRPr lang="en-US" cap="smal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024450"/>
            <a:ext cx="7772400" cy="4572000"/>
          </a:xfrm>
        </p:spPr>
        <p:txBody>
          <a:bodyPr/>
          <a:lstStyle/>
          <a:p>
            <a:r>
              <a:rPr lang="en-US" dirty="0" smtClean="0"/>
              <a:t>Created with </a:t>
            </a:r>
            <a:r>
              <a:rPr lang="en-US" b="1" dirty="0" smtClean="0"/>
              <a:t>jarsigner</a:t>
            </a:r>
          </a:p>
          <a:p>
            <a:r>
              <a:rPr lang="en-US" dirty="0" smtClean="0"/>
              <a:t>META-INF</a:t>
            </a:r>
          </a:p>
          <a:p>
            <a:pPr lvl="1"/>
            <a:r>
              <a:rPr lang="en-US" dirty="0" err="1" smtClean="0"/>
              <a:t>Manifest.mf</a:t>
            </a:r>
            <a:endParaRPr lang="en-US" dirty="0" smtClean="0"/>
          </a:p>
          <a:p>
            <a:pPr lvl="1"/>
            <a:r>
              <a:rPr lang="en-US" dirty="0" err="1" smtClean="0"/>
              <a:t>Cert.sf</a:t>
            </a:r>
            <a:endParaRPr lang="en-US" dirty="0"/>
          </a:p>
          <a:p>
            <a:pPr lvl="1"/>
            <a:r>
              <a:rPr lang="en-US" dirty="0" smtClean="0"/>
              <a:t>Cert.{RSA,DSA}</a:t>
            </a:r>
          </a:p>
        </p:txBody>
      </p:sp>
      <p:sp>
        <p:nvSpPr>
          <p:cNvPr id="29" name="Right Brace 28"/>
          <p:cNvSpPr/>
          <p:nvPr/>
        </p:nvSpPr>
        <p:spPr>
          <a:xfrm rot="5400000">
            <a:off x="7069562" y="3674635"/>
            <a:ext cx="262876" cy="3615066"/>
          </a:xfrm>
          <a:prstGeom prst="rightBrace">
            <a:avLst>
              <a:gd name="adj1" fmla="val 9025"/>
              <a:gd name="adj2" fmla="val 500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207934" y="5875863"/>
            <a:ext cx="3991524" cy="461666"/>
            <a:chOff x="4191000" y="5952066"/>
            <a:chExt cx="3991524" cy="461666"/>
          </a:xfrm>
        </p:grpSpPr>
        <p:sp>
          <p:nvSpPr>
            <p:cNvPr id="34" name="TextBox 33"/>
            <p:cNvSpPr txBox="1"/>
            <p:nvPr/>
          </p:nvSpPr>
          <p:spPr>
            <a:xfrm>
              <a:off x="4191000" y="5952066"/>
              <a:ext cx="39878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Certificate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40026" y="5952067"/>
              <a:ext cx="2042498" cy="4616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Cert.sf</a:t>
              </a:r>
              <a:r>
                <a:rPr lang="en-US" sz="2400" dirty="0" smtClean="0"/>
                <a:t> signature</a:t>
              </a:r>
              <a:endParaRPr lang="en-US" sz="240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7198976" y="5613606"/>
            <a:ext cx="3787" cy="26225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12230" y="6307668"/>
            <a:ext cx="233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CERT.{RSA,DSA}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401" y="3189269"/>
            <a:ext cx="8983146" cy="2136241"/>
            <a:chOff x="25401" y="3189269"/>
            <a:chExt cx="8983146" cy="2136241"/>
          </a:xfrm>
        </p:grpSpPr>
        <p:sp>
          <p:nvSpPr>
            <p:cNvPr id="6" name="Rectangle 5"/>
            <p:cNvSpPr/>
            <p:nvPr/>
          </p:nvSpPr>
          <p:spPr>
            <a:xfrm>
              <a:off x="1280160" y="3606778"/>
              <a:ext cx="3370217" cy="1532490"/>
            </a:xfrm>
            <a:prstGeom prst="rect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/>
                <a:t>Manifest-Version: </a:t>
              </a:r>
              <a:r>
                <a:rPr lang="en-US" sz="1200" b="1" dirty="0" smtClean="0"/>
                <a:t>1.0</a:t>
              </a:r>
              <a:endParaRPr lang="en-US" sz="1200" b="1" dirty="0"/>
            </a:p>
            <a:p>
              <a:r>
                <a:rPr lang="en-US" sz="1200" b="1" dirty="0"/>
                <a:t>Built-By: </a:t>
              </a:r>
              <a:r>
                <a:rPr lang="en-US" sz="1200" b="1" dirty="0" smtClean="0"/>
                <a:t>Generated-by-ADT</a:t>
              </a:r>
              <a:endParaRPr lang="en-US" sz="1200" b="1" dirty="0"/>
            </a:p>
            <a:p>
              <a:r>
                <a:rPr lang="en-US" sz="1200" b="1" dirty="0"/>
                <a:t>Created-By: Android </a:t>
              </a:r>
              <a:r>
                <a:rPr lang="en-US" sz="1200" b="1" dirty="0" err="1"/>
                <a:t>Gradle</a:t>
              </a:r>
              <a:r>
                <a:rPr lang="en-US" sz="1200" b="1" dirty="0"/>
                <a:t> 3.0.1</a:t>
              </a:r>
            </a:p>
            <a:p>
              <a:endParaRPr lang="en-US" sz="1200" b="1" dirty="0"/>
            </a:p>
            <a:p>
              <a:r>
                <a:rPr lang="en-US" sz="1200" b="1" dirty="0"/>
                <a:t>Name: </a:t>
              </a:r>
              <a:r>
                <a:rPr lang="en-US" sz="1200" b="1" dirty="0" smtClean="0"/>
                <a:t>res/mipmap-hdpi-v4/ic_launcher.png</a:t>
              </a:r>
              <a:endParaRPr lang="en-US" sz="1200" b="1" dirty="0"/>
            </a:p>
            <a:p>
              <a:r>
                <a:rPr lang="en-US" sz="1200" b="1" dirty="0" smtClean="0"/>
                <a:t>SHA1-Digest: 2zkIQdtvlXqEHSTVOVuwBQ18aIs</a:t>
              </a:r>
              <a:r>
                <a:rPr lang="en-US" sz="1200" b="1" dirty="0"/>
                <a:t>=</a:t>
              </a:r>
            </a:p>
            <a:p>
              <a:endParaRPr lang="en-US" sz="1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93281" y="3598310"/>
              <a:ext cx="3615266" cy="1727200"/>
            </a:xfrm>
            <a:prstGeom prst="rect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/>
                <a:t>Signature-Version: </a:t>
              </a:r>
              <a:r>
                <a:rPr lang="en-US" sz="1200" b="1" dirty="0" smtClean="0"/>
                <a:t>1.0</a:t>
              </a:r>
              <a:endParaRPr lang="en-US" sz="1200" b="1" dirty="0"/>
            </a:p>
            <a:p>
              <a:r>
                <a:rPr lang="en-US" sz="1200" b="1" dirty="0"/>
                <a:t>Created-By: 1.0 (Android)</a:t>
              </a:r>
            </a:p>
            <a:p>
              <a:r>
                <a:rPr lang="en-US" sz="1200" b="1" dirty="0" smtClean="0"/>
                <a:t>SHA1-Digest-Manifest</a:t>
              </a:r>
              <a:r>
                <a:rPr lang="en-US" sz="1200" b="1" dirty="0"/>
                <a:t>: h9xNllN3bQiTJ8RQyPUWBojRKD8=</a:t>
              </a:r>
            </a:p>
            <a:p>
              <a:r>
                <a:rPr lang="en-US" sz="1200" b="1" dirty="0" smtClean="0"/>
                <a:t>X-Android-APK-Signed</a:t>
              </a:r>
              <a:r>
                <a:rPr lang="en-US" sz="1200" b="1" dirty="0"/>
                <a:t>: 2</a:t>
              </a:r>
            </a:p>
            <a:p>
              <a:endParaRPr lang="en-US" sz="1200" b="1" dirty="0"/>
            </a:p>
            <a:p>
              <a:r>
                <a:rPr lang="en-US" sz="1200" b="1" dirty="0" smtClean="0"/>
                <a:t>Name</a:t>
              </a:r>
              <a:r>
                <a:rPr lang="en-US" sz="1200" b="1" dirty="0"/>
                <a:t>: res/mipmap-hdpi-v4/ic_launcher.png</a:t>
              </a:r>
            </a:p>
            <a:p>
              <a:r>
                <a:rPr lang="en-US" sz="1200" b="1" dirty="0" smtClean="0"/>
                <a:t>SHA1-Digest</a:t>
              </a:r>
              <a:r>
                <a:rPr lang="en-US" sz="1200" b="1" dirty="0"/>
                <a:t>: L8RpX5x8pChJbucqml+hMt9D9CQ</a:t>
              </a:r>
              <a:r>
                <a:rPr lang="en-US" sz="1200" b="1" dirty="0" smtClean="0"/>
                <a:t>=</a:t>
              </a:r>
              <a:endParaRPr lang="en-US" sz="1200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1" y="4156536"/>
              <a:ext cx="685800" cy="685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150557" y="3189269"/>
              <a:ext cx="1515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Manifest.mf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46531" y="3189270"/>
              <a:ext cx="1066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Cert.sf</a:t>
              </a:r>
              <a:endParaRPr lang="en-US" sz="2400" dirty="0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4610481" y="3598336"/>
              <a:ext cx="262876" cy="1532464"/>
            </a:xfrm>
            <a:prstGeom prst="rightBrace">
              <a:avLst>
                <a:gd name="adj1" fmla="val 9025"/>
                <a:gd name="adj2" fmla="val 2740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>
              <a:off x="4873357" y="4018292"/>
              <a:ext cx="668453" cy="337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ight Brace 20"/>
            <p:cNvSpPr/>
            <p:nvPr/>
          </p:nvSpPr>
          <p:spPr>
            <a:xfrm>
              <a:off x="4477668" y="4458799"/>
              <a:ext cx="220537" cy="287867"/>
            </a:xfrm>
            <a:prstGeom prst="rightBrace">
              <a:avLst>
                <a:gd name="adj1" fmla="val 9025"/>
                <a:gd name="adj2" fmla="val 533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>
              <a:off x="4698205" y="4612318"/>
              <a:ext cx="883989" cy="29060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634998" y="4533302"/>
              <a:ext cx="922867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85801" y="4262370"/>
              <a:ext cx="6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hash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15934" y="4080935"/>
              <a:ext cx="6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hash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756" y="4795770"/>
              <a:ext cx="12361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ic_launcher.png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141" y="3215396"/>
              <a:ext cx="1515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File</a:t>
              </a:r>
              <a:endParaRPr lang="en-US" sz="2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159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Verifying of package manifest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Chain of trust: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3866" y="2116666"/>
            <a:ext cx="2167128" cy="694944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PKI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30798" y="2116666"/>
            <a:ext cx="2167467" cy="69426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certificate in Cert.{RSA,DSA}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30797" y="3606799"/>
            <a:ext cx="2167467" cy="69426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Cert.sf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479800" y="2379133"/>
            <a:ext cx="1634067" cy="152400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95398" y="3606793"/>
            <a:ext cx="2167128" cy="694944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Manifest.mf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6129867" y="2802466"/>
            <a:ext cx="155448" cy="770467"/>
          </a:xfrm>
          <a:prstGeom prst="downArrow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86930" y="5088468"/>
            <a:ext cx="2167128" cy="694944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2294468" y="4301067"/>
            <a:ext cx="155448" cy="770467"/>
          </a:xfrm>
          <a:prstGeom prst="downArrow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3479799" y="3869266"/>
            <a:ext cx="1636776" cy="155448"/>
          </a:xfrm>
          <a:prstGeom prst="leftArrow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002971" y="1985554"/>
            <a:ext cx="748938" cy="9666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037806" y="1985554"/>
            <a:ext cx="757645" cy="949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11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Android Security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7"/>
            <a:ext cx="7772400" cy="254899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 Integrity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Sandboxing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Permission and Least Privilege</a:t>
            </a:r>
          </a:p>
        </p:txBody>
      </p:sp>
    </p:spTree>
    <p:extLst>
      <p:ext uri="{BB962C8B-B14F-4D97-AF65-F5344CB8AC3E}">
        <p14:creationId xmlns:p14="http://schemas.microsoft.com/office/powerpoint/2010/main" val="11807986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Outline</a:t>
            </a:r>
            <a:endParaRPr lang="en-US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Android Application</a:t>
            </a:r>
          </a:p>
          <a:p>
            <a:r>
              <a:rPr lang="en-US" dirty="0"/>
              <a:t>Android Security </a:t>
            </a:r>
            <a:r>
              <a:rPr lang="en-US" dirty="0" smtClean="0"/>
              <a:t>Architecture</a:t>
            </a:r>
          </a:p>
          <a:p>
            <a:r>
              <a:rPr lang="en-US" dirty="0"/>
              <a:t>Android </a:t>
            </a:r>
            <a:r>
              <a:rPr lang="en-US" dirty="0" smtClean="0"/>
              <a:t>Vulnerability</a:t>
            </a:r>
          </a:p>
          <a:p>
            <a:r>
              <a:rPr lang="en-US" dirty="0"/>
              <a:t>Advanced </a:t>
            </a:r>
            <a:r>
              <a:rPr lang="en-US" dirty="0" smtClean="0"/>
              <a:t>Threat</a:t>
            </a:r>
          </a:p>
          <a:p>
            <a:r>
              <a:rPr lang="en-US" dirty="0" smtClean="0"/>
              <a:t>Malware Analysis</a:t>
            </a:r>
          </a:p>
          <a:p>
            <a:r>
              <a:rPr lang="en-US" dirty="0" smtClean="0"/>
              <a:t>Hands 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36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Sandboxing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application sandbox </a:t>
            </a:r>
            <a:r>
              <a:rPr lang="en-US" b="1" dirty="0" smtClean="0"/>
              <a:t>specifies</a:t>
            </a:r>
            <a:r>
              <a:rPr lang="en-US" dirty="0" smtClean="0"/>
              <a:t> which system </a:t>
            </a:r>
            <a:r>
              <a:rPr lang="en-US" b="1" dirty="0" smtClean="0"/>
              <a:t>resources</a:t>
            </a:r>
            <a:r>
              <a:rPr lang="en-US" dirty="0" smtClean="0"/>
              <a:t> the application is allowed to access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b="1" dirty="0" smtClean="0"/>
              <a:t>attacker</a:t>
            </a:r>
            <a:r>
              <a:rPr lang="en-US" dirty="0" smtClean="0"/>
              <a:t> can only perform </a:t>
            </a:r>
            <a:r>
              <a:rPr lang="en-US" b="1" dirty="0" smtClean="0"/>
              <a:t>actions</a:t>
            </a:r>
            <a:r>
              <a:rPr lang="en-US" dirty="0" smtClean="0"/>
              <a:t> defined in the sandbox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6045" r="6554" b="5527"/>
          <a:stretch/>
        </p:blipFill>
        <p:spPr>
          <a:xfrm>
            <a:off x="2279177" y="2688609"/>
            <a:ext cx="4039737" cy="30570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110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93154E-6 L 0.09549 -0.48358 " pathEditMode="relative" rAng="0" ptsTypes="AA">
                                      <p:cBhvr>
                                        <p:cTn id="6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-241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75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Application Isolation by Sandboxing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Application is </a:t>
            </a:r>
            <a:r>
              <a:rPr lang="en-US" b="1" dirty="0" smtClean="0"/>
              <a:t>isolated</a:t>
            </a:r>
            <a:r>
              <a:rPr lang="en-US" dirty="0" smtClean="0"/>
              <a:t> in its own </a:t>
            </a:r>
            <a:r>
              <a:rPr lang="en-US" b="1" dirty="0" smtClean="0"/>
              <a:t>environment</a:t>
            </a:r>
          </a:p>
          <a:p>
            <a:pPr lvl="1"/>
            <a:r>
              <a:rPr lang="en-US" b="1" dirty="0" smtClean="0"/>
              <a:t>Applications</a:t>
            </a:r>
            <a:r>
              <a:rPr lang="en-US" dirty="0" smtClean="0"/>
              <a:t> can access only its </a:t>
            </a:r>
            <a:r>
              <a:rPr lang="en-US" b="1" dirty="0" smtClean="0"/>
              <a:t>own resources</a:t>
            </a:r>
            <a:endParaRPr lang="en-US" b="1" dirty="0"/>
          </a:p>
          <a:p>
            <a:pPr lvl="1"/>
            <a:r>
              <a:rPr lang="en-US" dirty="0" smtClean="0"/>
              <a:t>Access to </a:t>
            </a:r>
            <a:r>
              <a:rPr lang="en-US" b="1" dirty="0" smtClean="0"/>
              <a:t>sensitive resources</a:t>
            </a:r>
            <a:r>
              <a:rPr lang="en-US" dirty="0" smtClean="0"/>
              <a:t> depends on the </a:t>
            </a:r>
            <a:r>
              <a:rPr lang="en-US" b="1" dirty="0" smtClean="0"/>
              <a:t>application’s rights</a:t>
            </a:r>
          </a:p>
          <a:p>
            <a:r>
              <a:rPr lang="en-US" b="1" dirty="0" smtClean="0"/>
              <a:t>Sandboxing</a:t>
            </a:r>
            <a:r>
              <a:rPr lang="en-US" dirty="0" smtClean="0"/>
              <a:t> is enforced by </a:t>
            </a:r>
            <a:r>
              <a:rPr lang="en-US" b="1" dirty="0" smtClean="0"/>
              <a:t>Linux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9" y="3837980"/>
            <a:ext cx="3991429" cy="2816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07" y="4103447"/>
            <a:ext cx="2496458" cy="2496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475" y="4709565"/>
            <a:ext cx="1083590" cy="108359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292599" y="5268220"/>
            <a:ext cx="1024468" cy="84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5207000" y="3625687"/>
            <a:ext cx="1769533" cy="778933"/>
          </a:xfrm>
          <a:prstGeom prst="wedgeEllipseCallout">
            <a:avLst>
              <a:gd name="adj1" fmla="val -9987"/>
              <a:gd name="adj2" fmla="val 86908"/>
            </a:avLst>
          </a:prstGeom>
          <a:gradFill flip="none" rotWithShape="1">
            <a:gsLst>
              <a:gs pos="0">
                <a:srgbClr val="FF3300">
                  <a:tint val="66000"/>
                  <a:satMod val="160000"/>
                </a:srgbClr>
              </a:gs>
              <a:gs pos="50000">
                <a:srgbClr val="FF3300">
                  <a:tint val="44500"/>
                  <a:satMod val="160000"/>
                </a:srgbClr>
              </a:gs>
              <a:gs pos="100000">
                <a:srgbClr val="FF33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rights to “internet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345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 smtClean="0"/>
              <a:t>Application sandbox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207933" cy="4572000"/>
          </a:xfrm>
        </p:spPr>
        <p:txBody>
          <a:bodyPr/>
          <a:lstStyle/>
          <a:p>
            <a:r>
              <a:rPr lang="en-US" dirty="0"/>
              <a:t>Isolation: Each installed App has a separate user ID</a:t>
            </a:r>
          </a:p>
          <a:p>
            <a:pPr lvl="1"/>
            <a:r>
              <a:rPr lang="en-US" dirty="0"/>
              <a:t>Each App lives in its own sandbox</a:t>
            </a:r>
          </a:p>
          <a:p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97461" y="1930405"/>
            <a:ext cx="7425270" cy="3973044"/>
            <a:chOff x="1049867" y="1811867"/>
            <a:chExt cx="7425270" cy="3973044"/>
          </a:xfrm>
        </p:grpSpPr>
        <p:sp>
          <p:nvSpPr>
            <p:cNvPr id="30" name="Rounded Rectangle 29"/>
            <p:cNvSpPr/>
            <p:nvPr/>
          </p:nvSpPr>
          <p:spPr>
            <a:xfrm>
              <a:off x="1083737" y="1811867"/>
              <a:ext cx="7391400" cy="2768588"/>
            </a:xfrm>
            <a:prstGeom prst="roundRect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07067" y="2032000"/>
              <a:ext cx="3886200" cy="2345267"/>
            </a:xfrm>
            <a:prstGeom prst="roundRect">
              <a:avLst/>
            </a:prstGeom>
            <a:solidFill>
              <a:srgbClr val="D2A000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Single Corner Rectangle 4"/>
            <p:cNvSpPr/>
            <p:nvPr/>
          </p:nvSpPr>
          <p:spPr>
            <a:xfrm>
              <a:off x="1888066" y="2785539"/>
              <a:ext cx="1989666" cy="618066"/>
            </a:xfrm>
            <a:prstGeom prst="snip1Rect">
              <a:avLst/>
            </a:prstGeom>
            <a:solidFill>
              <a:srgbClr val="4983E1"/>
            </a:solidFill>
            <a:ln>
              <a:solidFill>
                <a:srgbClr val="2161C9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App Code</a:t>
              </a:r>
            </a:p>
            <a:p>
              <a:pPr algn="ctr"/>
              <a:r>
                <a:rPr lang="en-US" b="1" dirty="0" smtClean="0"/>
                <a:t>(</a:t>
              </a:r>
              <a:r>
                <a:rPr lang="en-US" b="1" dirty="0" err="1" smtClean="0"/>
                <a:t>Classes.dex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  <p:sp>
          <p:nvSpPr>
            <p:cNvPr id="7" name="Snip Single Corner Rectangle 6"/>
            <p:cNvSpPr/>
            <p:nvPr/>
          </p:nvSpPr>
          <p:spPr>
            <a:xfrm>
              <a:off x="1879600" y="3556001"/>
              <a:ext cx="1989666" cy="618066"/>
            </a:xfrm>
            <a:prstGeom prst="snip1Rect">
              <a:avLst/>
            </a:prstGeom>
            <a:solidFill>
              <a:srgbClr val="4983E1"/>
            </a:solidFill>
            <a:ln>
              <a:solidFill>
                <a:srgbClr val="2161C9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Core libraries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49867" y="5046133"/>
              <a:ext cx="7391400" cy="668867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01332" y="5147733"/>
              <a:ext cx="5105400" cy="23706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F0F0F"/>
                  </a:solidFill>
                </a:rPr>
                <a:t>syscalls</a:t>
              </a:r>
              <a:endParaRPr lang="en-US" sz="2000" b="1" dirty="0">
                <a:solidFill>
                  <a:srgbClr val="0F0F0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01068" y="5384801"/>
              <a:ext cx="1312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F0F0F"/>
                  </a:solidFill>
                </a:rPr>
                <a:t>Kernel</a:t>
              </a:r>
              <a:endParaRPr lang="en-US" sz="2000" b="1" dirty="0">
                <a:solidFill>
                  <a:srgbClr val="0F0F0F"/>
                </a:solidFill>
              </a:endParaRP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5757330" y="3513672"/>
              <a:ext cx="1989666" cy="702737"/>
            </a:xfrm>
            <a:prstGeom prst="snip1Rect">
              <a:avLst/>
            </a:prstGeom>
            <a:solidFill>
              <a:srgbClr val="4983E1"/>
            </a:solidFill>
            <a:ln>
              <a:solidFill>
                <a:srgbClr val="2161C9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Native Code</a:t>
              </a:r>
            </a:p>
            <a:p>
              <a:pPr algn="ctr"/>
              <a:r>
                <a:rPr lang="en-US" b="1" dirty="0" smtClean="0"/>
                <a:t>(*.so)</a:t>
              </a:r>
              <a:endParaRPr lang="en-US" b="1" dirty="0"/>
            </a:p>
          </p:txBody>
        </p:sp>
        <p:cxnSp>
          <p:nvCxnSpPr>
            <p:cNvPr id="14" name="Elbow Connector 13"/>
            <p:cNvCxnSpPr>
              <a:stCxn id="5" idx="0"/>
              <a:endCxn id="12" idx="3"/>
            </p:cNvCxnSpPr>
            <p:nvPr/>
          </p:nvCxnSpPr>
          <p:spPr>
            <a:xfrm>
              <a:off x="3877732" y="3094572"/>
              <a:ext cx="2874431" cy="419100"/>
            </a:xfrm>
            <a:prstGeom prst="bentConnector2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7" idx="0"/>
            </p:cNvCxnSpPr>
            <p:nvPr/>
          </p:nvCxnSpPr>
          <p:spPr>
            <a:xfrm flipH="1" flipV="1">
              <a:off x="3869266" y="3865034"/>
              <a:ext cx="1888064" cy="7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 rot="16200000">
              <a:off x="4023840" y="3219449"/>
              <a:ext cx="1392766" cy="524934"/>
            </a:xfrm>
            <a:prstGeom prst="rect">
              <a:avLst/>
            </a:prstGeom>
            <a:solidFill>
              <a:srgbClr val="77A2E9"/>
            </a:solidFill>
            <a:ln>
              <a:solidFill>
                <a:srgbClr val="2161C9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JNI</a:t>
              </a:r>
              <a:endParaRPr lang="en-US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71792" y="4360336"/>
              <a:ext cx="8466" cy="778931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561667" y="4207933"/>
              <a:ext cx="0" cy="9398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128935" y="2048934"/>
              <a:ext cx="821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UID A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600" y="3589866"/>
            <a:ext cx="8703734" cy="2692405"/>
            <a:chOff x="228600" y="3589866"/>
            <a:chExt cx="8703734" cy="2692405"/>
          </a:xfrm>
        </p:grpSpPr>
        <p:sp>
          <p:nvSpPr>
            <p:cNvPr id="20" name="Rectangle 19"/>
            <p:cNvSpPr/>
            <p:nvPr/>
          </p:nvSpPr>
          <p:spPr>
            <a:xfrm>
              <a:off x="228600" y="5613404"/>
              <a:ext cx="8703734" cy="668867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F0F0F"/>
                  </a:solidFill>
                </a:rPr>
                <a:t>Kernel</a:t>
              </a:r>
              <a:endParaRPr lang="en-US" sz="2400" b="1" dirty="0">
                <a:solidFill>
                  <a:srgbClr val="0F0F0F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13264" y="3970872"/>
              <a:ext cx="2201336" cy="1329262"/>
              <a:chOff x="931331" y="1930405"/>
              <a:chExt cx="7391400" cy="2768588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931331" y="1930405"/>
                <a:ext cx="7391400" cy="2768588"/>
              </a:xfrm>
              <a:prstGeom prst="roundRect">
                <a:avLst/>
              </a:prstGeom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354661" y="2150538"/>
                <a:ext cx="3886200" cy="2345267"/>
              </a:xfrm>
              <a:prstGeom prst="roundRect">
                <a:avLst/>
              </a:prstGeom>
              <a:solidFill>
                <a:srgbClr val="D2A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nip Single Corner Rectangle 58"/>
              <p:cNvSpPr/>
              <p:nvPr/>
            </p:nvSpPr>
            <p:spPr>
              <a:xfrm>
                <a:off x="1735660" y="2904077"/>
                <a:ext cx="1989666" cy="618066"/>
              </a:xfrm>
              <a:prstGeom prst="snip1Rect">
                <a:avLst/>
              </a:prstGeom>
              <a:solidFill>
                <a:srgbClr val="4983E1"/>
              </a:solidFill>
              <a:ln>
                <a:solidFill>
                  <a:srgbClr val="2161C9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/>
                  <a:t>App Code</a:t>
                </a:r>
              </a:p>
              <a:p>
                <a:pPr algn="ctr"/>
                <a:r>
                  <a:rPr lang="en-US" sz="500" b="1" dirty="0" smtClean="0"/>
                  <a:t>(</a:t>
                </a:r>
                <a:r>
                  <a:rPr lang="en-US" sz="500" b="1" dirty="0" err="1" smtClean="0"/>
                  <a:t>Classes.dex</a:t>
                </a:r>
                <a:r>
                  <a:rPr lang="en-US" sz="500" b="1" dirty="0" smtClean="0"/>
                  <a:t>)</a:t>
                </a:r>
                <a:endParaRPr lang="en-US" sz="500" b="1" dirty="0"/>
              </a:p>
            </p:txBody>
          </p:sp>
          <p:sp>
            <p:nvSpPr>
              <p:cNvPr id="60" name="Snip Single Corner Rectangle 59"/>
              <p:cNvSpPr/>
              <p:nvPr/>
            </p:nvSpPr>
            <p:spPr>
              <a:xfrm>
                <a:off x="1727194" y="3674539"/>
                <a:ext cx="1989666" cy="618066"/>
              </a:xfrm>
              <a:prstGeom prst="snip1Rect">
                <a:avLst/>
              </a:prstGeom>
              <a:solidFill>
                <a:srgbClr val="4983E1"/>
              </a:solidFill>
              <a:ln>
                <a:solidFill>
                  <a:srgbClr val="2161C9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/>
                  <a:t>Core libraries</a:t>
                </a:r>
                <a:endParaRPr lang="en-US" sz="500" b="1" dirty="0"/>
              </a:p>
            </p:txBody>
          </p:sp>
          <p:sp>
            <p:nvSpPr>
              <p:cNvPr id="61" name="Snip Single Corner Rectangle 60"/>
              <p:cNvSpPr/>
              <p:nvPr/>
            </p:nvSpPr>
            <p:spPr>
              <a:xfrm>
                <a:off x="5604924" y="3632210"/>
                <a:ext cx="1989666" cy="702737"/>
              </a:xfrm>
              <a:prstGeom prst="snip1Rect">
                <a:avLst/>
              </a:prstGeom>
              <a:solidFill>
                <a:srgbClr val="4983E1"/>
              </a:solidFill>
              <a:ln>
                <a:solidFill>
                  <a:srgbClr val="2161C9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/>
                  <a:t>Native Code</a:t>
                </a:r>
              </a:p>
              <a:p>
                <a:pPr algn="ctr"/>
                <a:r>
                  <a:rPr lang="en-US" sz="500" b="1" dirty="0" smtClean="0"/>
                  <a:t>(*.so)</a:t>
                </a:r>
                <a:endParaRPr lang="en-US" sz="500" b="1" dirty="0"/>
              </a:p>
            </p:txBody>
          </p:sp>
          <p:cxnSp>
            <p:nvCxnSpPr>
              <p:cNvPr id="62" name="Elbow Connector 61"/>
              <p:cNvCxnSpPr>
                <a:stCxn id="59" idx="0"/>
                <a:endCxn id="61" idx="3"/>
              </p:cNvCxnSpPr>
              <p:nvPr/>
            </p:nvCxnSpPr>
            <p:spPr>
              <a:xfrm>
                <a:off x="3725326" y="3213110"/>
                <a:ext cx="2874431" cy="419100"/>
              </a:xfrm>
              <a:prstGeom prst="bentConnector2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61" idx="2"/>
                <a:endCxn id="60" idx="0"/>
              </p:cNvCxnSpPr>
              <p:nvPr/>
            </p:nvCxnSpPr>
            <p:spPr>
              <a:xfrm flipH="1" flipV="1">
                <a:off x="3716860" y="3983572"/>
                <a:ext cx="1888064" cy="7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 rot="16200000">
                <a:off x="3871434" y="3337987"/>
                <a:ext cx="1392766" cy="524934"/>
              </a:xfrm>
              <a:prstGeom prst="rect">
                <a:avLst/>
              </a:prstGeom>
              <a:solidFill>
                <a:srgbClr val="77A2E9"/>
              </a:solidFill>
              <a:ln>
                <a:solidFill>
                  <a:srgbClr val="2161C9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/>
                  <a:t>JNI</a:t>
                </a:r>
                <a:endParaRPr lang="en-US" sz="5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963163" y="2167471"/>
                <a:ext cx="1989991" cy="576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UID A</a:t>
                </a:r>
                <a:endParaRPr lang="en-US" sz="1200" b="1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454515" y="3970873"/>
              <a:ext cx="2201336" cy="1329262"/>
              <a:chOff x="931331" y="1930405"/>
              <a:chExt cx="7391400" cy="2768588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931331" y="1930405"/>
                <a:ext cx="7391400" cy="2768588"/>
              </a:xfrm>
              <a:prstGeom prst="roundRect">
                <a:avLst/>
              </a:prstGeom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354661" y="2150538"/>
                <a:ext cx="3886200" cy="2345267"/>
              </a:xfrm>
              <a:prstGeom prst="roundRect">
                <a:avLst/>
              </a:prstGeom>
              <a:solidFill>
                <a:srgbClr val="D2A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Snip Single Corner Rectangle 49"/>
              <p:cNvSpPr/>
              <p:nvPr/>
            </p:nvSpPr>
            <p:spPr>
              <a:xfrm>
                <a:off x="1735660" y="2904077"/>
                <a:ext cx="1989666" cy="618066"/>
              </a:xfrm>
              <a:prstGeom prst="snip1Rect">
                <a:avLst/>
              </a:prstGeom>
              <a:solidFill>
                <a:srgbClr val="4983E1"/>
              </a:solidFill>
              <a:ln>
                <a:solidFill>
                  <a:srgbClr val="2161C9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/>
                  <a:t>App Code</a:t>
                </a:r>
              </a:p>
              <a:p>
                <a:pPr algn="ctr"/>
                <a:r>
                  <a:rPr lang="en-US" sz="500" b="1" dirty="0" smtClean="0"/>
                  <a:t>(</a:t>
                </a:r>
                <a:r>
                  <a:rPr lang="en-US" sz="500" b="1" dirty="0" err="1" smtClean="0"/>
                  <a:t>Classes.dex</a:t>
                </a:r>
                <a:r>
                  <a:rPr lang="en-US" sz="500" b="1" dirty="0" smtClean="0"/>
                  <a:t>)</a:t>
                </a:r>
                <a:endParaRPr lang="en-US" sz="500" b="1" dirty="0"/>
              </a:p>
            </p:txBody>
          </p:sp>
          <p:sp>
            <p:nvSpPr>
              <p:cNvPr id="51" name="Snip Single Corner Rectangle 50"/>
              <p:cNvSpPr/>
              <p:nvPr/>
            </p:nvSpPr>
            <p:spPr>
              <a:xfrm>
                <a:off x="1727194" y="3674539"/>
                <a:ext cx="1989666" cy="618066"/>
              </a:xfrm>
              <a:prstGeom prst="snip1Rect">
                <a:avLst/>
              </a:prstGeom>
              <a:solidFill>
                <a:srgbClr val="4983E1"/>
              </a:solidFill>
              <a:ln>
                <a:solidFill>
                  <a:srgbClr val="2161C9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/>
                  <a:t>Core libraries</a:t>
                </a:r>
                <a:endParaRPr lang="en-US" sz="500" b="1" dirty="0"/>
              </a:p>
            </p:txBody>
          </p:sp>
          <p:sp>
            <p:nvSpPr>
              <p:cNvPr id="52" name="Snip Single Corner Rectangle 51"/>
              <p:cNvSpPr/>
              <p:nvPr/>
            </p:nvSpPr>
            <p:spPr>
              <a:xfrm>
                <a:off x="5604924" y="3632210"/>
                <a:ext cx="1989666" cy="702737"/>
              </a:xfrm>
              <a:prstGeom prst="snip1Rect">
                <a:avLst/>
              </a:prstGeom>
              <a:solidFill>
                <a:srgbClr val="4983E1"/>
              </a:solidFill>
              <a:ln>
                <a:solidFill>
                  <a:srgbClr val="2161C9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/>
                  <a:t>Native Code</a:t>
                </a:r>
              </a:p>
              <a:p>
                <a:pPr algn="ctr"/>
                <a:r>
                  <a:rPr lang="en-US" sz="500" b="1" dirty="0" smtClean="0"/>
                  <a:t>(*.so)</a:t>
                </a:r>
                <a:endParaRPr lang="en-US" sz="500" b="1" dirty="0"/>
              </a:p>
            </p:txBody>
          </p:sp>
          <p:cxnSp>
            <p:nvCxnSpPr>
              <p:cNvPr id="53" name="Elbow Connector 52"/>
              <p:cNvCxnSpPr>
                <a:stCxn id="50" idx="0"/>
                <a:endCxn id="52" idx="3"/>
              </p:cNvCxnSpPr>
              <p:nvPr/>
            </p:nvCxnSpPr>
            <p:spPr>
              <a:xfrm>
                <a:off x="3725326" y="3213110"/>
                <a:ext cx="2874431" cy="419100"/>
              </a:xfrm>
              <a:prstGeom prst="bentConnector2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52" idx="2"/>
                <a:endCxn id="51" idx="0"/>
              </p:cNvCxnSpPr>
              <p:nvPr/>
            </p:nvCxnSpPr>
            <p:spPr>
              <a:xfrm flipH="1" flipV="1">
                <a:off x="3716860" y="3983572"/>
                <a:ext cx="1888064" cy="7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 rot="16200000">
                <a:off x="3871434" y="3337987"/>
                <a:ext cx="1392766" cy="524934"/>
              </a:xfrm>
              <a:prstGeom prst="rect">
                <a:avLst/>
              </a:prstGeom>
              <a:solidFill>
                <a:srgbClr val="77A2E9"/>
              </a:solidFill>
              <a:ln>
                <a:solidFill>
                  <a:srgbClr val="2161C9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/>
                  <a:t>JNI</a:t>
                </a:r>
                <a:endParaRPr lang="en-US" sz="5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963163" y="2167471"/>
                <a:ext cx="1989991" cy="576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UID B</a:t>
                </a:r>
                <a:endParaRPr lang="en-US" sz="1200" b="1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595769" y="3970873"/>
              <a:ext cx="2201336" cy="1329262"/>
              <a:chOff x="931331" y="1930405"/>
              <a:chExt cx="7391400" cy="2768588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931331" y="1930405"/>
                <a:ext cx="7391400" cy="2768588"/>
              </a:xfrm>
              <a:prstGeom prst="roundRect">
                <a:avLst/>
              </a:prstGeom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354661" y="2150538"/>
                <a:ext cx="3886200" cy="2345267"/>
              </a:xfrm>
              <a:prstGeom prst="roundRect">
                <a:avLst/>
              </a:prstGeom>
              <a:solidFill>
                <a:srgbClr val="D2A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Snip Single Corner Rectangle 40"/>
              <p:cNvSpPr/>
              <p:nvPr/>
            </p:nvSpPr>
            <p:spPr>
              <a:xfrm>
                <a:off x="1735660" y="2904077"/>
                <a:ext cx="1989666" cy="618066"/>
              </a:xfrm>
              <a:prstGeom prst="snip1Rect">
                <a:avLst/>
              </a:prstGeom>
              <a:solidFill>
                <a:srgbClr val="4983E1"/>
              </a:solidFill>
              <a:ln>
                <a:solidFill>
                  <a:srgbClr val="2161C9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/>
                  <a:t>App Code</a:t>
                </a:r>
              </a:p>
              <a:p>
                <a:pPr algn="ctr"/>
                <a:r>
                  <a:rPr lang="en-US" sz="500" b="1" dirty="0" smtClean="0"/>
                  <a:t>(</a:t>
                </a:r>
                <a:r>
                  <a:rPr lang="en-US" sz="500" b="1" dirty="0" err="1" smtClean="0"/>
                  <a:t>Classes.dex</a:t>
                </a:r>
                <a:r>
                  <a:rPr lang="en-US" sz="500" b="1" dirty="0" smtClean="0"/>
                  <a:t>)</a:t>
                </a:r>
                <a:endParaRPr lang="en-US" sz="500" b="1" dirty="0"/>
              </a:p>
            </p:txBody>
          </p:sp>
          <p:sp>
            <p:nvSpPr>
              <p:cNvPr id="42" name="Snip Single Corner Rectangle 41"/>
              <p:cNvSpPr/>
              <p:nvPr/>
            </p:nvSpPr>
            <p:spPr>
              <a:xfrm>
                <a:off x="1727194" y="3674539"/>
                <a:ext cx="1989666" cy="618066"/>
              </a:xfrm>
              <a:prstGeom prst="snip1Rect">
                <a:avLst/>
              </a:prstGeom>
              <a:solidFill>
                <a:srgbClr val="4983E1"/>
              </a:solidFill>
              <a:ln>
                <a:solidFill>
                  <a:srgbClr val="2161C9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/>
                  <a:t>Core libraries</a:t>
                </a:r>
                <a:endParaRPr lang="en-US" sz="500" b="1" dirty="0"/>
              </a:p>
            </p:txBody>
          </p:sp>
          <p:sp>
            <p:nvSpPr>
              <p:cNvPr id="43" name="Snip Single Corner Rectangle 42"/>
              <p:cNvSpPr/>
              <p:nvPr/>
            </p:nvSpPr>
            <p:spPr>
              <a:xfrm>
                <a:off x="5604924" y="3632210"/>
                <a:ext cx="1989666" cy="702737"/>
              </a:xfrm>
              <a:prstGeom prst="snip1Rect">
                <a:avLst/>
              </a:prstGeom>
              <a:solidFill>
                <a:srgbClr val="4983E1"/>
              </a:solidFill>
              <a:ln>
                <a:solidFill>
                  <a:srgbClr val="2161C9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/>
                  <a:t>Native Code</a:t>
                </a:r>
              </a:p>
              <a:p>
                <a:pPr algn="ctr"/>
                <a:r>
                  <a:rPr lang="en-US" sz="500" b="1" dirty="0" smtClean="0"/>
                  <a:t>(*.so)</a:t>
                </a:r>
                <a:endParaRPr lang="en-US" sz="500" b="1" dirty="0"/>
              </a:p>
            </p:txBody>
          </p:sp>
          <p:cxnSp>
            <p:nvCxnSpPr>
              <p:cNvPr id="44" name="Elbow Connector 43"/>
              <p:cNvCxnSpPr>
                <a:stCxn id="41" idx="0"/>
                <a:endCxn id="43" idx="3"/>
              </p:cNvCxnSpPr>
              <p:nvPr/>
            </p:nvCxnSpPr>
            <p:spPr>
              <a:xfrm>
                <a:off x="3725326" y="3213110"/>
                <a:ext cx="2874431" cy="419100"/>
              </a:xfrm>
              <a:prstGeom prst="bentConnector2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3" idx="2"/>
                <a:endCxn id="42" idx="0"/>
              </p:cNvCxnSpPr>
              <p:nvPr/>
            </p:nvCxnSpPr>
            <p:spPr>
              <a:xfrm flipH="1" flipV="1">
                <a:off x="3716860" y="3983572"/>
                <a:ext cx="1888064" cy="7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 rot="16200000">
                <a:off x="3871434" y="3337987"/>
                <a:ext cx="1392766" cy="524934"/>
              </a:xfrm>
              <a:prstGeom prst="rect">
                <a:avLst/>
              </a:prstGeom>
              <a:solidFill>
                <a:srgbClr val="77A2E9"/>
              </a:solidFill>
              <a:ln>
                <a:solidFill>
                  <a:srgbClr val="2161C9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/>
                  <a:t>JNI</a:t>
                </a:r>
                <a:endParaRPr lang="en-US" sz="5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963163" y="2167471"/>
                <a:ext cx="1989991" cy="576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UID C</a:t>
                </a:r>
                <a:endParaRPr lang="en-US" sz="1200" b="1" dirty="0"/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795853" y="5113871"/>
              <a:ext cx="0" cy="50799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89660" y="5130804"/>
              <a:ext cx="0" cy="474129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954038" y="5113865"/>
              <a:ext cx="0" cy="50799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147845" y="5130798"/>
              <a:ext cx="0" cy="474129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112223" y="5105392"/>
              <a:ext cx="0" cy="50799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306030" y="5122325"/>
              <a:ext cx="0" cy="474129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ound Single Corner Rectangle 34"/>
            <p:cNvSpPr/>
            <p:nvPr/>
          </p:nvSpPr>
          <p:spPr>
            <a:xfrm>
              <a:off x="2988733" y="3877732"/>
              <a:ext cx="73152" cy="1693333"/>
            </a:xfrm>
            <a:prstGeom prst="round1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 Single Corner Rectangle 35"/>
            <p:cNvSpPr/>
            <p:nvPr/>
          </p:nvSpPr>
          <p:spPr>
            <a:xfrm>
              <a:off x="6096116" y="3869259"/>
              <a:ext cx="73152" cy="1693333"/>
            </a:xfrm>
            <a:prstGeom prst="round1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69068" y="3589872"/>
              <a:ext cx="1532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Process boundary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6451" y="3589866"/>
              <a:ext cx="1532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Process boundary</a:t>
              </a:r>
              <a:endParaRPr lang="en-US" sz="1600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808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7239 -0.2736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-1368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Android Security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2659062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 Integrity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Sandboxing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Permission and Least Privilege</a:t>
            </a:r>
          </a:p>
        </p:txBody>
      </p:sp>
    </p:spTree>
    <p:extLst>
      <p:ext uri="{BB962C8B-B14F-4D97-AF65-F5344CB8AC3E}">
        <p14:creationId xmlns:p14="http://schemas.microsoft.com/office/powerpoint/2010/main" val="20078055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Android Permission System</a:t>
            </a:r>
            <a:endParaRPr lang="en-US" cap="smal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Access rights </a:t>
            </a:r>
            <a:r>
              <a:rPr lang="en-US" dirty="0" smtClean="0"/>
              <a:t>in Android’s application framework</a:t>
            </a:r>
          </a:p>
          <a:p>
            <a:pPr lvl="1"/>
            <a:r>
              <a:rPr lang="en-US" dirty="0" smtClean="0"/>
              <a:t>Permissions are required to </a:t>
            </a:r>
            <a:r>
              <a:rPr lang="en-US" b="1" dirty="0" smtClean="0"/>
              <a:t>gain</a:t>
            </a:r>
            <a:r>
              <a:rPr lang="en-US" dirty="0" smtClean="0"/>
              <a:t> access to</a:t>
            </a:r>
          </a:p>
          <a:p>
            <a:pPr lvl="2"/>
            <a:r>
              <a:rPr lang="en-US" dirty="0"/>
              <a:t>System interfaces (Internet, send SMS, etc</a:t>
            </a:r>
            <a:r>
              <a:rPr lang="en-US" dirty="0" smtClean="0"/>
              <a:t>.)</a:t>
            </a:r>
          </a:p>
          <a:p>
            <a:pPr lvl="2"/>
            <a:r>
              <a:rPr lang="en-US" dirty="0" smtClean="0"/>
              <a:t>System resources (logs, battery, etc.)</a:t>
            </a:r>
          </a:p>
          <a:p>
            <a:pPr lvl="2"/>
            <a:r>
              <a:rPr lang="en-US" dirty="0" smtClean="0"/>
              <a:t>Sensitive data (SMS, contacts, etc.)</a:t>
            </a:r>
          </a:p>
          <a:p>
            <a:pPr lvl="1"/>
            <a:r>
              <a:rPr lang="en-US" dirty="0" smtClean="0"/>
              <a:t>Currently more than 140 default permissions defined in Android</a:t>
            </a:r>
          </a:p>
          <a:p>
            <a:r>
              <a:rPr lang="en-US" dirty="0" smtClean="0"/>
              <a:t>Permissions are </a:t>
            </a:r>
            <a:r>
              <a:rPr lang="en-US" b="1" dirty="0" smtClean="0"/>
              <a:t>assigned</a:t>
            </a:r>
            <a:r>
              <a:rPr lang="en-US" dirty="0" smtClean="0"/>
              <a:t> to sandbox</a:t>
            </a:r>
          </a:p>
          <a:p>
            <a:r>
              <a:rPr lang="en-US" dirty="0" smtClean="0"/>
              <a:t>Application developers can also </a:t>
            </a:r>
            <a:r>
              <a:rPr lang="en-US" b="1" dirty="0" smtClean="0"/>
              <a:t>define</a:t>
            </a:r>
            <a:r>
              <a:rPr lang="en-US" dirty="0" smtClean="0"/>
              <a:t> their </a:t>
            </a:r>
            <a:r>
              <a:rPr lang="en-US" b="1" dirty="0" smtClean="0"/>
              <a:t>own</a:t>
            </a:r>
            <a:r>
              <a:rPr lang="en-US" dirty="0" smtClean="0"/>
              <a:t> permissions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244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Android Permission: Example</a:t>
            </a:r>
            <a:endParaRPr lang="en-US" cap="small" dirty="0"/>
          </a:p>
        </p:txBody>
      </p:sp>
      <p:grpSp>
        <p:nvGrpSpPr>
          <p:cNvPr id="24" name="Group 23"/>
          <p:cNvGrpSpPr/>
          <p:nvPr/>
        </p:nvGrpSpPr>
        <p:grpSpPr>
          <a:xfrm>
            <a:off x="770450" y="2159000"/>
            <a:ext cx="2624666" cy="1032933"/>
            <a:chOff x="770450" y="2159000"/>
            <a:chExt cx="2624666" cy="1032933"/>
          </a:xfrm>
        </p:grpSpPr>
        <p:sp>
          <p:nvSpPr>
            <p:cNvPr id="5" name="Rounded Rectangle 4"/>
            <p:cNvSpPr/>
            <p:nvPr/>
          </p:nvSpPr>
          <p:spPr>
            <a:xfrm>
              <a:off x="770450" y="2159000"/>
              <a:ext cx="2624666" cy="1032933"/>
            </a:xfrm>
            <a:prstGeom prst="roundRect">
              <a:avLst/>
            </a:prstGeom>
            <a:gradFill>
              <a:gsLst>
                <a:gs pos="70000">
                  <a:srgbClr val="4983E1"/>
                </a:gs>
                <a:gs pos="5000">
                  <a:srgbClr val="77A2E9"/>
                </a:gs>
                <a:gs pos="29000">
                  <a:srgbClr val="77A2E9"/>
                </a:gs>
                <a:gs pos="100000">
                  <a:srgbClr val="4983E1"/>
                </a:gs>
              </a:gsLst>
              <a:lin ang="5400000" scaled="0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5593" y="2328336"/>
              <a:ext cx="821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App B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46630" y="2590794"/>
            <a:ext cx="2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(has permission P)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70450" y="4318028"/>
            <a:ext cx="2624666" cy="1032933"/>
            <a:chOff x="770450" y="4318028"/>
            <a:chExt cx="2624666" cy="1032933"/>
          </a:xfrm>
        </p:grpSpPr>
        <p:sp>
          <p:nvSpPr>
            <p:cNvPr id="14" name="Rounded Rectangle 13"/>
            <p:cNvSpPr/>
            <p:nvPr/>
          </p:nvSpPr>
          <p:spPr>
            <a:xfrm>
              <a:off x="770450" y="4318028"/>
              <a:ext cx="2624666" cy="1032933"/>
            </a:xfrm>
            <a:prstGeom prst="roundRect">
              <a:avLst/>
            </a:prstGeom>
            <a:gradFill>
              <a:gsLst>
                <a:gs pos="70000">
                  <a:srgbClr val="4983E1"/>
                </a:gs>
                <a:gs pos="5000">
                  <a:srgbClr val="77A2E9"/>
                </a:gs>
                <a:gs pos="29000">
                  <a:srgbClr val="77A2E9"/>
                </a:gs>
                <a:gs pos="100000">
                  <a:srgbClr val="4983E1"/>
                </a:gs>
              </a:gsLst>
              <a:lin ang="5400000" scaled="0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2527" y="4487364"/>
              <a:ext cx="821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App C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46630" y="4749822"/>
            <a:ext cx="2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(has not permission P)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087537" y="2706261"/>
            <a:ext cx="2184400" cy="1905000"/>
            <a:chOff x="6087537" y="2692406"/>
            <a:chExt cx="2184400" cy="1905000"/>
          </a:xfrm>
        </p:grpSpPr>
        <p:sp>
          <p:nvSpPr>
            <p:cNvPr id="4" name="Rounded Rectangle 3"/>
            <p:cNvSpPr/>
            <p:nvPr/>
          </p:nvSpPr>
          <p:spPr>
            <a:xfrm>
              <a:off x="6087537" y="2692406"/>
              <a:ext cx="2184400" cy="1905000"/>
            </a:xfrm>
            <a:prstGeom prst="roundRect">
              <a:avLst/>
            </a:prstGeom>
            <a:gradFill>
              <a:gsLst>
                <a:gs pos="70000">
                  <a:srgbClr val="4983E1"/>
                </a:gs>
                <a:gs pos="5000">
                  <a:srgbClr val="77A2E9"/>
                </a:gs>
                <a:gs pos="29000">
                  <a:srgbClr val="77A2E9"/>
                </a:gs>
                <a:gs pos="100000">
                  <a:srgbClr val="4983E1"/>
                </a:gs>
              </a:gsLst>
              <a:lin ang="5400000" scaled="0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74471" y="3420528"/>
              <a:ext cx="821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App 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7" name="Snip Single Corner Rectangle 16"/>
          <p:cNvSpPr/>
          <p:nvPr/>
        </p:nvSpPr>
        <p:spPr>
          <a:xfrm>
            <a:off x="6350004" y="2827867"/>
            <a:ext cx="658368" cy="16002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b" anchorCtr="1"/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Service</a:t>
            </a:r>
          </a:p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(Permission P)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942512">
            <a:off x="3343958" y="3013134"/>
            <a:ext cx="3041222" cy="9052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77" y="3649276"/>
            <a:ext cx="744924" cy="744924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20624691">
            <a:off x="3348760" y="4511500"/>
            <a:ext cx="2377440" cy="9052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93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animBg="1"/>
      <p:bldP spid="20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Permissions’ Protection Level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</a:t>
            </a:r>
          </a:p>
          <a:p>
            <a:r>
              <a:rPr lang="en-US" dirty="0" smtClean="0"/>
              <a:t>Dangerous</a:t>
            </a:r>
          </a:p>
          <a:p>
            <a:r>
              <a:rPr lang="en-US" dirty="0" smtClean="0"/>
              <a:t>Signature</a:t>
            </a:r>
          </a:p>
          <a:p>
            <a:r>
              <a:rPr lang="en-US" dirty="0" err="1" smtClean="0"/>
              <a:t>SignatureOrSystem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605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86247"/>
            <a:ext cx="8254999" cy="748771"/>
          </a:xfrm>
        </p:spPr>
        <p:txBody>
          <a:bodyPr>
            <a:normAutofit/>
          </a:bodyPr>
          <a:lstStyle/>
          <a:p>
            <a:r>
              <a:rPr lang="en-US" dirty="0" smtClean="0"/>
              <a:t>Dynamic Permissions (</a:t>
            </a:r>
            <a:r>
              <a:rPr lang="en-US" dirty="0" smtClean="0">
                <a:latin typeface="Calibri"/>
                <a:cs typeface="Calibri"/>
              </a:rPr>
              <a:t>≥</a:t>
            </a:r>
            <a:r>
              <a:rPr lang="en-US" dirty="0" smtClean="0"/>
              <a:t> Android 6.0)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65181"/>
            <a:ext cx="7772400" cy="4572000"/>
          </a:xfrm>
        </p:spPr>
        <p:txBody>
          <a:bodyPr/>
          <a:lstStyle/>
          <a:p>
            <a:r>
              <a:rPr lang="en-US" dirty="0" smtClean="0"/>
              <a:t>App developers must </a:t>
            </a:r>
            <a:r>
              <a:rPr lang="en-US" b="1" dirty="0" smtClean="0"/>
              <a:t>check</a:t>
            </a:r>
            <a:r>
              <a:rPr lang="en-US" dirty="0" smtClean="0"/>
              <a:t> if their apps hold required </a:t>
            </a:r>
            <a:r>
              <a:rPr lang="en-US" b="1" dirty="0" smtClean="0"/>
              <a:t>dangerous</a:t>
            </a:r>
            <a:r>
              <a:rPr lang="en-US" dirty="0" smtClean="0"/>
              <a:t> permission, otherwise request them at runtime</a:t>
            </a:r>
          </a:p>
          <a:p>
            <a:r>
              <a:rPr lang="en-US" dirty="0"/>
              <a:t>User	</a:t>
            </a:r>
            <a:r>
              <a:rPr lang="en-US" dirty="0" smtClean="0"/>
              <a:t>can </a:t>
            </a:r>
            <a:r>
              <a:rPr lang="en-US" b="1" dirty="0" smtClean="0"/>
              <a:t>grant</a:t>
            </a:r>
            <a:r>
              <a:rPr lang="en-US" dirty="0" smtClean="0"/>
              <a:t> permissions at runtime and also </a:t>
            </a:r>
            <a:r>
              <a:rPr lang="en-US" b="1" dirty="0" smtClean="0"/>
              <a:t>revoke</a:t>
            </a:r>
            <a:r>
              <a:rPr lang="en-US" dirty="0" smtClean="0"/>
              <a:t> once granted permissions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7652" y="2672179"/>
            <a:ext cx="4218661" cy="3993453"/>
            <a:chOff x="97652" y="2672179"/>
            <a:chExt cx="4218661" cy="39934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952" y="2734323"/>
              <a:ext cx="2211361" cy="3931309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16"/>
            <a:stretch/>
          </p:blipFill>
          <p:spPr>
            <a:xfrm>
              <a:off x="648069" y="4565590"/>
              <a:ext cx="1409978" cy="1746497"/>
            </a:xfrm>
            <a:prstGeom prst="rect">
              <a:avLst/>
            </a:prstGeom>
          </p:spPr>
        </p:pic>
        <p:sp>
          <p:nvSpPr>
            <p:cNvPr id="9" name="Cloud Callout 8"/>
            <p:cNvSpPr/>
            <p:nvPr/>
          </p:nvSpPr>
          <p:spPr>
            <a:xfrm>
              <a:off x="97652" y="2672179"/>
              <a:ext cx="2201662" cy="1704511"/>
            </a:xfrm>
            <a:prstGeom prst="cloudCallout">
              <a:avLst>
                <a:gd name="adj1" fmla="val 21793"/>
                <a:gd name="adj2" fmla="val 65974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Is the requested permission reasonable?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5900" y="2672179"/>
            <a:ext cx="4431912" cy="3995027"/>
            <a:chOff x="4525900" y="2672179"/>
            <a:chExt cx="4431912" cy="399502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5900" y="2734317"/>
              <a:ext cx="2212250" cy="3932889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16"/>
            <a:stretch/>
          </p:blipFill>
          <p:spPr>
            <a:xfrm>
              <a:off x="6836033" y="4574467"/>
              <a:ext cx="1409978" cy="1746497"/>
            </a:xfrm>
            <a:prstGeom prst="rect">
              <a:avLst/>
            </a:prstGeom>
          </p:spPr>
        </p:pic>
        <p:sp>
          <p:nvSpPr>
            <p:cNvPr id="10" name="Cloud Callout 9"/>
            <p:cNvSpPr/>
            <p:nvPr/>
          </p:nvSpPr>
          <p:spPr>
            <a:xfrm>
              <a:off x="6756150" y="2672179"/>
              <a:ext cx="2201662" cy="1704511"/>
            </a:xfrm>
            <a:prstGeom prst="cloudCallout">
              <a:avLst>
                <a:gd name="adj1" fmla="val 2841"/>
                <a:gd name="adj2" fmla="val 7118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Should I adjust some permissions?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3397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Android </a:t>
            </a:r>
            <a:r>
              <a:rPr lang="en-US" cap="small" dirty="0" smtClean="0"/>
              <a:t>Vulnerabilities</a:t>
            </a:r>
            <a:endParaRPr lang="en-US" cap="smal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7"/>
            <a:ext cx="7772400" cy="2836863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Architecture Based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Software Based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Hardware Based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549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14299"/>
            <a:ext cx="7772400" cy="798513"/>
          </a:xfrm>
        </p:spPr>
        <p:txBody>
          <a:bodyPr/>
          <a:lstStyle/>
          <a:p>
            <a:r>
              <a:rPr lang="en-US" cap="small" dirty="0" smtClean="0"/>
              <a:t>Vulnerability Classification</a:t>
            </a:r>
            <a:endParaRPr lang="en-US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95691" y="1085850"/>
            <a:ext cx="2076450" cy="723900"/>
          </a:xfrm>
          <a:prstGeom prst="rect">
            <a:avLst/>
          </a:prstGeom>
          <a:solidFill>
            <a:srgbClr val="A3D769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Android Vulnerability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7291" y="2254250"/>
            <a:ext cx="2076450" cy="723900"/>
          </a:xfrm>
          <a:prstGeom prst="rect">
            <a:avLst/>
          </a:prstGeom>
          <a:solidFill>
            <a:srgbClr val="74A0E8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5691" y="2254250"/>
            <a:ext cx="2076450" cy="723900"/>
          </a:xfrm>
          <a:prstGeom prst="rect">
            <a:avLst/>
          </a:prstGeom>
          <a:solidFill>
            <a:srgbClr val="74A0E8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53141" y="2254250"/>
            <a:ext cx="2076450" cy="723900"/>
          </a:xfrm>
          <a:prstGeom prst="rect">
            <a:avLst/>
          </a:prstGeom>
          <a:solidFill>
            <a:srgbClr val="74A0E8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>
            <a:off x="4533916" y="1809750"/>
            <a:ext cx="0" cy="4445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10" idx="0"/>
          </p:cNvCxnSpPr>
          <p:nvPr/>
        </p:nvCxnSpPr>
        <p:spPr>
          <a:xfrm rot="16200000" flipH="1">
            <a:off x="5540391" y="803275"/>
            <a:ext cx="444500" cy="245745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2"/>
            <a:endCxn id="8" idx="0"/>
          </p:cNvCxnSpPr>
          <p:nvPr/>
        </p:nvCxnSpPr>
        <p:spPr>
          <a:xfrm rot="5400000">
            <a:off x="3092466" y="812800"/>
            <a:ext cx="444500" cy="2438400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37772" y="3604078"/>
            <a:ext cx="2076450" cy="723900"/>
          </a:xfrm>
          <a:prstGeom prst="rect">
            <a:avLst/>
          </a:prstGeom>
          <a:solidFill>
            <a:srgbClr val="E8B40E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64514" y="3604079"/>
            <a:ext cx="2076450" cy="723900"/>
          </a:xfrm>
          <a:prstGeom prst="rect">
            <a:avLst/>
          </a:prstGeom>
          <a:solidFill>
            <a:srgbClr val="E8B40E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Third Party 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9" idx="2"/>
            <a:endCxn id="27" idx="0"/>
          </p:cNvCxnSpPr>
          <p:nvPr/>
        </p:nvCxnSpPr>
        <p:spPr>
          <a:xfrm rot="5400000">
            <a:off x="2991993" y="2062155"/>
            <a:ext cx="625928" cy="2457919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2"/>
            <a:endCxn id="28" idx="0"/>
          </p:cNvCxnSpPr>
          <p:nvPr/>
        </p:nvCxnSpPr>
        <p:spPr>
          <a:xfrm rot="16200000" flipH="1">
            <a:off x="5455363" y="2056702"/>
            <a:ext cx="625929" cy="2468823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93608" y="3604078"/>
            <a:ext cx="2076450" cy="723900"/>
          </a:xfrm>
          <a:prstGeom prst="rect">
            <a:avLst/>
          </a:prstGeom>
          <a:solidFill>
            <a:srgbClr val="E8B40E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Equipment </a:t>
            </a:r>
            <a:r>
              <a:rPr lang="en-US" dirty="0" smtClean="0">
                <a:solidFill>
                  <a:schemeClr val="tx1"/>
                </a:solidFill>
              </a:rPr>
              <a:t>Manufacturer (OEM)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9" idx="2"/>
            <a:endCxn id="31" idx="0"/>
          </p:cNvCxnSpPr>
          <p:nvPr/>
        </p:nvCxnSpPr>
        <p:spPr>
          <a:xfrm flipH="1">
            <a:off x="4531833" y="2978150"/>
            <a:ext cx="2083" cy="62592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1925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7" grpId="0" animBg="1"/>
      <p:bldP spid="28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Motivation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241353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Why Mobile Security?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Why Android?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Android Ecosystem</a:t>
            </a:r>
          </a:p>
        </p:txBody>
      </p:sp>
    </p:spTree>
    <p:extLst>
      <p:ext uri="{BB962C8B-B14F-4D97-AF65-F5344CB8AC3E}">
        <p14:creationId xmlns:p14="http://schemas.microsoft.com/office/powerpoint/2010/main" val="26799640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Android Vulnerability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7"/>
            <a:ext cx="7772400" cy="2786063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Architecture Based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Based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Based</a:t>
            </a:r>
          </a:p>
        </p:txBody>
      </p:sp>
    </p:spTree>
    <p:extLst>
      <p:ext uri="{BB962C8B-B14F-4D97-AF65-F5344CB8AC3E}">
        <p14:creationId xmlns:p14="http://schemas.microsoft.com/office/powerpoint/2010/main" val="17974151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274638"/>
            <a:ext cx="900006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small" dirty="0" smtClean="0"/>
              <a:t>Application-Level Privilege Escalation Attack</a:t>
            </a:r>
            <a:endParaRPr lang="en-US" cap="small" dirty="0"/>
          </a:p>
        </p:txBody>
      </p:sp>
      <p:sp>
        <p:nvSpPr>
          <p:cNvPr id="7" name="Oval 6"/>
          <p:cNvSpPr/>
          <p:nvPr/>
        </p:nvSpPr>
        <p:spPr>
          <a:xfrm>
            <a:off x="7069835" y="1854188"/>
            <a:ext cx="1490134" cy="1490134"/>
          </a:xfrm>
          <a:prstGeom prst="ellipse">
            <a:avLst/>
          </a:prstGeom>
          <a:gradFill flip="none" rotWithShape="1">
            <a:gsLst>
              <a:gs pos="30000">
                <a:srgbClr val="4983E1"/>
              </a:gs>
              <a:gs pos="77000">
                <a:srgbClr val="74A0E8"/>
              </a:gs>
              <a:gs pos="100000">
                <a:srgbClr val="A4C1F0"/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Confused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Deputy</a:t>
            </a:r>
            <a:endParaRPr lang="en-US" sz="1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Attack</a:t>
            </a:r>
            <a:endParaRPr lang="en-US" sz="1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4281" y="1748134"/>
            <a:ext cx="1168910" cy="1862048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1500" b="1" dirty="0" smtClean="0">
                <a:ln w="1143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+</a:t>
            </a:r>
            <a:endParaRPr lang="en-US" sz="4800" b="1" dirty="0">
              <a:ln w="1143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96285" y="1748130"/>
            <a:ext cx="1168910" cy="1862048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1500" b="1" dirty="0">
                <a:ln w="1143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=</a:t>
            </a:r>
            <a:endParaRPr lang="en-US" sz="4800" b="1" dirty="0">
              <a:ln w="1143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69833" y="4572038"/>
            <a:ext cx="1490134" cy="1490134"/>
          </a:xfrm>
          <a:prstGeom prst="ellipse">
            <a:avLst/>
          </a:prstGeom>
          <a:gradFill flip="none" rotWithShape="1">
            <a:gsLst>
              <a:gs pos="30000">
                <a:srgbClr val="4983E1"/>
              </a:gs>
              <a:gs pos="77000">
                <a:srgbClr val="74A0E8"/>
              </a:gs>
              <a:gs pos="100000">
                <a:srgbClr val="A4C1F0"/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Collusion</a:t>
            </a:r>
            <a:endParaRPr lang="en-US" sz="1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Attack</a:t>
            </a:r>
            <a:endParaRPr lang="en-US" sz="1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4279" y="4465984"/>
            <a:ext cx="1168910" cy="1862048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1500" b="1" dirty="0" smtClean="0">
                <a:ln w="1143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+</a:t>
            </a:r>
            <a:endParaRPr lang="en-US" sz="4800" b="1" dirty="0">
              <a:ln w="1143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96283" y="4465980"/>
            <a:ext cx="1168910" cy="1862048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1500" b="1" dirty="0">
                <a:ln w="1143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=</a:t>
            </a:r>
            <a:endParaRPr lang="en-US" sz="4800" b="1" dirty="0">
              <a:ln w="1143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8799" y="1837254"/>
            <a:ext cx="1549400" cy="1944143"/>
            <a:chOff x="558799" y="1837254"/>
            <a:chExt cx="1549400" cy="1944143"/>
          </a:xfrm>
        </p:grpSpPr>
        <p:grpSp>
          <p:nvGrpSpPr>
            <p:cNvPr id="11" name="Group 10"/>
            <p:cNvGrpSpPr/>
            <p:nvPr/>
          </p:nvGrpSpPr>
          <p:grpSpPr>
            <a:xfrm>
              <a:off x="618058" y="1837254"/>
              <a:ext cx="1490134" cy="1490134"/>
              <a:chOff x="618058" y="1837254"/>
              <a:chExt cx="1490134" cy="149013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18058" y="1837254"/>
                <a:ext cx="1490134" cy="1490134"/>
              </a:xfrm>
              <a:prstGeom prst="ellipse">
                <a:avLst/>
              </a:prstGeom>
              <a:gradFill flip="none" rotWithShape="1">
                <a:gsLst>
                  <a:gs pos="30000">
                    <a:schemeClr val="accent1">
                      <a:tint val="66000"/>
                      <a:satMod val="160000"/>
                    </a:schemeClr>
                  </a:gs>
                  <a:gs pos="77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25400" dir="5400000" algn="t" rotWithShape="0">
                  <a:srgbClr val="000000">
                    <a:alpha val="50000"/>
                  </a:srgb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274" y="2074335"/>
                <a:ext cx="1024466" cy="1024466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558799" y="3412065"/>
              <a:ext cx="154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Malicious App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8799" y="4555104"/>
            <a:ext cx="1549400" cy="1935726"/>
            <a:chOff x="558799" y="4555104"/>
            <a:chExt cx="1549400" cy="1935726"/>
          </a:xfrm>
        </p:grpSpPr>
        <p:grpSp>
          <p:nvGrpSpPr>
            <p:cNvPr id="19" name="Group 18"/>
            <p:cNvGrpSpPr/>
            <p:nvPr/>
          </p:nvGrpSpPr>
          <p:grpSpPr>
            <a:xfrm>
              <a:off x="618056" y="4555104"/>
              <a:ext cx="1490134" cy="1490134"/>
              <a:chOff x="618058" y="1837254"/>
              <a:chExt cx="1490134" cy="149013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618058" y="1837254"/>
                <a:ext cx="1490134" cy="1490134"/>
              </a:xfrm>
              <a:prstGeom prst="ellipse">
                <a:avLst/>
              </a:prstGeom>
              <a:gradFill flip="none" rotWithShape="1">
                <a:gsLst>
                  <a:gs pos="30000">
                    <a:schemeClr val="accent1">
                      <a:tint val="66000"/>
                      <a:satMod val="160000"/>
                    </a:schemeClr>
                  </a:gs>
                  <a:gs pos="77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25400" dir="5400000" algn="t" rotWithShape="0">
                  <a:srgbClr val="000000">
                    <a:alpha val="50000"/>
                  </a:srgb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274" y="2074335"/>
                <a:ext cx="1024466" cy="1024466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558799" y="6121498"/>
              <a:ext cx="154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Malicious App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742386" y="4546638"/>
            <a:ext cx="1574789" cy="1944193"/>
            <a:chOff x="3742386" y="4546638"/>
            <a:chExt cx="1574789" cy="1944193"/>
          </a:xfrm>
        </p:grpSpPr>
        <p:grpSp>
          <p:nvGrpSpPr>
            <p:cNvPr id="23" name="Group 22"/>
            <p:cNvGrpSpPr/>
            <p:nvPr/>
          </p:nvGrpSpPr>
          <p:grpSpPr>
            <a:xfrm>
              <a:off x="3827041" y="4546638"/>
              <a:ext cx="1490134" cy="1490134"/>
              <a:chOff x="618058" y="1837254"/>
              <a:chExt cx="1490134" cy="1490134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18058" y="1837254"/>
                <a:ext cx="1490134" cy="1490134"/>
              </a:xfrm>
              <a:prstGeom prst="ellipse">
                <a:avLst/>
              </a:prstGeom>
              <a:gradFill flip="none" rotWithShape="1">
                <a:gsLst>
                  <a:gs pos="30000">
                    <a:schemeClr val="accent1">
                      <a:tint val="66000"/>
                      <a:satMod val="160000"/>
                    </a:schemeClr>
                  </a:gs>
                  <a:gs pos="77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25400" dir="5400000" algn="t" rotWithShape="0">
                  <a:srgbClr val="000000">
                    <a:alpha val="50000"/>
                  </a:srgb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274" y="2074335"/>
                <a:ext cx="1024466" cy="1024466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3742386" y="6121499"/>
              <a:ext cx="154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Malicious App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386769" y="1845721"/>
            <a:ext cx="2336682" cy="1935676"/>
            <a:chOff x="3386769" y="1845721"/>
            <a:chExt cx="2336682" cy="1935676"/>
          </a:xfrm>
        </p:grpSpPr>
        <p:grpSp>
          <p:nvGrpSpPr>
            <p:cNvPr id="26" name="Group 25"/>
            <p:cNvGrpSpPr/>
            <p:nvPr/>
          </p:nvGrpSpPr>
          <p:grpSpPr>
            <a:xfrm>
              <a:off x="3810111" y="1845721"/>
              <a:ext cx="1490134" cy="1490134"/>
              <a:chOff x="3810111" y="1845721"/>
              <a:chExt cx="1490134" cy="149013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810111" y="1845721"/>
                <a:ext cx="1490134" cy="1490134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83C937"/>
                  </a:gs>
                  <a:gs pos="57000">
                    <a:srgbClr val="A3D769"/>
                  </a:gs>
                  <a:gs pos="79000">
                    <a:srgbClr val="C6E6A2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25400" dir="5400000" algn="t" rotWithShape="0">
                  <a:srgbClr val="000000">
                    <a:alpha val="50000"/>
                  </a:srgb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2470" y="2120901"/>
                <a:ext cx="1154545" cy="95250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3386769" y="3412065"/>
              <a:ext cx="233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Confused Deputy </a:t>
              </a:r>
              <a:r>
                <a:rPr lang="en-US" b="1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App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884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6" grpId="0" animBg="1"/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Collusion Attack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7467" y="4902216"/>
            <a:ext cx="7772400" cy="1625582"/>
          </a:xfrm>
        </p:spPr>
        <p:txBody>
          <a:bodyPr>
            <a:normAutofit/>
          </a:bodyPr>
          <a:lstStyle/>
          <a:p>
            <a:r>
              <a:rPr lang="en-US" dirty="0" smtClean="0"/>
              <a:t>Variants:</a:t>
            </a:r>
          </a:p>
          <a:p>
            <a:pPr lvl="1"/>
            <a:r>
              <a:rPr lang="en-US" dirty="0" smtClean="0"/>
              <a:t>Apps communicate directly</a:t>
            </a:r>
          </a:p>
          <a:p>
            <a:pPr lvl="1"/>
            <a:r>
              <a:rPr lang="en-US" dirty="0" smtClean="0"/>
              <a:t>Apps communicate via covert</a:t>
            </a:r>
            <a:r>
              <a:rPr lang="en-US" baseline="30000" dirty="0" smtClean="0"/>
              <a:t>2 </a:t>
            </a:r>
            <a:r>
              <a:rPr lang="en-US" dirty="0" smtClean="0"/>
              <a:t>channels in Android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84163" y="1523993"/>
            <a:ext cx="7975801" cy="2700875"/>
            <a:chOff x="584163" y="1523993"/>
            <a:chExt cx="7975801" cy="2700875"/>
          </a:xfrm>
        </p:grpSpPr>
        <p:grpSp>
          <p:nvGrpSpPr>
            <p:cNvPr id="22" name="Group 21"/>
            <p:cNvGrpSpPr/>
            <p:nvPr/>
          </p:nvGrpSpPr>
          <p:grpSpPr>
            <a:xfrm>
              <a:off x="584163" y="1523993"/>
              <a:ext cx="1718755" cy="1447794"/>
              <a:chOff x="584163" y="1642531"/>
              <a:chExt cx="1718755" cy="144779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609585" y="1642531"/>
                <a:ext cx="1660137" cy="1447794"/>
              </a:xfrm>
              <a:prstGeom prst="roundRect">
                <a:avLst/>
              </a:prstGeom>
              <a:gradFill>
                <a:gsLst>
                  <a:gs pos="70000">
                    <a:srgbClr val="4983E1"/>
                  </a:gs>
                  <a:gs pos="5000">
                    <a:srgbClr val="77A2E9"/>
                  </a:gs>
                  <a:gs pos="29000">
                    <a:srgbClr val="77A2E9"/>
                  </a:gs>
                  <a:gs pos="100000">
                    <a:srgbClr val="4983E1"/>
                  </a:gs>
                </a:gsLst>
                <a:lin ang="5400000" scaled="0"/>
              </a:gra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84163" y="2480698"/>
                <a:ext cx="17187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Malicious App A</a:t>
                </a:r>
              </a:p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(internet)</a:t>
                </a:r>
                <a:endParaRPr lang="en-US" sz="16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138" y="1707866"/>
                <a:ext cx="806734" cy="806734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6493935" y="1532459"/>
              <a:ext cx="2066029" cy="1575348"/>
              <a:chOff x="6477001" y="1650997"/>
              <a:chExt cx="2066029" cy="157534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477001" y="1650997"/>
                <a:ext cx="2066029" cy="1575348"/>
                <a:chOff x="1058315" y="1854206"/>
                <a:chExt cx="1718755" cy="1575348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1083737" y="1854206"/>
                  <a:ext cx="1660137" cy="1447794"/>
                </a:xfrm>
                <a:prstGeom prst="roundRect">
                  <a:avLst/>
                </a:prstGeom>
                <a:gradFill>
                  <a:gsLst>
                    <a:gs pos="70000">
                      <a:srgbClr val="4983E1"/>
                    </a:gs>
                    <a:gs pos="5000">
                      <a:srgbClr val="77A2E9"/>
                    </a:gs>
                    <a:gs pos="29000">
                      <a:srgbClr val="77A2E9"/>
                    </a:gs>
                    <a:gs pos="100000">
                      <a:srgbClr val="4983E1"/>
                    </a:gs>
                  </a:gsLst>
                  <a:lin ang="5400000" scaled="0"/>
                </a:gra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058315" y="2844779"/>
                  <a:ext cx="171875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rPr>
                    <a:t>Protected Resources</a:t>
                  </a:r>
                  <a:endParaRPr lang="en-US" sz="1600" b="1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endParaRP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9942" y="1913408"/>
                <a:ext cx="1005842" cy="63398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997" y="1852999"/>
                <a:ext cx="898667" cy="898667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7129" y="1845732"/>
                <a:ext cx="626535" cy="626535"/>
              </a:xfrm>
              <a:prstGeom prst="rect">
                <a:avLst/>
              </a:prstGeom>
            </p:spPr>
          </p:pic>
        </p:grpSp>
        <p:sp>
          <p:nvSpPr>
            <p:cNvPr id="19" name="Left-Right Arrow 18"/>
            <p:cNvSpPr/>
            <p:nvPr/>
          </p:nvSpPr>
          <p:spPr>
            <a:xfrm>
              <a:off x="2277535" y="2048929"/>
              <a:ext cx="1286933" cy="440266"/>
            </a:xfrm>
            <a:prstGeom prst="leftRightArrow">
              <a:avLst>
                <a:gd name="adj1" fmla="val 50000"/>
                <a:gd name="adj2" fmla="val 46154"/>
              </a:avLst>
            </a:prstGeom>
            <a:gradFill flip="none" rotWithShape="1">
              <a:gsLst>
                <a:gs pos="0">
                  <a:srgbClr val="00B050"/>
                </a:gs>
                <a:gs pos="50000">
                  <a:srgbClr val="09FF78"/>
                </a:gs>
                <a:gs pos="100000">
                  <a:srgbClr val="00B05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Left-Right Arrow 19"/>
            <p:cNvSpPr/>
            <p:nvPr/>
          </p:nvSpPr>
          <p:spPr>
            <a:xfrm>
              <a:off x="5240979" y="2040464"/>
              <a:ext cx="1286933" cy="440266"/>
            </a:xfrm>
            <a:prstGeom prst="leftRightArrow">
              <a:avLst>
                <a:gd name="adj1" fmla="val 50000"/>
                <a:gd name="adj2" fmla="val 46154"/>
              </a:avLst>
            </a:prstGeom>
            <a:gradFill flip="none" rotWithShape="1">
              <a:gsLst>
                <a:gs pos="0">
                  <a:srgbClr val="00B050"/>
                </a:gs>
                <a:gs pos="50000">
                  <a:srgbClr val="09FF78"/>
                </a:gs>
                <a:gs pos="100000">
                  <a:srgbClr val="00B05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556032" y="1532459"/>
              <a:ext cx="1718755" cy="1447794"/>
              <a:chOff x="3556032" y="1650997"/>
              <a:chExt cx="1718755" cy="1447794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581454" y="1650997"/>
                <a:ext cx="1660137" cy="1447794"/>
              </a:xfrm>
              <a:prstGeom prst="roundRect">
                <a:avLst/>
              </a:prstGeom>
              <a:gradFill>
                <a:gsLst>
                  <a:gs pos="70000">
                    <a:srgbClr val="4983E1"/>
                  </a:gs>
                  <a:gs pos="5000">
                    <a:srgbClr val="77A2E9"/>
                  </a:gs>
                  <a:gs pos="29000">
                    <a:srgbClr val="77A2E9"/>
                  </a:gs>
                  <a:gs pos="100000">
                    <a:srgbClr val="4983E1"/>
                  </a:gs>
                </a:gsLst>
                <a:lin ang="5400000" scaled="0"/>
              </a:gra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56032" y="2489164"/>
                <a:ext cx="17187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Malicious App B</a:t>
                </a:r>
              </a:p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(contacts)</a:t>
                </a:r>
                <a:endParaRPr lang="en-US" sz="16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2450" y="1699399"/>
                <a:ext cx="804672" cy="804672"/>
              </a:xfrm>
              <a:prstGeom prst="rect">
                <a:avLst/>
              </a:prstGeom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1396994" y="3564460"/>
              <a:ext cx="3031066" cy="660408"/>
            </a:xfrm>
            <a:prstGeom prst="roundRect">
              <a:avLst/>
            </a:prstGeom>
            <a:gradFill>
              <a:gsLst>
                <a:gs pos="70000">
                  <a:srgbClr val="4983E1"/>
                </a:gs>
                <a:gs pos="5000">
                  <a:srgbClr val="77A2E9"/>
                </a:gs>
                <a:gs pos="29000">
                  <a:srgbClr val="77A2E9"/>
                </a:gs>
                <a:gs pos="100000">
                  <a:srgbClr val="4983E1"/>
                </a:gs>
              </a:gsLst>
              <a:lin ang="5400000" scaled="0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Android OS</a:t>
              </a:r>
            </a:p>
          </p:txBody>
        </p:sp>
        <p:sp>
          <p:nvSpPr>
            <p:cNvPr id="29" name="Left-Right Arrow 28"/>
            <p:cNvSpPr/>
            <p:nvPr/>
          </p:nvSpPr>
          <p:spPr>
            <a:xfrm rot="1787271">
              <a:off x="1185785" y="3034123"/>
              <a:ext cx="894596" cy="440266"/>
            </a:xfrm>
            <a:prstGeom prst="leftRightArrow">
              <a:avLst>
                <a:gd name="adj1" fmla="val 50000"/>
                <a:gd name="adj2" fmla="val 46154"/>
              </a:avLst>
            </a:prstGeom>
            <a:gradFill flip="none" rotWithShape="1">
              <a:gsLst>
                <a:gs pos="0">
                  <a:srgbClr val="00B050"/>
                </a:gs>
                <a:gs pos="50000">
                  <a:srgbClr val="09FF78"/>
                </a:gs>
                <a:gs pos="100000">
                  <a:srgbClr val="00B05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Left-Right Arrow 29"/>
            <p:cNvSpPr/>
            <p:nvPr/>
          </p:nvSpPr>
          <p:spPr>
            <a:xfrm rot="9496029">
              <a:off x="3556452" y="3067990"/>
              <a:ext cx="894596" cy="440266"/>
            </a:xfrm>
            <a:prstGeom prst="leftRightArrow">
              <a:avLst>
                <a:gd name="adj1" fmla="val 50000"/>
                <a:gd name="adj2" fmla="val 46154"/>
              </a:avLst>
            </a:prstGeom>
            <a:gradFill flip="none" rotWithShape="1">
              <a:gsLst>
                <a:gs pos="0">
                  <a:srgbClr val="00B050"/>
                </a:gs>
                <a:gs pos="50000">
                  <a:srgbClr val="09FF78"/>
                </a:gs>
                <a:gs pos="100000">
                  <a:srgbClr val="00B05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48934" y="3141134"/>
              <a:ext cx="601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+mj-lt"/>
                  <a:ea typeface="+mj-ea"/>
                  <a:cs typeface="+mj-cs"/>
                </a:rPr>
                <a:t>B. 1) </a:t>
              </a:r>
              <a:endParaRPr lang="en-US" sz="1600" b="1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31101" y="3141134"/>
              <a:ext cx="601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+mj-lt"/>
                  <a:ea typeface="+mj-ea"/>
                  <a:cs typeface="+mj-cs"/>
                </a:rPr>
                <a:t>B. 2) </a:t>
              </a:r>
              <a:endParaRPr lang="en-US" sz="1600" b="1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9374" y="1811867"/>
              <a:ext cx="44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+mj-lt"/>
                  <a:ea typeface="+mj-ea"/>
                  <a:cs typeface="+mj-cs"/>
                </a:rPr>
                <a:t>A) </a:t>
              </a:r>
              <a:endParaRPr lang="en-US" sz="1600" b="1" dirty="0"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113866" y="3234266"/>
            <a:ext cx="3683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Malicious apps </a:t>
            </a:r>
            <a:r>
              <a:rPr lang="en-US" sz="2600" b="1" dirty="0"/>
              <a:t>collude</a:t>
            </a:r>
            <a:r>
              <a:rPr lang="en-US" sz="2600" dirty="0"/>
              <a:t> in order to </a:t>
            </a:r>
            <a:r>
              <a:rPr lang="en-US" sz="2600" b="1" dirty="0"/>
              <a:t>merge</a:t>
            </a:r>
            <a:r>
              <a:rPr lang="en-US" sz="2600" dirty="0"/>
              <a:t> their respective </a:t>
            </a:r>
            <a:r>
              <a:rPr lang="en-US" sz="2600" b="1" dirty="0" smtClean="0"/>
              <a:t>permissions</a:t>
            </a:r>
            <a:r>
              <a:rPr lang="en-US" sz="2600" baseline="30000" dirty="0" smtClean="0"/>
              <a:t>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32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>
          <a:xfrm>
            <a:off x="809892" y="6357257"/>
            <a:ext cx="7097486" cy="48986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tx1"/>
                </a:solidFill>
              </a:rPr>
              <a:t>S. </a:t>
            </a:r>
            <a:r>
              <a:rPr lang="en-US" sz="1100" dirty="0" err="1" smtClean="0">
                <a:solidFill>
                  <a:schemeClr val="tx1"/>
                </a:solidFill>
              </a:rPr>
              <a:t>Karthick</a:t>
            </a:r>
            <a:r>
              <a:rPr lang="en-US" sz="1100" dirty="0" smtClean="0">
                <a:solidFill>
                  <a:schemeClr val="tx1"/>
                </a:solidFill>
              </a:rPr>
              <a:t> et al. "Android security issues and solutions," ICIMIA’17</a:t>
            </a:r>
            <a:endParaRPr lang="en-US" sz="11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C. </a:t>
            </a:r>
            <a:r>
              <a:rPr lang="en-US" sz="1100" dirty="0" err="1" smtClean="0">
                <a:solidFill>
                  <a:schemeClr val="tx1"/>
                </a:solidFill>
              </a:rPr>
              <a:t>Marforio</a:t>
            </a:r>
            <a:r>
              <a:rPr lang="en-US" sz="1100" dirty="0" smtClean="0">
                <a:solidFill>
                  <a:schemeClr val="tx1"/>
                </a:solidFill>
              </a:rPr>
              <a:t> et al. </a:t>
            </a:r>
            <a:r>
              <a:rPr lang="en-US" sz="1100" dirty="0">
                <a:solidFill>
                  <a:schemeClr val="tx1"/>
                </a:solidFill>
              </a:rPr>
              <a:t>, “Analysis of the communication between colluding applications on modern smartphones</a:t>
            </a:r>
            <a:r>
              <a:rPr lang="en-US" sz="1100" dirty="0" smtClean="0">
                <a:solidFill>
                  <a:schemeClr val="tx1"/>
                </a:solidFill>
              </a:rPr>
              <a:t>,” ACSAC’12</a:t>
            </a:r>
          </a:p>
        </p:txBody>
      </p:sp>
    </p:spTree>
    <p:extLst>
      <p:ext uri="{BB962C8B-B14F-4D97-AF65-F5344CB8AC3E}">
        <p14:creationId xmlns:p14="http://schemas.microsoft.com/office/powerpoint/2010/main" val="8182278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Android Vulnerability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7"/>
            <a:ext cx="7772400" cy="2786063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Software Based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</a:p>
        </p:txBody>
      </p:sp>
    </p:spTree>
    <p:extLst>
      <p:ext uri="{BB962C8B-B14F-4D97-AF65-F5344CB8AC3E}">
        <p14:creationId xmlns:p14="http://schemas.microsoft.com/office/powerpoint/2010/main" val="28476906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6730"/>
            <a:ext cx="7772400" cy="790621"/>
          </a:xfrm>
        </p:spPr>
        <p:txBody>
          <a:bodyPr>
            <a:normAutofit/>
          </a:bodyPr>
          <a:lstStyle/>
          <a:p>
            <a:pPr lvl="0"/>
            <a:r>
              <a:rPr lang="en-US" cap="small" dirty="0" smtClean="0"/>
              <a:t>Dirty COW</a:t>
            </a:r>
            <a:endParaRPr lang="en-US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23109"/>
            <a:ext cx="7772400" cy="5096691"/>
          </a:xfrm>
        </p:spPr>
        <p:txBody>
          <a:bodyPr/>
          <a:lstStyle/>
          <a:p>
            <a:pPr lvl="0"/>
            <a:r>
              <a:rPr lang="en" sz="2800" dirty="0"/>
              <a:t>Existed in the </a:t>
            </a:r>
            <a:r>
              <a:rPr lang="en" sz="2800" dirty="0" smtClean="0"/>
              <a:t>Linux Kernel </a:t>
            </a:r>
            <a:r>
              <a:rPr lang="en" sz="2800" dirty="0"/>
              <a:t>for </a:t>
            </a:r>
            <a:r>
              <a:rPr lang="en" sz="2800" b="1" dirty="0"/>
              <a:t>9 </a:t>
            </a:r>
            <a:r>
              <a:rPr lang="en" sz="2800" b="1" dirty="0" smtClean="0"/>
              <a:t>years</a:t>
            </a:r>
          </a:p>
          <a:p>
            <a:r>
              <a:rPr lang="en" sz="2800" dirty="0" smtClean="0"/>
              <a:t>A </a:t>
            </a:r>
            <a:r>
              <a:rPr lang="en" sz="2800" b="1" dirty="0"/>
              <a:t>local</a:t>
            </a:r>
            <a:r>
              <a:rPr lang="en" sz="2800" dirty="0"/>
              <a:t> </a:t>
            </a:r>
            <a:r>
              <a:rPr lang="en" sz="2800" dirty="0" smtClean="0"/>
              <a:t>Privilege Escalation </a:t>
            </a:r>
            <a:r>
              <a:rPr lang="en" sz="2800" dirty="0"/>
              <a:t>Vulnerability</a:t>
            </a:r>
          </a:p>
          <a:p>
            <a:pPr lvl="0"/>
            <a:r>
              <a:rPr lang="en-US" dirty="0" smtClean="0"/>
              <a:t>Exploits </a:t>
            </a:r>
            <a:r>
              <a:rPr lang="en-US" dirty="0"/>
              <a:t>a race condition in the implementation of the </a:t>
            </a:r>
            <a:endParaRPr lang="en-US" dirty="0" smtClean="0"/>
          </a:p>
          <a:p>
            <a:pPr marL="0" lvl="0" indent="0">
              <a:buNone/>
            </a:pPr>
            <a:r>
              <a:rPr lang="en-US" b="1" dirty="0" smtClean="0"/>
              <a:t>    copy-on-write</a:t>
            </a:r>
            <a:r>
              <a:rPr lang="en-US" dirty="0" smtClean="0"/>
              <a:t> mechanism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urns </a:t>
            </a:r>
            <a:r>
              <a:rPr lang="en-US" dirty="0"/>
              <a:t>a </a:t>
            </a:r>
            <a:r>
              <a:rPr lang="en-US" b="1" dirty="0"/>
              <a:t>read-only</a:t>
            </a:r>
            <a:r>
              <a:rPr lang="en-US" dirty="0"/>
              <a:t> mapping of a file into a writable mapping</a:t>
            </a:r>
          </a:p>
        </p:txBody>
      </p:sp>
      <p:pic>
        <p:nvPicPr>
          <p:cNvPr id="5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45829" y="0"/>
            <a:ext cx="1036320" cy="1485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08" y="3635285"/>
            <a:ext cx="7019925" cy="2095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314" y="5599607"/>
            <a:ext cx="753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</a:t>
            </a:r>
            <a:r>
              <a:rPr lang="en-US" sz="1200" dirty="0" smtClean="0"/>
              <a:t>://</a:t>
            </a:r>
            <a:r>
              <a:rPr lang="en-US" sz="1200" dirty="0"/>
              <a:t>nakedsecurity.sophos.com/2017/09/29/android-malware-zniu-exploits-dirtycow-vulnerability/</a:t>
            </a:r>
          </a:p>
        </p:txBody>
      </p:sp>
    </p:spTree>
    <p:extLst>
      <p:ext uri="{BB962C8B-B14F-4D97-AF65-F5344CB8AC3E}">
        <p14:creationId xmlns:p14="http://schemas.microsoft.com/office/powerpoint/2010/main" val="7747649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Media Projection Service Issue</a:t>
            </a:r>
            <a:endParaRPr lang="en-US" cap="smal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8"/>
          <a:stretch/>
        </p:blipFill>
        <p:spPr>
          <a:xfrm>
            <a:off x="143686" y="2258920"/>
            <a:ext cx="8840971" cy="22521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601" y="4197501"/>
            <a:ext cx="8186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https</a:t>
            </a:r>
            <a:r>
              <a:rPr lang="en-US" sz="1200" dirty="0"/>
              <a:t>://latesthackingnews.com/2017/11/20/android-issue-allows-attackers-to-capture-screen-and-record-audio-on-77-of-all-devices/</a:t>
            </a:r>
          </a:p>
        </p:txBody>
      </p:sp>
    </p:spTree>
    <p:extLst>
      <p:ext uri="{BB962C8B-B14F-4D97-AF65-F5344CB8AC3E}">
        <p14:creationId xmlns:p14="http://schemas.microsoft.com/office/powerpoint/2010/main" val="14402906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39318"/>
            <a:ext cx="7772400" cy="895124"/>
          </a:xfrm>
        </p:spPr>
        <p:txBody>
          <a:bodyPr/>
          <a:lstStyle/>
          <a:p>
            <a:r>
              <a:rPr lang="en-US" cap="small" dirty="0" smtClean="0"/>
              <a:t>Dynamic Permission</a:t>
            </a:r>
            <a:r>
              <a:rPr lang="en-US" cap="small" baseline="30000" dirty="0" smtClean="0"/>
              <a:t>1</a:t>
            </a:r>
            <a:endParaRPr lang="en-US" cap="small" baseline="30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064603"/>
            <a:ext cx="7772400" cy="52408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 context of the permission request </a:t>
            </a:r>
            <a:r>
              <a:rPr lang="en-US" sz="2400" b="1" dirty="0" smtClean="0"/>
              <a:t>better recognizable</a:t>
            </a:r>
            <a:r>
              <a:rPr lang="en-US" sz="2400" dirty="0" smtClean="0"/>
              <a:t>?</a:t>
            </a:r>
          </a:p>
          <a:p>
            <a:pPr>
              <a:spcBef>
                <a:spcPts val="0"/>
              </a:spcBef>
            </a:pPr>
            <a:endParaRPr lang="en-US" sz="800" dirty="0" smtClean="0"/>
          </a:p>
          <a:p>
            <a:r>
              <a:rPr lang="en-US" sz="2400" dirty="0" smtClean="0"/>
              <a:t>Invisible Permissions: 75.1%</a:t>
            </a:r>
          </a:p>
          <a:p>
            <a:pPr lvl="1"/>
            <a:r>
              <a:rPr lang="en-US" sz="2000" dirty="0"/>
              <a:t>Screen off (60%)</a:t>
            </a:r>
          </a:p>
          <a:p>
            <a:pPr lvl="1"/>
            <a:r>
              <a:rPr lang="en-US" sz="2000" dirty="0" smtClean="0"/>
              <a:t>Invisible service (14.4%)</a:t>
            </a:r>
          </a:p>
          <a:p>
            <a:pPr lvl="1"/>
            <a:r>
              <a:rPr lang="en-US" sz="2000" dirty="0"/>
              <a:t>Background app (0.7 </a:t>
            </a:r>
            <a:r>
              <a:rPr lang="en-US" sz="2000" dirty="0" smtClean="0"/>
              <a:t>%)</a:t>
            </a:r>
          </a:p>
          <a:p>
            <a:pPr lvl="1">
              <a:spcBef>
                <a:spcPts val="0"/>
              </a:spcBef>
            </a:pPr>
            <a:endParaRPr lang="en-US" sz="800" dirty="0"/>
          </a:p>
          <a:p>
            <a:r>
              <a:rPr lang="en-US" sz="2400" dirty="0" smtClean="0"/>
              <a:t>Non-indicative indicators:  Location icon is </a:t>
            </a:r>
            <a:r>
              <a:rPr lang="en-US" sz="2400" b="1" dirty="0" smtClean="0"/>
              <a:t>visible</a:t>
            </a:r>
            <a:r>
              <a:rPr lang="en-US" sz="2400" dirty="0" smtClean="0"/>
              <a:t> for only </a:t>
            </a:r>
            <a:r>
              <a:rPr lang="en-US" sz="2400" b="1" dirty="0" smtClean="0"/>
              <a:t>0.04% </a:t>
            </a:r>
            <a:r>
              <a:rPr lang="en-US" sz="2400" dirty="0" smtClean="0"/>
              <a:t>of all </a:t>
            </a:r>
            <a:r>
              <a:rPr lang="en-US" sz="2400" b="1" dirty="0" smtClean="0"/>
              <a:t>accesses</a:t>
            </a:r>
            <a:r>
              <a:rPr lang="en-US" sz="2400" dirty="0" smtClean="0"/>
              <a:t> to location</a:t>
            </a:r>
          </a:p>
          <a:p>
            <a:pPr>
              <a:spcBef>
                <a:spcPts val="0"/>
              </a:spcBef>
            </a:pPr>
            <a:endParaRPr lang="en-US" sz="800" dirty="0" smtClean="0"/>
          </a:p>
          <a:p>
            <a:r>
              <a:rPr lang="en-US" sz="2400" dirty="0" smtClean="0"/>
              <a:t>Around </a:t>
            </a:r>
            <a:r>
              <a:rPr lang="en-US" sz="2400" b="1" dirty="0" smtClean="0"/>
              <a:t>8 requests/min</a:t>
            </a:r>
          </a:p>
          <a:p>
            <a:pPr lvl="1"/>
            <a:r>
              <a:rPr lang="en-US" sz="2000" dirty="0" smtClean="0"/>
              <a:t>Location: 10,960 / day</a:t>
            </a:r>
          </a:p>
          <a:p>
            <a:pPr lvl="1"/>
            <a:r>
              <a:rPr lang="en-US" sz="2000" dirty="0" smtClean="0"/>
              <a:t>Reading SMS: 611 / day</a:t>
            </a:r>
          </a:p>
          <a:p>
            <a:pPr lvl="1"/>
            <a:r>
              <a:rPr lang="en-US" sz="2000" dirty="0" smtClean="0"/>
              <a:t>Browser history: 19 / day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087" y="3101823"/>
            <a:ext cx="1148913" cy="7241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62" y="1109929"/>
            <a:ext cx="324171" cy="370528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70855" y="6407343"/>
            <a:ext cx="8107680" cy="4572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tx1"/>
                </a:solidFill>
              </a:rPr>
              <a:t>P. </a:t>
            </a:r>
            <a:r>
              <a:rPr lang="en-US" sz="1100" dirty="0" err="1" smtClean="0">
                <a:solidFill>
                  <a:schemeClr val="tx1"/>
                </a:solidFill>
              </a:rPr>
              <a:t>Wijesekera</a:t>
            </a:r>
            <a:r>
              <a:rPr lang="en-US" sz="1100" dirty="0" smtClean="0">
                <a:solidFill>
                  <a:schemeClr val="tx1"/>
                </a:solidFill>
              </a:rPr>
              <a:t> et al., “Android permissions </a:t>
            </a:r>
            <a:r>
              <a:rPr lang="en-US" sz="1100" dirty="0" err="1" smtClean="0">
                <a:solidFill>
                  <a:schemeClr val="tx1"/>
                </a:solidFill>
              </a:rPr>
              <a:t>remystified</a:t>
            </a:r>
            <a:r>
              <a:rPr lang="en-US" sz="1100" dirty="0" smtClean="0">
                <a:solidFill>
                  <a:schemeClr val="tx1"/>
                </a:solidFill>
              </a:rPr>
              <a:t>: A field study on contextual integrity,” SEC’15</a:t>
            </a:r>
          </a:p>
        </p:txBody>
      </p:sp>
    </p:spTree>
    <p:extLst>
      <p:ext uri="{BB962C8B-B14F-4D97-AF65-F5344CB8AC3E}">
        <p14:creationId xmlns:p14="http://schemas.microsoft.com/office/powerpoint/2010/main" val="41833099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Over-privileged Apps</a:t>
            </a:r>
            <a:r>
              <a:rPr lang="en-US" cap="small" baseline="30000" dirty="0" smtClean="0"/>
              <a:t>1</a:t>
            </a:r>
            <a:endParaRPr lang="en-US" cap="small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Many </a:t>
            </a:r>
            <a:r>
              <a:rPr lang="en-US" dirty="0" smtClean="0"/>
              <a:t>apps request permissions that their </a:t>
            </a:r>
            <a:r>
              <a:rPr lang="en-US" b="1" dirty="0" smtClean="0"/>
              <a:t>functionality</a:t>
            </a:r>
            <a:r>
              <a:rPr lang="en-US" dirty="0" smtClean="0"/>
              <a:t> does not </a:t>
            </a:r>
            <a:r>
              <a:rPr lang="en-US" b="1" dirty="0" smtClean="0"/>
              <a:t>require</a:t>
            </a:r>
          </a:p>
          <a:p>
            <a:r>
              <a:rPr lang="en-US" dirty="0" smtClean="0"/>
              <a:t>Suspected root cause: API </a:t>
            </a:r>
            <a:r>
              <a:rPr lang="en-US" b="1" dirty="0" smtClean="0"/>
              <a:t>documentation/naming</a:t>
            </a:r>
            <a:r>
              <a:rPr lang="en-US" dirty="0" smtClean="0"/>
              <a:t> convention </a:t>
            </a:r>
          </a:p>
          <a:p>
            <a:pPr lvl="1"/>
            <a:r>
              <a:rPr lang="en-US" dirty="0" smtClean="0"/>
              <a:t>Solution</a:t>
            </a:r>
            <a:r>
              <a:rPr lang="en-US" dirty="0"/>
              <a:t>: </a:t>
            </a:r>
            <a:r>
              <a:rPr lang="en-US" dirty="0" smtClean="0"/>
              <a:t>API Permissions Maps</a:t>
            </a:r>
          </a:p>
          <a:p>
            <a:pPr lvl="2"/>
            <a:r>
              <a:rPr lang="en-US" b="1" dirty="0"/>
              <a:t>Can be </a:t>
            </a:r>
            <a:r>
              <a:rPr lang="en-US" b="1" dirty="0" smtClean="0"/>
              <a:t>integrated into lint tools</a:t>
            </a:r>
            <a:endParaRPr lang="en-US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2472277" y="4351866"/>
            <a:ext cx="3547628" cy="1718749"/>
            <a:chOff x="2235201" y="4343399"/>
            <a:chExt cx="3547628" cy="1718749"/>
          </a:xfrm>
        </p:grpSpPr>
        <p:sp>
          <p:nvSpPr>
            <p:cNvPr id="4" name="Rectangle 3"/>
            <p:cNvSpPr/>
            <p:nvPr/>
          </p:nvSpPr>
          <p:spPr>
            <a:xfrm>
              <a:off x="2235201" y="4343399"/>
              <a:ext cx="1066800" cy="482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API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endParaRPr lang="en-US" sz="2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43668" y="4961461"/>
              <a:ext cx="1066800" cy="482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API</a:t>
              </a:r>
              <a:r>
                <a:rPr lang="en-US" sz="20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43669" y="5579548"/>
              <a:ext cx="1066800" cy="482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API</a:t>
              </a:r>
              <a:r>
                <a:rPr lang="en-US" sz="20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07561" y="4343399"/>
              <a:ext cx="1066800" cy="482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Perm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endParaRPr lang="en-US" sz="2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6028" y="4961461"/>
              <a:ext cx="1066800" cy="482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Perm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2</a:t>
              </a:r>
              <a:endParaRPr lang="en-US" sz="2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6029" y="5579548"/>
              <a:ext cx="1066800" cy="482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Perm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3</a:t>
              </a:r>
              <a:endParaRPr lang="en-US" sz="20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4" idx="3"/>
              <a:endCxn id="8" idx="1"/>
            </p:cNvCxnSpPr>
            <p:nvPr/>
          </p:nvCxnSpPr>
          <p:spPr>
            <a:xfrm>
              <a:off x="3302001" y="4584699"/>
              <a:ext cx="1414027" cy="61806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9" idx="1"/>
            </p:cNvCxnSpPr>
            <p:nvPr/>
          </p:nvCxnSpPr>
          <p:spPr>
            <a:xfrm>
              <a:off x="3310469" y="5820848"/>
              <a:ext cx="1405560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37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53437" y="6407343"/>
            <a:ext cx="8107680" cy="4572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M. </a:t>
            </a:r>
            <a:r>
              <a:rPr lang="en-US" sz="1100" dirty="0" err="1" smtClean="0">
                <a:solidFill>
                  <a:schemeClr val="tx1"/>
                </a:solidFill>
              </a:rPr>
              <a:t>Backes</a:t>
            </a:r>
            <a:r>
              <a:rPr lang="en-US" sz="1100" dirty="0" smtClean="0">
                <a:solidFill>
                  <a:schemeClr val="tx1"/>
                </a:solidFill>
              </a:rPr>
              <a:t> et al., “</a:t>
            </a:r>
            <a:r>
              <a:rPr lang="en-US" sz="1100" dirty="0">
                <a:solidFill>
                  <a:schemeClr val="tx1"/>
                </a:solidFill>
              </a:rPr>
              <a:t>On Demystifying the Android Application Framework: Re-Visiting Android Permission Specification Analysis</a:t>
            </a:r>
            <a:r>
              <a:rPr lang="en-US" sz="1100" dirty="0" smtClean="0">
                <a:solidFill>
                  <a:schemeClr val="tx1"/>
                </a:solidFill>
              </a:rPr>
              <a:t>,” SEC’16</a:t>
            </a:r>
          </a:p>
        </p:txBody>
      </p:sp>
    </p:spTree>
    <p:extLst>
      <p:ext uri="{BB962C8B-B14F-4D97-AF65-F5344CB8AC3E}">
        <p14:creationId xmlns:p14="http://schemas.microsoft.com/office/powerpoint/2010/main" val="16661740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Confused Deputy Attack</a:t>
            </a:r>
            <a:endParaRPr lang="en-US" cap="small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914400" y="3335867"/>
            <a:ext cx="7772400" cy="3175000"/>
          </a:xfrm>
        </p:spPr>
        <p:txBody>
          <a:bodyPr>
            <a:normAutofit/>
          </a:bodyPr>
          <a:lstStyle/>
          <a:p>
            <a:r>
              <a:rPr lang="en-US" dirty="0" smtClean="0"/>
              <a:t>A privileged app is fooled into </a:t>
            </a:r>
            <a:r>
              <a:rPr lang="en-US" b="1" dirty="0" smtClean="0"/>
              <a:t>misusing</a:t>
            </a:r>
            <a:r>
              <a:rPr lang="en-US" dirty="0" smtClean="0"/>
              <a:t> its privileges on behalf of another (malicious) </a:t>
            </a:r>
            <a:r>
              <a:rPr lang="en-US" b="1" dirty="0" smtClean="0"/>
              <a:t>unprivileged app</a:t>
            </a:r>
            <a:r>
              <a:rPr lang="en-US" baseline="30000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dirty="0"/>
              <a:t>Unauthorized</a:t>
            </a:r>
            <a:r>
              <a:rPr lang="en-US" dirty="0"/>
              <a:t> phone </a:t>
            </a:r>
            <a:r>
              <a:rPr lang="en-US" dirty="0" smtClean="0"/>
              <a:t>calls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Various </a:t>
            </a:r>
            <a:r>
              <a:rPr lang="en-US" dirty="0"/>
              <a:t>confused deputies in </a:t>
            </a:r>
            <a:r>
              <a:rPr lang="en-US" b="1" dirty="0"/>
              <a:t>system </a:t>
            </a:r>
            <a:r>
              <a:rPr lang="en-US" b="1" dirty="0" smtClean="0"/>
              <a:t>apps</a:t>
            </a:r>
            <a:r>
              <a:rPr lang="en-US" baseline="30000" dirty="0" smtClean="0"/>
              <a:t>3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84163" y="1642531"/>
            <a:ext cx="7975801" cy="1583814"/>
            <a:chOff x="584163" y="1642531"/>
            <a:chExt cx="7975801" cy="1583814"/>
          </a:xfrm>
        </p:grpSpPr>
        <p:grpSp>
          <p:nvGrpSpPr>
            <p:cNvPr id="23" name="Group 22"/>
            <p:cNvGrpSpPr/>
            <p:nvPr/>
          </p:nvGrpSpPr>
          <p:grpSpPr>
            <a:xfrm>
              <a:off x="584163" y="1642531"/>
              <a:ext cx="1718755" cy="1447794"/>
              <a:chOff x="584163" y="1642531"/>
              <a:chExt cx="1718755" cy="1447794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09585" y="1642531"/>
                <a:ext cx="1660137" cy="1447794"/>
              </a:xfrm>
              <a:prstGeom prst="roundRect">
                <a:avLst/>
              </a:prstGeom>
              <a:gradFill>
                <a:gsLst>
                  <a:gs pos="70000">
                    <a:srgbClr val="4983E1"/>
                  </a:gs>
                  <a:gs pos="5000">
                    <a:srgbClr val="77A2E9"/>
                  </a:gs>
                  <a:gs pos="29000">
                    <a:srgbClr val="77A2E9"/>
                  </a:gs>
                  <a:gs pos="100000">
                    <a:srgbClr val="4983E1"/>
                  </a:gs>
                </a:gsLst>
                <a:lin ang="5400000" scaled="0"/>
              </a:gra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84163" y="2633104"/>
                <a:ext cx="1718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Unprivileged App</a:t>
                </a: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001" y="1707866"/>
                <a:ext cx="967600" cy="967600"/>
              </a:xfrm>
              <a:prstGeom prst="rect">
                <a:avLst/>
              </a:prstGeom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6493935" y="1650997"/>
              <a:ext cx="2066029" cy="1575348"/>
              <a:chOff x="6477001" y="1650997"/>
              <a:chExt cx="2066029" cy="157534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1" y="1650997"/>
                <a:ext cx="2066029" cy="1575348"/>
                <a:chOff x="1058315" y="1854206"/>
                <a:chExt cx="1718755" cy="1575348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1083737" y="1854206"/>
                  <a:ext cx="1660137" cy="1447794"/>
                </a:xfrm>
                <a:prstGeom prst="roundRect">
                  <a:avLst/>
                </a:prstGeom>
                <a:gradFill>
                  <a:gsLst>
                    <a:gs pos="70000">
                      <a:srgbClr val="4983E1"/>
                    </a:gs>
                    <a:gs pos="5000">
                      <a:srgbClr val="77A2E9"/>
                    </a:gs>
                    <a:gs pos="29000">
                      <a:srgbClr val="77A2E9"/>
                    </a:gs>
                    <a:gs pos="100000">
                      <a:srgbClr val="4983E1"/>
                    </a:gs>
                  </a:gsLst>
                  <a:lin ang="5400000" scaled="0"/>
                </a:gra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058315" y="2844779"/>
                  <a:ext cx="171875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rPr>
                    <a:t>Protected Resources</a:t>
                  </a:r>
                  <a:endParaRPr lang="en-US" sz="1600" b="1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endParaRPr>
                </a:p>
              </p:txBody>
            </p:sp>
          </p:grp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9942" y="1913408"/>
                <a:ext cx="1005842" cy="633985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997" y="1852999"/>
                <a:ext cx="898667" cy="898667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7129" y="1845732"/>
                <a:ext cx="626535" cy="626535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3556032" y="1650997"/>
              <a:ext cx="1718755" cy="1447794"/>
              <a:chOff x="3556032" y="1650997"/>
              <a:chExt cx="1718755" cy="144779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581454" y="1650997"/>
                <a:ext cx="1660137" cy="1447794"/>
              </a:xfrm>
              <a:prstGeom prst="roundRect">
                <a:avLst/>
              </a:prstGeom>
              <a:gradFill>
                <a:gsLst>
                  <a:gs pos="70000">
                    <a:srgbClr val="4983E1"/>
                  </a:gs>
                  <a:gs pos="5000">
                    <a:srgbClr val="77A2E9"/>
                  </a:gs>
                  <a:gs pos="29000">
                    <a:srgbClr val="77A2E9"/>
                  </a:gs>
                  <a:gs pos="100000">
                    <a:srgbClr val="4983E1"/>
                  </a:gs>
                </a:gsLst>
                <a:lin ang="5400000" scaled="0"/>
              </a:gra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56032" y="2641570"/>
                <a:ext cx="1718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Privileged </a:t>
                </a:r>
                <a:r>
                  <a:rPr lang="en-US" sz="1600" b="1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App</a:t>
                </a: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0871" y="1807638"/>
                <a:ext cx="1021129" cy="842432"/>
              </a:xfrm>
              <a:prstGeom prst="rect">
                <a:avLst/>
              </a:prstGeom>
            </p:spPr>
          </p:pic>
        </p:grpSp>
        <p:sp>
          <p:nvSpPr>
            <p:cNvPr id="34" name="Left-Right Arrow 33"/>
            <p:cNvSpPr/>
            <p:nvPr/>
          </p:nvSpPr>
          <p:spPr>
            <a:xfrm>
              <a:off x="2277535" y="2167467"/>
              <a:ext cx="1286933" cy="440266"/>
            </a:xfrm>
            <a:prstGeom prst="leftRightArrow">
              <a:avLst>
                <a:gd name="adj1" fmla="val 50000"/>
                <a:gd name="adj2" fmla="val 46154"/>
              </a:avLst>
            </a:prstGeom>
            <a:gradFill flip="none" rotWithShape="1">
              <a:gsLst>
                <a:gs pos="0">
                  <a:srgbClr val="00B050"/>
                </a:gs>
                <a:gs pos="50000">
                  <a:srgbClr val="09FF78"/>
                </a:gs>
                <a:gs pos="100000">
                  <a:srgbClr val="00B05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Left-Right Arrow 35"/>
            <p:cNvSpPr/>
            <p:nvPr/>
          </p:nvSpPr>
          <p:spPr>
            <a:xfrm>
              <a:off x="5240979" y="2159002"/>
              <a:ext cx="1286933" cy="440266"/>
            </a:xfrm>
            <a:prstGeom prst="leftRightArrow">
              <a:avLst>
                <a:gd name="adj1" fmla="val 50000"/>
                <a:gd name="adj2" fmla="val 46154"/>
              </a:avLst>
            </a:prstGeom>
            <a:gradFill flip="none" rotWithShape="1">
              <a:gsLst>
                <a:gs pos="0">
                  <a:srgbClr val="00B050"/>
                </a:gs>
                <a:gs pos="50000">
                  <a:srgbClr val="09FF78"/>
                </a:gs>
                <a:gs pos="100000">
                  <a:srgbClr val="00B05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38</a:t>
            </a:fld>
            <a:endParaRPr lang="en-US" dirty="0"/>
          </a:p>
        </p:txBody>
      </p:sp>
      <p:sp>
        <p:nvSpPr>
          <p:cNvPr id="30" name="Footer Placeholder 24"/>
          <p:cNvSpPr>
            <a:spLocks noGrp="1"/>
          </p:cNvSpPr>
          <p:nvPr>
            <p:ph type="ftr" sz="quarter" idx="11"/>
          </p:nvPr>
        </p:nvSpPr>
        <p:spPr>
          <a:xfrm>
            <a:off x="809892" y="6200503"/>
            <a:ext cx="7097486" cy="64444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tx1"/>
                </a:solidFill>
              </a:rPr>
              <a:t>S. </a:t>
            </a:r>
            <a:r>
              <a:rPr lang="en-US" sz="1100" dirty="0" err="1" smtClean="0">
                <a:solidFill>
                  <a:schemeClr val="tx1"/>
                </a:solidFill>
              </a:rPr>
              <a:t>Karthick</a:t>
            </a:r>
            <a:r>
              <a:rPr lang="en-US" sz="1100" dirty="0" smtClean="0">
                <a:solidFill>
                  <a:schemeClr val="tx1"/>
                </a:solidFill>
              </a:rPr>
              <a:t> et al. "Android security issues and solutions," ICIMIA’17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W. </a:t>
            </a:r>
            <a:r>
              <a:rPr lang="en-US" sz="1100" dirty="0" err="1" smtClean="0">
                <a:solidFill>
                  <a:schemeClr val="tx1"/>
                </a:solidFill>
              </a:rPr>
              <a:t>Enck</a:t>
            </a:r>
            <a:r>
              <a:rPr lang="en-US" sz="1100" dirty="0" smtClean="0">
                <a:solidFill>
                  <a:schemeClr val="tx1"/>
                </a:solidFill>
              </a:rPr>
              <a:t> et al., </a:t>
            </a:r>
            <a:r>
              <a:rPr lang="en-US" sz="1100" dirty="0">
                <a:solidFill>
                  <a:schemeClr val="tx1"/>
                </a:solidFill>
              </a:rPr>
              <a:t>“On lightweight mobile phone application certification</a:t>
            </a:r>
            <a:r>
              <a:rPr lang="en-US" sz="1100" dirty="0" smtClean="0">
                <a:solidFill>
                  <a:schemeClr val="tx1"/>
                </a:solidFill>
              </a:rPr>
              <a:t>,” CCS’09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tx1"/>
                </a:solidFill>
              </a:rPr>
              <a:t>A</a:t>
            </a:r>
            <a:r>
              <a:rPr lang="en-US" sz="1100" dirty="0">
                <a:solidFill>
                  <a:schemeClr val="tx1"/>
                </a:solidFill>
              </a:rPr>
              <a:t>. Porter </a:t>
            </a:r>
            <a:r>
              <a:rPr lang="en-US" sz="1100" dirty="0" smtClean="0">
                <a:solidFill>
                  <a:schemeClr val="tx1"/>
                </a:solidFill>
              </a:rPr>
              <a:t>Felt et al., </a:t>
            </a:r>
            <a:r>
              <a:rPr lang="en-US" sz="1100" dirty="0">
                <a:solidFill>
                  <a:schemeClr val="tx1"/>
                </a:solidFill>
              </a:rPr>
              <a:t>“Permission re-delegation: Attacks and defenses</a:t>
            </a:r>
            <a:r>
              <a:rPr lang="en-US" sz="1100" dirty="0" smtClean="0">
                <a:solidFill>
                  <a:schemeClr val="tx1"/>
                </a:solidFill>
              </a:rPr>
              <a:t>,” SEC’11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363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-41154"/>
            <a:ext cx="8686800" cy="774171"/>
          </a:xfrm>
        </p:spPr>
        <p:txBody>
          <a:bodyPr>
            <a:noAutofit/>
          </a:bodyPr>
          <a:lstStyle/>
          <a:p>
            <a:pPr algn="ctr"/>
            <a:r>
              <a:rPr lang="en-US" sz="3600" cap="small" dirty="0" smtClean="0"/>
              <a:t>Confused Deputy Introduce by OEMs</a:t>
            </a:r>
            <a:r>
              <a:rPr lang="en-US" sz="3600" cap="small" baseline="30000" dirty="0" smtClean="0"/>
              <a:t>1</a:t>
            </a:r>
            <a:endParaRPr lang="en-US" sz="3600" cap="small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3527" y="737779"/>
            <a:ext cx="7772400" cy="4572000"/>
          </a:xfrm>
        </p:spPr>
        <p:txBody>
          <a:bodyPr/>
          <a:lstStyle/>
          <a:p>
            <a:r>
              <a:rPr lang="en-US" dirty="0" smtClean="0"/>
              <a:t>Several </a:t>
            </a:r>
            <a:r>
              <a:rPr lang="en-US" b="1" dirty="0"/>
              <a:t>confused deputies </a:t>
            </a:r>
            <a:r>
              <a:rPr lang="en-US" dirty="0" smtClean="0"/>
              <a:t>found in Samsung devices’ </a:t>
            </a:r>
            <a:r>
              <a:rPr lang="en-US" b="1" dirty="0" smtClean="0"/>
              <a:t>firmware</a:t>
            </a:r>
          </a:p>
          <a:p>
            <a:pPr lvl="1"/>
            <a:r>
              <a:rPr lang="en-US" dirty="0" smtClean="0"/>
              <a:t>One deputy running with system privileges provided </a:t>
            </a:r>
            <a:r>
              <a:rPr lang="en-US" b="1" dirty="0" smtClean="0">
                <a:solidFill>
                  <a:srgbClr val="C00000"/>
                </a:solidFill>
              </a:rPr>
              <a:t>root shell service</a:t>
            </a:r>
            <a:r>
              <a:rPr lang="en-US" dirty="0" smtClean="0"/>
              <a:t> to any app</a:t>
            </a:r>
          </a:p>
          <a:p>
            <a:pPr lvl="1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787400" y="2490399"/>
            <a:ext cx="7713134" cy="3886200"/>
            <a:chOff x="787400" y="2726268"/>
            <a:chExt cx="7713134" cy="3886200"/>
          </a:xfrm>
        </p:grpSpPr>
        <p:sp>
          <p:nvSpPr>
            <p:cNvPr id="4" name="Rectangle 3"/>
            <p:cNvSpPr/>
            <p:nvPr/>
          </p:nvSpPr>
          <p:spPr>
            <a:xfrm>
              <a:off x="787400" y="2726268"/>
              <a:ext cx="7713134" cy="3886200"/>
            </a:xfrm>
            <a:prstGeom prst="rect">
              <a:avLst/>
            </a:prstGeom>
            <a:solidFill>
              <a:srgbClr val="92D050"/>
            </a:solidFill>
            <a:ln w="57150">
              <a:solidFill>
                <a:schemeClr val="bg1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38100" dist="25400" dir="5400000" algn="t" rotWithShape="0">
                <a:srgbClr val="000000">
                  <a:alpha val="50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993464" y="3928537"/>
              <a:ext cx="1270077" cy="499533"/>
              <a:chOff x="7035799" y="3928537"/>
              <a:chExt cx="1270077" cy="499533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7035799" y="3928537"/>
                <a:ext cx="1270077" cy="499533"/>
              </a:xfrm>
              <a:prstGeom prst="roundRect">
                <a:avLst/>
              </a:prstGeom>
              <a:solidFill>
                <a:srgbClr val="C6E6A2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5400" dir="5400000" algn="t" rotWithShape="0">
                  <a:srgbClr val="000000">
                    <a:alpha val="50000"/>
                  </a:srgb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  <a:t>Internet</a:t>
                </a:r>
                <a:endParaRPr lang="en-US" sz="16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0467" y="4013201"/>
                <a:ext cx="355600" cy="355600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6959597" y="4885270"/>
              <a:ext cx="1303944" cy="499533"/>
              <a:chOff x="7027333" y="4885270"/>
              <a:chExt cx="1303944" cy="49953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7027333" y="4885270"/>
                <a:ext cx="1303944" cy="499533"/>
              </a:xfrm>
              <a:prstGeom prst="roundRect">
                <a:avLst/>
              </a:prstGeom>
              <a:solidFill>
                <a:srgbClr val="C6E6A2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5400" dir="5400000" algn="t" rotWithShape="0">
                  <a:srgbClr val="000000">
                    <a:alpha val="50000"/>
                  </a:srgb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  <a:t>Contacts</a:t>
                </a:r>
                <a:endParaRPr lang="en-US" sz="16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9265" y="4951799"/>
                <a:ext cx="382200" cy="382200"/>
              </a:xfrm>
              <a:prstGeom prst="rect">
                <a:avLst/>
              </a:prstGeom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1007522" y="5723469"/>
              <a:ext cx="1752599" cy="499533"/>
              <a:chOff x="1591732" y="5757335"/>
              <a:chExt cx="1752599" cy="499533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1732" y="5757335"/>
                <a:ext cx="1752599" cy="499533"/>
              </a:xfrm>
              <a:prstGeom prst="roundRect">
                <a:avLst/>
              </a:prstGeom>
              <a:solidFill>
                <a:srgbClr val="C6E6A2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5400" dir="5400000" algn="t" rotWithShape="0">
                  <a:srgbClr val="000000">
                    <a:alpha val="50000"/>
                  </a:srgb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  <a:t>GPS Location</a:t>
                </a:r>
                <a:endParaRPr lang="en-US" sz="16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4545" y="5880607"/>
                <a:ext cx="435759" cy="274660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6146984" y="5723469"/>
              <a:ext cx="2116744" cy="499533"/>
              <a:chOff x="6180667" y="3098803"/>
              <a:chExt cx="2116744" cy="49953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180667" y="3098803"/>
                <a:ext cx="2116744" cy="499533"/>
              </a:xfrm>
              <a:prstGeom prst="roundRect">
                <a:avLst/>
              </a:prstGeom>
              <a:solidFill>
                <a:srgbClr val="C6E6A2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5400" dir="5400000" algn="t" rotWithShape="0">
                  <a:srgbClr val="000000">
                    <a:alpha val="50000"/>
                  </a:srgb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  <a:t>Access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  <a:t>to SD card</a:t>
                </a:r>
                <a:endParaRPr lang="en-US" sz="16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3459" y="3149259"/>
                <a:ext cx="381341" cy="381341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99067" y="3107268"/>
              <a:ext cx="2582332" cy="499533"/>
              <a:chOff x="999067" y="3107268"/>
              <a:chExt cx="2582332" cy="49953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999067" y="3107268"/>
                <a:ext cx="2582332" cy="499533"/>
              </a:xfrm>
              <a:prstGeom prst="roundRect">
                <a:avLst/>
              </a:prstGeom>
              <a:solidFill>
                <a:srgbClr val="C6E6A2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5400" dir="5400000" algn="t" rotWithShape="0">
                  <a:srgbClr val="000000">
                    <a:alpha val="50000"/>
                  </a:srgb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  <a:t>Access to mail account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607" y="3170766"/>
                <a:ext cx="359552" cy="385234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999051" y="3928535"/>
              <a:ext cx="1320798" cy="499533"/>
              <a:chOff x="2032000" y="3937002"/>
              <a:chExt cx="1320798" cy="49953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032000" y="3937002"/>
                <a:ext cx="1320798" cy="499533"/>
              </a:xfrm>
              <a:prstGeom prst="roundRect">
                <a:avLst/>
              </a:prstGeom>
              <a:solidFill>
                <a:srgbClr val="C6E6A2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5400" dir="5400000" algn="t" rotWithShape="0">
                  <a:srgbClr val="000000">
                    <a:alpha val="50000"/>
                  </a:srgb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  <a:t>Camera</a:t>
                </a:r>
                <a:endParaRPr lang="en-US" sz="16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785" y="3981451"/>
                <a:ext cx="412750" cy="412750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999050" y="4885268"/>
              <a:ext cx="1557866" cy="499533"/>
              <a:chOff x="1820333" y="4893735"/>
              <a:chExt cx="1557866" cy="49953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820333" y="4893735"/>
                <a:ext cx="1557866" cy="499533"/>
              </a:xfrm>
              <a:prstGeom prst="roundRect">
                <a:avLst/>
              </a:prstGeom>
              <a:solidFill>
                <a:srgbClr val="C6E6A2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5400" dir="5400000" algn="t" rotWithShape="0">
                  <a:srgbClr val="000000">
                    <a:alpha val="50000"/>
                  </a:srgb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  <a:t>Microphone</a:t>
                </a:r>
                <a:endParaRPr lang="en-US" sz="16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5733" y="4919132"/>
                <a:ext cx="440267" cy="440267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6578776" y="3107270"/>
              <a:ext cx="1684942" cy="499533"/>
              <a:chOff x="6612468" y="5748870"/>
              <a:chExt cx="1684942" cy="49953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612468" y="5748870"/>
                <a:ext cx="1684942" cy="499533"/>
              </a:xfrm>
              <a:prstGeom prst="roundRect">
                <a:avLst/>
              </a:prstGeom>
              <a:solidFill>
                <a:srgbClr val="C6E6A2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5400" dir="5400000" algn="t" rotWithShape="0">
                  <a:srgbClr val="000000">
                    <a:alpha val="50000"/>
                  </a:srgbClr>
                </a:out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  <a:t>SMS &amp; MMS</a:t>
                </a:r>
                <a:endParaRPr lang="en-US" sz="16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312" y="5798312"/>
                <a:ext cx="407756" cy="407756"/>
              </a:xfrm>
              <a:prstGeom prst="rect">
                <a:avLst/>
              </a:prstGeom>
            </p:spPr>
          </p:pic>
        </p:grpSp>
        <p:cxnSp>
          <p:nvCxnSpPr>
            <p:cNvPr id="41" name="Straight Connector 40"/>
            <p:cNvCxnSpPr/>
            <p:nvPr/>
          </p:nvCxnSpPr>
          <p:spPr>
            <a:xfrm>
              <a:off x="3547533" y="3598333"/>
              <a:ext cx="872067" cy="8466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13400" y="3572934"/>
              <a:ext cx="982133" cy="880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3" idx="1"/>
            </p:cNvCxnSpPr>
            <p:nvPr/>
          </p:nvCxnSpPr>
          <p:spPr>
            <a:xfrm flipH="1">
              <a:off x="5799667" y="4178304"/>
              <a:ext cx="1193797" cy="4444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" idx="1"/>
            </p:cNvCxnSpPr>
            <p:nvPr/>
          </p:nvCxnSpPr>
          <p:spPr>
            <a:xfrm flipH="1" flipV="1">
              <a:off x="5782733" y="4893733"/>
              <a:ext cx="1176864" cy="2413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5596468" y="5037667"/>
              <a:ext cx="558799" cy="7196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717800" y="5037668"/>
              <a:ext cx="1591733" cy="6942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" idx="3"/>
            </p:cNvCxnSpPr>
            <p:nvPr/>
          </p:nvCxnSpPr>
          <p:spPr>
            <a:xfrm flipV="1">
              <a:off x="2556916" y="4893733"/>
              <a:ext cx="1634084" cy="24130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" idx="3"/>
            </p:cNvCxnSpPr>
            <p:nvPr/>
          </p:nvCxnSpPr>
          <p:spPr>
            <a:xfrm>
              <a:off x="2319849" y="4178302"/>
              <a:ext cx="1879618" cy="4021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4165588" y="4453460"/>
              <a:ext cx="1651000" cy="592666"/>
              <a:chOff x="4470400" y="4665135"/>
              <a:chExt cx="1651000" cy="592666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4470400" y="4665135"/>
                <a:ext cx="1651000" cy="592666"/>
              </a:xfrm>
              <a:prstGeom prst="roundRect">
                <a:avLst/>
              </a:prstGeom>
              <a:gradFill>
                <a:gsLst>
                  <a:gs pos="70000">
                    <a:srgbClr val="4983E1"/>
                  </a:gs>
                  <a:gs pos="5000">
                    <a:srgbClr val="77A2E9"/>
                  </a:gs>
                  <a:gs pos="29000">
                    <a:srgbClr val="77A2E9"/>
                  </a:gs>
                  <a:gs pos="100000">
                    <a:srgbClr val="4983E1"/>
                  </a:gs>
                </a:gsLst>
                <a:lin ang="5400000" scaled="0"/>
              </a:gra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000" b="1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Backdoor</a:t>
                </a:r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2731" y="4732865"/>
                <a:ext cx="499536" cy="499536"/>
              </a:xfrm>
              <a:prstGeom prst="rect">
                <a:avLst/>
              </a:prstGeom>
            </p:spPr>
          </p:pic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39</a:t>
            </a:fld>
            <a:endParaRPr lang="en-US" dirty="0"/>
          </a:p>
        </p:txBody>
      </p:sp>
      <p:sp>
        <p:nvSpPr>
          <p:cNvPr id="44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53437" y="6407343"/>
            <a:ext cx="8107680" cy="4572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A. </a:t>
            </a:r>
            <a:r>
              <a:rPr lang="en-US" sz="1100" dirty="0" err="1" smtClean="0">
                <a:solidFill>
                  <a:schemeClr val="tx1"/>
                </a:solidFill>
              </a:rPr>
              <a:t>Moulo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“Android OEM’s applications (in)security and backdoors without </a:t>
            </a:r>
            <a:r>
              <a:rPr lang="en-US" sz="1100" dirty="0" smtClean="0">
                <a:solidFill>
                  <a:schemeClr val="tx1"/>
                </a:solidFill>
              </a:rPr>
              <a:t>permission” </a:t>
            </a:r>
          </a:p>
        </p:txBody>
      </p:sp>
    </p:spTree>
    <p:extLst>
      <p:ext uri="{BB962C8B-B14F-4D97-AF65-F5344CB8AC3E}">
        <p14:creationId xmlns:p14="http://schemas.microsoft.com/office/powerpoint/2010/main" val="15590992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Why Mobile Security?</a:t>
            </a:r>
            <a:endParaRPr lang="en-US" cap="smal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45534" y="1464734"/>
            <a:ext cx="3962399" cy="1693333"/>
          </a:xfrm>
        </p:spPr>
        <p:txBody>
          <a:bodyPr>
            <a:normAutofit/>
          </a:bodyPr>
          <a:lstStyle/>
          <a:p>
            <a:r>
              <a:rPr lang="en-US" dirty="0"/>
              <a:t>Technology </a:t>
            </a:r>
            <a:r>
              <a:rPr lang="en-US" dirty="0" smtClean="0"/>
              <a:t>improvements</a:t>
            </a:r>
          </a:p>
          <a:p>
            <a:r>
              <a:rPr lang="en-US" dirty="0" smtClean="0"/>
              <a:t>User activity</a:t>
            </a:r>
          </a:p>
          <a:p>
            <a:r>
              <a:rPr lang="en-US" dirty="0"/>
              <a:t>Always 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2" name="Content Placeholder 4"/>
          <p:cNvSpPr txBox="1">
            <a:spLocks/>
          </p:cNvSpPr>
          <p:nvPr/>
        </p:nvSpPr>
        <p:spPr>
          <a:xfrm>
            <a:off x="4216401" y="1464734"/>
            <a:ext cx="3962399" cy="1693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Valuable data</a:t>
            </a:r>
            <a:endParaRPr lang="en-US" dirty="0"/>
          </a:p>
          <a:p>
            <a:r>
              <a:rPr lang="en-US" dirty="0" smtClean="0"/>
              <a:t>Multiple </a:t>
            </a:r>
            <a:r>
              <a:rPr lang="en-US" dirty="0"/>
              <a:t>Attack Surfaces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46304" y="6262554"/>
            <a:ext cx="457200" cy="457200"/>
          </a:xfrm>
        </p:spPr>
        <p:txBody>
          <a:bodyPr/>
          <a:lstStyle/>
          <a:p>
            <a:fld id="{A3BA4275-9281-430A-ACAC-D4A2EAEA952F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69763" y="3043138"/>
            <a:ext cx="8272006" cy="3785362"/>
            <a:chOff x="21710" y="3043138"/>
            <a:chExt cx="8272006" cy="3785362"/>
          </a:xfrm>
        </p:grpSpPr>
        <p:sp>
          <p:nvSpPr>
            <p:cNvPr id="7" name="Rounded Rectangle 6"/>
            <p:cNvSpPr/>
            <p:nvPr/>
          </p:nvSpPr>
          <p:spPr>
            <a:xfrm>
              <a:off x="874435" y="4078838"/>
              <a:ext cx="640480" cy="827312"/>
            </a:xfrm>
            <a:prstGeom prst="roundRect">
              <a:avLst/>
            </a:prstGeom>
            <a:solidFill>
              <a:schemeClr val="bg1">
                <a:alpha val="31765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7" rIns="91437" bIns="45717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21943" y="4866219"/>
              <a:ext cx="2971773" cy="1408802"/>
            </a:xfrm>
            <a:prstGeom prst="roundRect">
              <a:avLst/>
            </a:prstGeom>
            <a:solidFill>
              <a:schemeClr val="bg1">
                <a:lumMod val="75000"/>
                <a:alpha val="3176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7" rIns="91437" bIns="45717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40550" y="3088060"/>
              <a:ext cx="1545850" cy="1459963"/>
            </a:xfrm>
            <a:prstGeom prst="roundRect">
              <a:avLst/>
            </a:prstGeom>
            <a:solidFill>
              <a:schemeClr val="bg1">
                <a:lumMod val="65000"/>
                <a:alpha val="3176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7" rIns="91437" bIns="45717" anchor="ctr"/>
            <a:lstStyle/>
            <a:p>
              <a:pPr algn="ctr">
                <a:defRPr/>
              </a:pPr>
              <a:endParaRPr lang="en-US" sz="1400" dirty="0">
                <a:solidFill>
                  <a:srgbClr val="FFFFFF"/>
                </a:solidFill>
                <a:cs typeface="Calibri" pitchFamily="34" charset="0"/>
              </a:endParaRPr>
            </a:p>
          </p:txBody>
        </p:sp>
        <p:pic>
          <p:nvPicPr>
            <p:cNvPr id="10" name="Picture 6" descr="http://thesecuritysett.files.wordpress.com/2011/01/cloud-illustration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003" y="3872946"/>
              <a:ext cx="1928029" cy="10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" descr="http://1.bp.blogspot.com/_Opqvmw5VyEM/TE81tiBtTzI/AAAAAAAAAFQ/B9pLgPYHevk/s320/tower-icon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309" y="4159947"/>
              <a:ext cx="573269" cy="74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access point, router, wireless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34" y="3459914"/>
              <a:ext cx="569315" cy="53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http://icons.iconarchive.com/icons/rade8/minium-2/128/Network-Server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593" y="5027190"/>
              <a:ext cx="629937" cy="597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7"/>
            <p:cNvGrpSpPr>
              <a:grpSpLocks/>
            </p:cNvGrpSpPr>
            <p:nvPr/>
          </p:nvGrpSpPr>
          <p:grpSpPr bwMode="auto">
            <a:xfrm>
              <a:off x="6713602" y="4901159"/>
              <a:ext cx="1519492" cy="1043187"/>
              <a:chOff x="7096210" y="4286605"/>
              <a:chExt cx="1831184" cy="1327856"/>
            </a:xfrm>
          </p:grpSpPr>
          <p:pic>
            <p:nvPicPr>
              <p:cNvPr id="38" name="Picture 20" descr="http://www.egressone.com/wp-content/uploads/2011/11/computernetwork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1126" y="4286605"/>
                <a:ext cx="1166990" cy="1166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22" descr="http://icons.iconarchive.com/icons/gakuseisean/ivista-2/48/Misc-Database-3-icon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2395" y="515726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24" descr="http://icons.iconarchive.com/icons/gakuseisean/ivista-2/48/Misc-Database-3-icon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194" y="47495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26" descr="http://icons.iconarchive.com/icons/oxygen-icons.org/oxygen/48/Mimetypes-application-x-smb-server-icon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6210" y="4447823"/>
                <a:ext cx="603516" cy="603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" name="Picture 29" descr="http://www.mobilestorm.com/wordpress/wp-content/uploads/Productivity-Equals-Big-Revenue-in-Mobile-Apps-300x240.jpg"/>
            <p:cNvPicPr>
              <a:picLocks noChangeAspect="1" noChangeArrowheads="1"/>
            </p:cNvPicPr>
            <p:nvPr/>
          </p:nvPicPr>
          <p:blipFill>
            <a:blip r:embed="rId9" cstate="print">
              <a:extLst/>
            </a:blip>
            <a:srcRect/>
            <a:stretch>
              <a:fillRect/>
            </a:stretch>
          </p:blipFill>
          <p:spPr bwMode="auto">
            <a:xfrm>
              <a:off x="5735495" y="3227527"/>
              <a:ext cx="613625" cy="464815"/>
            </a:xfrm>
            <a:prstGeom prst="rect">
              <a:avLst/>
            </a:prstGeom>
            <a:noFill/>
            <a:effectLst>
              <a:softEdge rad="12700"/>
            </a:effectLst>
            <a:extLst/>
          </p:spPr>
        </p:pic>
        <p:pic>
          <p:nvPicPr>
            <p:cNvPr id="16" name="Picture 31" descr="http://jointheexecutives.com/wp-content/uploads/2009/06/real-estate-websites-here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743" y="3912876"/>
              <a:ext cx="583812" cy="55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453573" y="4918628"/>
              <a:ext cx="1279985" cy="46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7" tIns="45717" rIns="91437" bIns="45717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200" dirty="0">
                  <a:solidFill>
                    <a:srgbClr val="000000"/>
                  </a:solidFill>
                  <a:latin typeface="Calibri" pitchFamily="34" charset="0"/>
                  <a:ea typeface="Arial" charset="0"/>
                  <a:cs typeface="Arial" charset="0"/>
                </a:rPr>
                <a:t>Secure endpoint device and data </a:t>
              </a:r>
            </a:p>
          </p:txBody>
        </p:sp>
        <p:sp>
          <p:nvSpPr>
            <p:cNvPr id="18" name="TextBox 41"/>
            <p:cNvSpPr txBox="1">
              <a:spLocks noChangeArrowheads="1"/>
            </p:cNvSpPr>
            <p:nvPr/>
          </p:nvSpPr>
          <p:spPr bwMode="auto">
            <a:xfrm>
              <a:off x="5375976" y="6289996"/>
              <a:ext cx="2749055" cy="5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7" tIns="45717" rIns="91437" bIns="45717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200" dirty="0">
                  <a:solidFill>
                    <a:srgbClr val="000000"/>
                  </a:solidFill>
                  <a:latin typeface="Calibri" pitchFamily="34" charset="0"/>
                  <a:ea typeface="Arial" charset="0"/>
                  <a:cs typeface="Arial" charset="0"/>
                </a:rPr>
                <a:t>Secure access to enterprise applications and data</a:t>
              </a:r>
            </a:p>
          </p:txBody>
        </p:sp>
        <p:sp>
          <p:nvSpPr>
            <p:cNvPr id="19" name="TextBox 42"/>
            <p:cNvSpPr txBox="1">
              <a:spLocks noChangeArrowheads="1"/>
            </p:cNvSpPr>
            <p:nvPr/>
          </p:nvSpPr>
          <p:spPr bwMode="auto">
            <a:xfrm>
              <a:off x="6916553" y="3414992"/>
              <a:ext cx="1234835" cy="969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7" tIns="45717" rIns="91437" bIns="45717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200" dirty="0">
                  <a:solidFill>
                    <a:srgbClr val="000000"/>
                  </a:solidFill>
                  <a:latin typeface="Calibri" pitchFamily="34" charset="0"/>
                  <a:ea typeface="Arial" charset="0"/>
                  <a:cs typeface="Arial" charset="0"/>
                </a:rPr>
                <a:t>Develop, 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Calibri" pitchFamily="34" charset="0"/>
                  <a:ea typeface="Arial" charset="0"/>
                  <a:cs typeface="Arial" charset="0"/>
                </a:rPr>
                <a:t>test </a:t>
              </a:r>
              <a:r>
                <a:rPr lang="en-US" altLang="en-US" sz="1200" dirty="0">
                  <a:solidFill>
                    <a:srgbClr val="000000"/>
                  </a:solidFill>
                  <a:latin typeface="Calibri" pitchFamily="34" charset="0"/>
                  <a:ea typeface="Arial" charset="0"/>
                  <a:cs typeface="Arial" charset="0"/>
                </a:rPr>
                <a:t>and deliver safe applications</a:t>
              </a:r>
            </a:p>
          </p:txBody>
        </p:sp>
        <p:cxnSp>
          <p:nvCxnSpPr>
            <p:cNvPr id="20" name="Straight Arrow Connector 19"/>
            <p:cNvCxnSpPr>
              <a:stCxn id="7" idx="3"/>
              <a:endCxn id="11" idx="1"/>
            </p:cNvCxnSpPr>
            <p:nvPr/>
          </p:nvCxnSpPr>
          <p:spPr>
            <a:xfrm>
              <a:off x="1514913" y="4492494"/>
              <a:ext cx="823394" cy="38059"/>
            </a:xfrm>
            <a:prstGeom prst="straightConnector1">
              <a:avLst/>
            </a:prstGeom>
            <a:ln w="19050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2" idx="1"/>
            </p:cNvCxnSpPr>
            <p:nvPr/>
          </p:nvCxnSpPr>
          <p:spPr>
            <a:xfrm flipV="1">
              <a:off x="1514913" y="3729446"/>
              <a:ext cx="795721" cy="763048"/>
            </a:xfrm>
            <a:prstGeom prst="straightConnector1">
              <a:avLst/>
            </a:prstGeom>
            <a:ln w="19050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911578" y="4525562"/>
              <a:ext cx="448072" cy="4991"/>
            </a:xfrm>
            <a:prstGeom prst="straightConnector1">
              <a:avLst/>
            </a:prstGeom>
            <a:ln w="19050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879949" y="3729445"/>
              <a:ext cx="929090" cy="349393"/>
            </a:xfrm>
            <a:prstGeom prst="straightConnector1">
              <a:avLst/>
            </a:prstGeom>
            <a:ln w="19050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5" idx="1"/>
            </p:cNvCxnSpPr>
            <p:nvPr/>
          </p:nvCxnSpPr>
          <p:spPr>
            <a:xfrm flipV="1">
              <a:off x="5144032" y="3459914"/>
              <a:ext cx="590401" cy="948352"/>
            </a:xfrm>
            <a:prstGeom prst="straightConnector1">
              <a:avLst/>
            </a:prstGeom>
            <a:ln w="19050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144032" y="4189895"/>
              <a:ext cx="620711" cy="218371"/>
            </a:xfrm>
            <a:prstGeom prst="straightConnector1">
              <a:avLst/>
            </a:prstGeom>
            <a:ln w="19050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144032" y="4407017"/>
              <a:ext cx="491561" cy="918404"/>
            </a:xfrm>
            <a:prstGeom prst="straightConnector1">
              <a:avLst/>
            </a:prstGeom>
            <a:ln w="19050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43028"/>
            <p:cNvSpPr txBox="1">
              <a:spLocks noChangeArrowheads="1"/>
            </p:cNvSpPr>
            <p:nvPr/>
          </p:nvSpPr>
          <p:spPr bwMode="auto">
            <a:xfrm>
              <a:off x="3809040" y="4262269"/>
              <a:ext cx="784127" cy="290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7" rIns="91437" bIns="45717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latin typeface="Calibri" pitchFamily="34" charset="0"/>
                  <a:ea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28" name="TextBox 68"/>
            <p:cNvSpPr txBox="1">
              <a:spLocks noChangeArrowheads="1"/>
            </p:cNvSpPr>
            <p:nvPr/>
          </p:nvSpPr>
          <p:spPr bwMode="auto">
            <a:xfrm>
              <a:off x="2704674" y="3199117"/>
              <a:ext cx="498151" cy="290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7" rIns="91437" bIns="45717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latin typeface="Calibri" pitchFamily="34" charset="0"/>
                  <a:ea typeface="Arial" charset="0"/>
                  <a:cs typeface="Arial" charset="0"/>
                </a:rPr>
                <a:t>WiFi</a:t>
              </a:r>
            </a:p>
          </p:txBody>
        </p:sp>
        <p:sp>
          <p:nvSpPr>
            <p:cNvPr id="29" name="TextBox 70"/>
            <p:cNvSpPr txBox="1">
              <a:spLocks noChangeArrowheads="1"/>
            </p:cNvSpPr>
            <p:nvPr/>
          </p:nvSpPr>
          <p:spPr bwMode="auto">
            <a:xfrm>
              <a:off x="2625602" y="4821298"/>
              <a:ext cx="980487" cy="5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7" tIns="45717" rIns="91437" bIns="45717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200" dirty="0">
                  <a:solidFill>
                    <a:srgbClr val="000000"/>
                  </a:solidFill>
                  <a:latin typeface="Calibri" pitchFamily="34" charset="0"/>
                  <a:ea typeface="Arial" charset="0"/>
                  <a:cs typeface="Arial" charset="0"/>
                </a:rPr>
                <a:t>Telecom Provider</a:t>
              </a:r>
            </a:p>
          </p:txBody>
        </p:sp>
        <p:sp>
          <p:nvSpPr>
            <p:cNvPr id="30" name="TextBox 72"/>
            <p:cNvSpPr txBox="1">
              <a:spLocks noChangeArrowheads="1"/>
            </p:cNvSpPr>
            <p:nvPr/>
          </p:nvSpPr>
          <p:spPr bwMode="auto">
            <a:xfrm>
              <a:off x="6332741" y="3961542"/>
              <a:ext cx="542958" cy="5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7" tIns="45717" rIns="91437" bIns="45717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200" dirty="0">
                  <a:solidFill>
                    <a:srgbClr val="000000"/>
                  </a:solidFill>
                  <a:latin typeface="Calibri" pitchFamily="34" charset="0"/>
                  <a:ea typeface="Arial" charset="0"/>
                  <a:cs typeface="Arial" charset="0"/>
                </a:rPr>
                <a:t>Web sites</a:t>
              </a:r>
            </a:p>
          </p:txBody>
        </p:sp>
        <p:sp>
          <p:nvSpPr>
            <p:cNvPr id="31" name="TextBox 73"/>
            <p:cNvSpPr txBox="1">
              <a:spLocks noChangeArrowheads="1"/>
            </p:cNvSpPr>
            <p:nvPr/>
          </p:nvSpPr>
          <p:spPr bwMode="auto">
            <a:xfrm>
              <a:off x="6256305" y="3191630"/>
              <a:ext cx="774901" cy="5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7" tIns="45717" rIns="91437" bIns="45717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200" dirty="0">
                  <a:solidFill>
                    <a:srgbClr val="000000"/>
                  </a:solidFill>
                  <a:latin typeface="Calibri" pitchFamily="34" charset="0"/>
                  <a:ea typeface="Arial" charset="0"/>
                  <a:cs typeface="Arial" charset="0"/>
                </a:rPr>
                <a:t>Mobile apps</a:t>
              </a:r>
            </a:p>
          </p:txBody>
        </p:sp>
        <p:sp>
          <p:nvSpPr>
            <p:cNvPr id="32" name="TextBox 75"/>
            <p:cNvSpPr txBox="1">
              <a:spLocks noChangeArrowheads="1"/>
            </p:cNvSpPr>
            <p:nvPr/>
          </p:nvSpPr>
          <p:spPr bwMode="auto">
            <a:xfrm>
              <a:off x="5468225" y="5592457"/>
              <a:ext cx="921183" cy="5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7" tIns="45717" rIns="91437" bIns="45717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200" dirty="0">
                  <a:solidFill>
                    <a:srgbClr val="000000"/>
                  </a:solidFill>
                  <a:latin typeface="Calibri" pitchFamily="34" charset="0"/>
                  <a:ea typeface="Arial" charset="0"/>
                  <a:cs typeface="Arial" charset="0"/>
                </a:rPr>
                <a:t>Security Gateway</a:t>
              </a:r>
            </a:p>
          </p:txBody>
        </p:sp>
        <p:sp>
          <p:nvSpPr>
            <p:cNvPr id="33" name="TextBox 76"/>
            <p:cNvSpPr txBox="1">
              <a:spLocks noChangeArrowheads="1"/>
            </p:cNvSpPr>
            <p:nvPr/>
          </p:nvSpPr>
          <p:spPr bwMode="auto">
            <a:xfrm>
              <a:off x="6417084" y="5566253"/>
              <a:ext cx="1072738" cy="753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7" tIns="45717" rIns="91437" bIns="45717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200" dirty="0">
                  <a:solidFill>
                    <a:srgbClr val="000000"/>
                  </a:solidFill>
                  <a:latin typeface="Calibri" pitchFamily="34" charset="0"/>
                  <a:ea typeface="Arial" charset="0"/>
                  <a:cs typeface="Arial" charset="0"/>
                </a:rPr>
                <a:t>Corporate Intranet &amp; Systems</a:t>
              </a:r>
            </a:p>
          </p:txBody>
        </p:sp>
        <p:sp>
          <p:nvSpPr>
            <p:cNvPr id="34" name="Curved Right Arrow 33"/>
            <p:cNvSpPr/>
            <p:nvPr/>
          </p:nvSpPr>
          <p:spPr bwMode="auto">
            <a:xfrm rot="5400000">
              <a:off x="2861776" y="1734227"/>
              <a:ext cx="643881" cy="3261703"/>
            </a:xfrm>
            <a:prstGeom prst="curved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7" tIns="45717" rIns="91437" bIns="45717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TextBox 42"/>
            <p:cNvSpPr txBox="1">
              <a:spLocks noChangeArrowheads="1"/>
            </p:cNvSpPr>
            <p:nvPr/>
          </p:nvSpPr>
          <p:spPr bwMode="auto">
            <a:xfrm>
              <a:off x="2226291" y="5956825"/>
              <a:ext cx="2324705" cy="5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7" tIns="45717" rIns="91437" bIns="45717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200" dirty="0">
                  <a:solidFill>
                    <a:srgbClr val="000000"/>
                  </a:solidFill>
                  <a:latin typeface="Calibri" pitchFamily="34" charset="0"/>
                  <a:ea typeface="Arial" charset="0"/>
                  <a:cs typeface="Arial" charset="0"/>
                </a:rPr>
                <a:t>Achieve Visibility and Enable Adaptive 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Calibri" pitchFamily="34" charset="0"/>
                  <a:ea typeface="Arial" charset="0"/>
                  <a:cs typeface="Arial" charset="0"/>
                </a:rPr>
                <a:t>Security</a:t>
              </a:r>
              <a:endParaRPr lang="en-US" altLang="en-US" sz="1200" dirty="0">
                <a:solidFill>
                  <a:srgbClr val="000000"/>
                </a:solidFill>
                <a:latin typeface="Calibri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Curved Right Arrow 35"/>
            <p:cNvSpPr/>
            <p:nvPr/>
          </p:nvSpPr>
          <p:spPr bwMode="auto">
            <a:xfrm rot="16200000">
              <a:off x="2968299" y="4028591"/>
              <a:ext cx="643881" cy="3065341"/>
            </a:xfrm>
            <a:prstGeom prst="curved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7" tIns="45717" rIns="91437" bIns="45717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37" name="Picture 2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62" y="4267260"/>
              <a:ext cx="544276" cy="522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88" y="3303275"/>
              <a:ext cx="563336" cy="563336"/>
            </a:xfrm>
            <a:prstGeom prst="rect">
              <a:avLst/>
            </a:prstGeom>
          </p:spPr>
        </p:pic>
        <p:cxnSp>
          <p:nvCxnSpPr>
            <p:cNvPr id="47" name="Straight Arrow Connector 46"/>
            <p:cNvCxnSpPr>
              <a:stCxn id="46" idx="2"/>
              <a:endCxn id="7" idx="0"/>
            </p:cNvCxnSpPr>
            <p:nvPr/>
          </p:nvCxnSpPr>
          <p:spPr>
            <a:xfrm>
              <a:off x="1087756" y="3866611"/>
              <a:ext cx="106919" cy="212227"/>
            </a:xfrm>
            <a:prstGeom prst="straightConnector1">
              <a:avLst/>
            </a:prstGeom>
            <a:ln w="19050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70"/>
            <p:cNvSpPr txBox="1">
              <a:spLocks noChangeArrowheads="1"/>
            </p:cNvSpPr>
            <p:nvPr/>
          </p:nvSpPr>
          <p:spPr bwMode="auto">
            <a:xfrm>
              <a:off x="21710" y="3236347"/>
              <a:ext cx="927495" cy="46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7" tIns="45717" rIns="91437" bIns="45717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200" dirty="0" smtClean="0">
                  <a:solidFill>
                    <a:srgbClr val="000000"/>
                  </a:solidFill>
                  <a:latin typeface="Calibri" pitchFamily="34" charset="0"/>
                  <a:ea typeface="Arial" charset="0"/>
                  <a:cs typeface="Arial" charset="0"/>
                </a:rPr>
                <a:t>Public Place Chargers</a:t>
              </a:r>
              <a:endParaRPr lang="en-US" altLang="en-US" sz="1200" dirty="0">
                <a:solidFill>
                  <a:srgbClr val="000000"/>
                </a:solidFill>
                <a:latin typeface="Calibri" pitchFamily="34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99" y="3995042"/>
            <a:ext cx="489857" cy="48985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92" y="4369537"/>
            <a:ext cx="489857" cy="48985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6" y="3489961"/>
            <a:ext cx="489857" cy="48985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35" y="3942786"/>
            <a:ext cx="489857" cy="48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506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Android </a:t>
            </a:r>
            <a:r>
              <a:rPr lang="en-US" cap="small" dirty="0" smtClean="0"/>
              <a:t>Vulnerability</a:t>
            </a:r>
            <a:endParaRPr lang="en-US" cap="smal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7"/>
            <a:ext cx="7772400" cy="2786063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Hardware Based</a:t>
            </a:r>
          </a:p>
        </p:txBody>
      </p:sp>
    </p:spTree>
    <p:extLst>
      <p:ext uri="{BB962C8B-B14F-4D97-AF65-F5344CB8AC3E}">
        <p14:creationId xmlns:p14="http://schemas.microsoft.com/office/powerpoint/2010/main" val="7357470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469" y="274638"/>
            <a:ext cx="8673737" cy="1143000"/>
          </a:xfrm>
        </p:spPr>
        <p:txBody>
          <a:bodyPr>
            <a:normAutofit/>
          </a:bodyPr>
          <a:lstStyle/>
          <a:p>
            <a:r>
              <a:rPr lang="en-US" cap="small" dirty="0"/>
              <a:t>Broadcom Wi-Fi </a:t>
            </a:r>
            <a:r>
              <a:rPr lang="en-US" cap="small" dirty="0" err="1" smtClean="0"/>
              <a:t>SoC</a:t>
            </a:r>
            <a:r>
              <a:rPr lang="en-US" cap="small" dirty="0"/>
              <a:t> </a:t>
            </a:r>
            <a:r>
              <a:rPr lang="en-US" cap="small" dirty="0" smtClean="0"/>
              <a:t>Flaw</a:t>
            </a:r>
            <a:endParaRPr lang="en-US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41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2" y="1683216"/>
            <a:ext cx="7924800" cy="2182879"/>
          </a:xfrm>
        </p:spPr>
      </p:pic>
      <p:sp>
        <p:nvSpPr>
          <p:cNvPr id="2" name="TextBox 1"/>
          <p:cNvSpPr txBox="1"/>
          <p:nvPr/>
        </p:nvSpPr>
        <p:spPr>
          <a:xfrm>
            <a:off x="531231" y="3857894"/>
            <a:ext cx="808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https</a:t>
            </a:r>
            <a:r>
              <a:rPr lang="en-US" sz="1200" dirty="0"/>
              <a:t>://arstechnica.com/information-technology/2017/04/wide-range-of-android-phones-vulnerable-to-device-hijacks-over-wi-fi/</a:t>
            </a:r>
          </a:p>
        </p:txBody>
      </p:sp>
    </p:spTree>
    <p:extLst>
      <p:ext uri="{BB962C8B-B14F-4D97-AF65-F5344CB8AC3E}">
        <p14:creationId xmlns:p14="http://schemas.microsoft.com/office/powerpoint/2010/main" val="21401155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tx1"/>
                </a:solidFill>
              </a:rPr>
              <a:t>Advanced Threat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7"/>
            <a:ext cx="7772400" cy="2406199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961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0604"/>
            <a:ext cx="7772400" cy="799329"/>
          </a:xfrm>
        </p:spPr>
        <p:txBody>
          <a:bodyPr/>
          <a:lstStyle/>
          <a:p>
            <a:r>
              <a:rPr lang="en-US" cap="small" dirty="0"/>
              <a:t>Risk of 3</a:t>
            </a:r>
            <a:r>
              <a:rPr lang="en-US" cap="small" baseline="30000" dirty="0"/>
              <a:t>rd</a:t>
            </a:r>
            <a:r>
              <a:rPr lang="en-US" cap="small" dirty="0"/>
              <a:t> 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60096"/>
            <a:ext cx="7772400" cy="4572000"/>
          </a:xfrm>
        </p:spPr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Have to be </a:t>
            </a:r>
            <a:r>
              <a:rPr lang="en-US" b="1" dirty="0" smtClean="0"/>
              <a:t>included</a:t>
            </a:r>
            <a:r>
              <a:rPr lang="en-US" dirty="0" smtClean="0"/>
              <a:t> in </a:t>
            </a:r>
            <a:r>
              <a:rPr lang="en-US" dirty="0"/>
              <a:t>every app </a:t>
            </a:r>
            <a:r>
              <a:rPr lang="en-US" b="1" dirty="0"/>
              <a:t>package</a:t>
            </a:r>
            <a:r>
              <a:rPr lang="en-US" dirty="0"/>
              <a:t> that wants to use the lib</a:t>
            </a:r>
          </a:p>
          <a:p>
            <a:r>
              <a:rPr lang="en-US" dirty="0" smtClean="0"/>
              <a:t>Average </a:t>
            </a:r>
            <a:r>
              <a:rPr lang="en-US" b="1" dirty="0" smtClean="0"/>
              <a:t>13 libs</a:t>
            </a:r>
            <a:r>
              <a:rPr lang="en-US" dirty="0" smtClean="0"/>
              <a:t> per app in top </a:t>
            </a:r>
            <a:r>
              <a:rPr lang="en-US" b="1" dirty="0" smtClean="0"/>
              <a:t>3000 apps</a:t>
            </a:r>
            <a:r>
              <a:rPr lang="en-US" dirty="0" smtClean="0"/>
              <a:t> on Play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smtClean="0"/>
              <a:t>Library code, executed within the application process (same UID), </a:t>
            </a:r>
            <a:r>
              <a:rPr lang="en-US" b="1" dirty="0" smtClean="0"/>
              <a:t>inherits</a:t>
            </a:r>
            <a:r>
              <a:rPr lang="en-US" dirty="0" smtClean="0"/>
              <a:t> the host app’s </a:t>
            </a:r>
            <a:r>
              <a:rPr lang="en-US" b="1" dirty="0" smtClean="0"/>
              <a:t>privileges</a:t>
            </a:r>
          </a:p>
          <a:p>
            <a:pPr lvl="1"/>
            <a:r>
              <a:rPr lang="en-US" b="1" dirty="0"/>
              <a:t>no	</a:t>
            </a:r>
            <a:r>
              <a:rPr lang="en-US" b="1" dirty="0" smtClean="0"/>
              <a:t>security boundary</a:t>
            </a:r>
            <a:r>
              <a:rPr lang="en-US" b="1" dirty="0"/>
              <a:t>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96285" y="3916436"/>
            <a:ext cx="5308606" cy="2463185"/>
            <a:chOff x="897461" y="1930405"/>
            <a:chExt cx="7425270" cy="4203159"/>
          </a:xfrm>
        </p:grpSpPr>
        <p:sp>
          <p:nvSpPr>
            <p:cNvPr id="5" name="Rounded Rectangle 4"/>
            <p:cNvSpPr/>
            <p:nvPr/>
          </p:nvSpPr>
          <p:spPr>
            <a:xfrm>
              <a:off x="931331" y="1930405"/>
              <a:ext cx="7391400" cy="2768588"/>
            </a:xfrm>
            <a:prstGeom prst="roundRect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4661" y="2150538"/>
              <a:ext cx="3886200" cy="2345267"/>
            </a:xfrm>
            <a:prstGeom prst="roundRect">
              <a:avLst/>
            </a:prstGeom>
            <a:solidFill>
              <a:srgbClr val="D2A000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Single Corner Rectangle 6"/>
            <p:cNvSpPr/>
            <p:nvPr/>
          </p:nvSpPr>
          <p:spPr>
            <a:xfrm>
              <a:off x="1548809" y="2566084"/>
              <a:ext cx="2176518" cy="898267"/>
            </a:xfrm>
            <a:prstGeom prst="snip1Rect">
              <a:avLst/>
            </a:prstGeom>
            <a:solidFill>
              <a:srgbClr val="4983E1"/>
            </a:solidFill>
            <a:ln>
              <a:solidFill>
                <a:srgbClr val="2161C9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App Code</a:t>
              </a:r>
            </a:p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+ Library code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Snip Single Corner Rectangle 7"/>
            <p:cNvSpPr/>
            <p:nvPr/>
          </p:nvSpPr>
          <p:spPr>
            <a:xfrm>
              <a:off x="1548806" y="3616747"/>
              <a:ext cx="2174287" cy="618065"/>
            </a:xfrm>
            <a:prstGeom prst="snip1Rect">
              <a:avLst/>
            </a:prstGeom>
            <a:solidFill>
              <a:srgbClr val="4983E1"/>
            </a:solidFill>
            <a:ln>
              <a:solidFill>
                <a:srgbClr val="2161C9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Core libraries</a:t>
              </a:r>
              <a:endParaRPr lang="en-US" sz="16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97461" y="5164672"/>
              <a:ext cx="7391400" cy="868803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48926" y="5266272"/>
              <a:ext cx="5105400" cy="3193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F0F0F"/>
                  </a:solidFill>
                </a:rPr>
                <a:t>syscalls</a:t>
              </a:r>
              <a:endParaRPr lang="en-US" b="1" dirty="0">
                <a:solidFill>
                  <a:srgbClr val="0F0F0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8661" y="5503339"/>
              <a:ext cx="1312332" cy="630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F0F0F"/>
                  </a:solidFill>
                </a:rPr>
                <a:t>Kernel</a:t>
              </a:r>
              <a:endParaRPr lang="en-US" b="1" dirty="0">
                <a:solidFill>
                  <a:srgbClr val="0F0F0F"/>
                </a:solidFill>
              </a:endParaRP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5604924" y="3519617"/>
              <a:ext cx="1989665" cy="815330"/>
            </a:xfrm>
            <a:prstGeom prst="snip1Rect">
              <a:avLst/>
            </a:prstGeom>
            <a:solidFill>
              <a:srgbClr val="4983E1"/>
            </a:solidFill>
            <a:ln>
              <a:solidFill>
                <a:srgbClr val="2161C9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Native Code</a:t>
              </a:r>
            </a:p>
          </p:txBody>
        </p:sp>
        <p:cxnSp>
          <p:nvCxnSpPr>
            <p:cNvPr id="13" name="Elbow Connector 12"/>
            <p:cNvCxnSpPr>
              <a:stCxn id="7" idx="0"/>
              <a:endCxn id="12" idx="3"/>
            </p:cNvCxnSpPr>
            <p:nvPr/>
          </p:nvCxnSpPr>
          <p:spPr>
            <a:xfrm>
              <a:off x="3725327" y="3015218"/>
              <a:ext cx="2874431" cy="504399"/>
            </a:xfrm>
            <a:prstGeom prst="bentConnector2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2"/>
              <a:endCxn id="8" idx="0"/>
            </p:cNvCxnSpPr>
            <p:nvPr/>
          </p:nvCxnSpPr>
          <p:spPr>
            <a:xfrm flipH="1" flipV="1">
              <a:off x="3723093" y="3925780"/>
              <a:ext cx="1881831" cy="1503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 rot="16200000">
              <a:off x="3871435" y="3164610"/>
              <a:ext cx="1392766" cy="524934"/>
            </a:xfrm>
            <a:prstGeom prst="rect">
              <a:avLst/>
            </a:prstGeom>
            <a:solidFill>
              <a:srgbClr val="77A2E9"/>
            </a:solidFill>
            <a:ln>
              <a:solidFill>
                <a:srgbClr val="2161C9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JNI</a:t>
              </a:r>
              <a:endParaRPr lang="en-US" sz="16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19386" y="4478874"/>
              <a:ext cx="8466" cy="778931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409261" y="4326471"/>
              <a:ext cx="0" cy="9398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976529" y="2167472"/>
              <a:ext cx="979084" cy="525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UID A</a:t>
              </a:r>
              <a:endParaRPr lang="en-US" sz="1400" b="1" dirty="0"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43</a:t>
            </a:fld>
            <a:endParaRPr lang="en-US" dirty="0"/>
          </a:p>
        </p:txBody>
      </p:sp>
      <p:sp>
        <p:nvSpPr>
          <p:cNvPr id="22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53437" y="6407343"/>
            <a:ext cx="8107680" cy="4572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tx1"/>
                </a:solidFill>
              </a:rPr>
              <a:t>M. </a:t>
            </a:r>
            <a:r>
              <a:rPr lang="en-US" sz="1100" dirty="0" err="1" smtClean="0">
                <a:solidFill>
                  <a:schemeClr val="tx1"/>
                </a:solidFill>
              </a:rPr>
              <a:t>Backes</a:t>
            </a:r>
            <a:r>
              <a:rPr lang="en-US" sz="1100" dirty="0" smtClean="0">
                <a:solidFill>
                  <a:schemeClr val="tx1"/>
                </a:solidFill>
              </a:rPr>
              <a:t> et al., “Reliable third-party library detection in android and its security applications,” CCS’16</a:t>
            </a:r>
          </a:p>
        </p:txBody>
      </p:sp>
    </p:spTree>
    <p:extLst>
      <p:ext uri="{BB962C8B-B14F-4D97-AF65-F5344CB8AC3E}">
        <p14:creationId xmlns:p14="http://schemas.microsoft.com/office/powerpoint/2010/main" val="18839494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7" y="274638"/>
            <a:ext cx="8119533" cy="1143000"/>
          </a:xfrm>
        </p:spPr>
        <p:txBody>
          <a:bodyPr>
            <a:normAutofit/>
          </a:bodyPr>
          <a:lstStyle/>
          <a:p>
            <a:r>
              <a:rPr lang="en-US" cap="small" dirty="0"/>
              <a:t>Risk of 3</a:t>
            </a:r>
            <a:r>
              <a:rPr lang="en-US" cap="small" baseline="30000" dirty="0"/>
              <a:t>rd</a:t>
            </a:r>
            <a:r>
              <a:rPr lang="en-US" cap="small" dirty="0"/>
              <a:t> Party </a:t>
            </a:r>
            <a:r>
              <a:rPr lang="en-US" cap="small" dirty="0" smtClean="0"/>
              <a:t>Libraries</a:t>
            </a:r>
            <a:r>
              <a:rPr lang="en-US" cap="small" baseline="30000" dirty="0" smtClean="0"/>
              <a:t>1,2</a:t>
            </a:r>
            <a:endParaRPr lang="en-US" cap="small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Increase the host app’s </a:t>
            </a:r>
            <a:r>
              <a:rPr lang="en-US" b="1" dirty="0" smtClean="0"/>
              <a:t>attack</a:t>
            </a:r>
            <a:r>
              <a:rPr lang="en-US" dirty="0" smtClean="0"/>
              <a:t> surface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ompromise the device or violate the </a:t>
            </a:r>
            <a:r>
              <a:rPr lang="en-US" b="1" dirty="0" smtClean="0"/>
              <a:t>user’s privacy</a:t>
            </a:r>
          </a:p>
          <a:p>
            <a:r>
              <a:rPr lang="en-US" dirty="0" smtClean="0"/>
              <a:t>De-</a:t>
            </a:r>
            <a:r>
              <a:rPr lang="en-US" dirty="0" err="1" smtClean="0"/>
              <a:t>anonymization</a:t>
            </a:r>
            <a:r>
              <a:rPr lang="en-US" dirty="0" smtClean="0"/>
              <a:t> </a:t>
            </a:r>
            <a:r>
              <a:rPr lang="en-US" dirty="0"/>
              <a:t>risks through </a:t>
            </a:r>
            <a:r>
              <a:rPr lang="en-US" dirty="0" smtClean="0"/>
              <a:t>quasi-identifiers</a:t>
            </a:r>
          </a:p>
          <a:p>
            <a:pPr lvl="1"/>
            <a:r>
              <a:rPr lang="en-US" dirty="0" smtClean="0"/>
              <a:t>Has </a:t>
            </a:r>
            <a:r>
              <a:rPr lang="en-US" b="1" dirty="0" smtClean="0"/>
              <a:t>access</a:t>
            </a:r>
            <a:r>
              <a:rPr lang="en-US" dirty="0" smtClean="0"/>
              <a:t> to host app’s </a:t>
            </a:r>
            <a:r>
              <a:rPr lang="en-US" b="1" dirty="0" smtClean="0"/>
              <a:t>local files</a:t>
            </a:r>
            <a:r>
              <a:rPr lang="en-US" dirty="0" smtClean="0"/>
              <a:t> and </a:t>
            </a:r>
            <a:r>
              <a:rPr lang="en-US" b="1" dirty="0" smtClean="0"/>
              <a:t>external files</a:t>
            </a:r>
            <a:endParaRPr lang="en-US" dirty="0" smtClean="0"/>
          </a:p>
          <a:p>
            <a:pPr lvl="1"/>
            <a:r>
              <a:rPr lang="en-US" dirty="0" smtClean="0"/>
              <a:t>Can collect clear picture about the user</a:t>
            </a:r>
          </a:p>
          <a:p>
            <a:pPr lvl="2"/>
            <a:r>
              <a:rPr lang="en-US" dirty="0" smtClean="0"/>
              <a:t>Gender, </a:t>
            </a:r>
            <a:r>
              <a:rPr lang="en-US" dirty="0"/>
              <a:t>a</a:t>
            </a:r>
            <a:r>
              <a:rPr lang="en-US" dirty="0" smtClean="0"/>
              <a:t>ge, browsing history, user trajectories,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53437" y="6331131"/>
            <a:ext cx="8107680" cy="53341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S. </a:t>
            </a:r>
            <a:r>
              <a:rPr lang="en-US" sz="1100" dirty="0" err="1">
                <a:solidFill>
                  <a:schemeClr val="tx1"/>
                </a:solidFill>
              </a:rPr>
              <a:t>Demetriou</a:t>
            </a:r>
            <a:r>
              <a:rPr lang="en-US" sz="1100" dirty="0">
                <a:solidFill>
                  <a:schemeClr val="tx1"/>
                </a:solidFill>
              </a:rPr>
              <a:t> et al., ”Free for all! assessing user data exposure to advertising libraries on android,” NDSS’16, The Internet Society, 2016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S. Son et al., “What mobile ads know about mobile users,” NDSS’16, The Internet Society, 2016</a:t>
            </a:r>
          </a:p>
        </p:txBody>
      </p:sp>
    </p:spTree>
    <p:extLst>
      <p:ext uri="{BB962C8B-B14F-4D97-AF65-F5344CB8AC3E}">
        <p14:creationId xmlns:p14="http://schemas.microsoft.com/office/powerpoint/2010/main" val="12524649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Malware Analysis</a:t>
            </a:r>
            <a:endParaRPr lang="en-US" cap="smal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973262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Analysis Techniques and its Limitations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571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50778"/>
            <a:ext cx="7772400" cy="808037"/>
          </a:xfrm>
        </p:spPr>
        <p:txBody>
          <a:bodyPr/>
          <a:lstStyle/>
          <a:p>
            <a:r>
              <a:rPr lang="en-US" cap="small" dirty="0" smtClean="0"/>
              <a:t>Why Malware Analysis?</a:t>
            </a:r>
            <a:endParaRPr lang="en-US" cap="smal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751" y="3127662"/>
            <a:ext cx="8146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/>
              <a:t>https://www.zdnet.com/article/this-data-stealing-android-malware-infiltrated-the-google-play-store-infecting-users-in-196-countries/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1136073"/>
            <a:ext cx="8243455" cy="20608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2" y="4636221"/>
            <a:ext cx="8624461" cy="10790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8036" y="5576809"/>
            <a:ext cx="8146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/>
              <a:t>https://thehackernews.com/2019/02/beauty-camera-android-apps.html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2" y="2595814"/>
            <a:ext cx="8714509" cy="13406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7532" y="3798007"/>
            <a:ext cx="8146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/>
              <a:t>https://thehackernews.com/2019/02/android-clickboard-hijacking.html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3020253"/>
            <a:ext cx="8562112" cy="210950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80535" y="3952093"/>
            <a:ext cx="573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/>
              <a:t>https://www.techradar.com/news/android-banking-malware-hitting-more-users-than-ever</a:t>
            </a:r>
          </a:p>
        </p:txBody>
      </p:sp>
    </p:spTree>
    <p:extLst>
      <p:ext uri="{BB962C8B-B14F-4D97-AF65-F5344CB8AC3E}">
        <p14:creationId xmlns:p14="http://schemas.microsoft.com/office/powerpoint/2010/main" val="40996511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Malware Statistics</a:t>
            </a:r>
            <a:endParaRPr lang="en-US" cap="smal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2" y="1563963"/>
            <a:ext cx="7809655" cy="4551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7766" y="6093815"/>
            <a:ext cx="789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https://www.gdatasoftware.com/blog/2017/04/29712-8-400-new-android-malware-samples-every-day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787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5" y="186266"/>
            <a:ext cx="7772400" cy="816505"/>
          </a:xfrm>
        </p:spPr>
        <p:txBody>
          <a:bodyPr/>
          <a:lstStyle/>
          <a:p>
            <a:r>
              <a:rPr lang="en-US" cap="small" dirty="0" smtClean="0"/>
              <a:t>Malware Analysis Techniques</a:t>
            </a:r>
            <a:endParaRPr lang="en-US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48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6" y="1527089"/>
            <a:ext cx="2099733" cy="52493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Analysis Technique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84768" y="2746286"/>
            <a:ext cx="2099733" cy="524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Static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505202" y="2712421"/>
            <a:ext cx="2099733" cy="524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Hybrid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303962" y="2746277"/>
            <a:ext cx="2099733" cy="524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Dynamic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4555069" y="2052022"/>
            <a:ext cx="4" cy="66039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6" idx="0"/>
          </p:cNvCxnSpPr>
          <p:nvPr/>
        </p:nvCxnSpPr>
        <p:spPr>
          <a:xfrm rot="5400000">
            <a:off x="2897722" y="1088935"/>
            <a:ext cx="694264" cy="2620438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8" idx="0"/>
          </p:cNvCxnSpPr>
          <p:nvPr/>
        </p:nvCxnSpPr>
        <p:spPr>
          <a:xfrm rot="16200000" flipH="1">
            <a:off x="5607324" y="999771"/>
            <a:ext cx="694255" cy="2798756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34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6" y="171449"/>
            <a:ext cx="9144000" cy="798513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small" dirty="0" smtClean="0"/>
              <a:t>Analysis Techniques used in Different Area</a:t>
            </a:r>
            <a:r>
              <a:rPr lang="en-US" cap="small" baseline="30000" dirty="0" smtClean="0"/>
              <a:t>1</a:t>
            </a:r>
            <a:endParaRPr lang="en-US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97547766"/>
              </p:ext>
            </p:extLst>
          </p:nvPr>
        </p:nvGraphicFramePr>
        <p:xfrm>
          <a:off x="885825" y="1247775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53437" y="6339840"/>
            <a:ext cx="8107680" cy="524703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A. </a:t>
            </a:r>
            <a:r>
              <a:rPr lang="en-US" sz="1100" dirty="0" err="1">
                <a:solidFill>
                  <a:schemeClr val="tx1"/>
                </a:solidFill>
              </a:rPr>
              <a:t>Sadeghi</a:t>
            </a:r>
            <a:r>
              <a:rPr lang="en-US" sz="1100" dirty="0" smtClean="0">
                <a:solidFill>
                  <a:schemeClr val="tx1"/>
                </a:solidFill>
              </a:rPr>
              <a:t> et al., </a:t>
            </a:r>
            <a:r>
              <a:rPr lang="en-US" sz="1100" dirty="0">
                <a:solidFill>
                  <a:schemeClr val="tx1"/>
                </a:solidFill>
              </a:rPr>
              <a:t>"A Taxonomy and Qualitative Comparison of Program Analysis Techniques for Security Assessment of Android Software," in IEEE Transactions on Software </a:t>
            </a:r>
            <a:r>
              <a:rPr lang="en-US" sz="1100" dirty="0" smtClean="0">
                <a:solidFill>
                  <a:schemeClr val="tx1"/>
                </a:solidFill>
              </a:rPr>
              <a:t>Engineering, </a:t>
            </a:r>
            <a:r>
              <a:rPr lang="en-US" sz="1100" dirty="0">
                <a:solidFill>
                  <a:schemeClr val="tx1"/>
                </a:solidFill>
              </a:rPr>
              <a:t>June 1 2017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04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Motivation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241353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Mobile Security?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Why Android?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 Ecosystem</a:t>
            </a:r>
          </a:p>
        </p:txBody>
      </p:sp>
    </p:spTree>
    <p:extLst>
      <p:ext uri="{BB962C8B-B14F-4D97-AF65-F5344CB8AC3E}">
        <p14:creationId xmlns:p14="http://schemas.microsoft.com/office/powerpoint/2010/main" val="35089314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80" y="1290782"/>
            <a:ext cx="6809757" cy="42371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417" y="5929745"/>
            <a:ext cx="908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https://github.com/skmtr1/techkriti-2019-CS-workshop-Android/</a:t>
            </a:r>
          </a:p>
        </p:txBody>
      </p:sp>
    </p:spTree>
    <p:extLst>
      <p:ext uri="{BB962C8B-B14F-4D97-AF65-F5344CB8AC3E}">
        <p14:creationId xmlns:p14="http://schemas.microsoft.com/office/powerpoint/2010/main" val="31082775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80" y="1010195"/>
            <a:ext cx="4188823" cy="41888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2535" y="2148729"/>
            <a:ext cx="346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Questions..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219324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4115" y="1965829"/>
            <a:ext cx="7428411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cap="none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</a:t>
            </a:r>
          </a:p>
          <a:p>
            <a:pPr algn="ctr"/>
            <a:r>
              <a:rPr lang="en-US" sz="88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  Y</a:t>
            </a:r>
            <a:r>
              <a:rPr lang="en-US" sz="8800" b="1" cap="none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</a:t>
            </a:r>
            <a:endParaRPr lang="en-US" sz="8800" b="1" cap="none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08033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small" dirty="0" smtClean="0"/>
              <a:t>1. Almost completely open source</a:t>
            </a:r>
            <a:endParaRPr lang="en-US" cap="smal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77" y="2184068"/>
            <a:ext cx="6113438" cy="34388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5609523"/>
            <a:ext cx="615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https://giphy.com/gifs/southparkgifs-3o6ZtqprcPDOkDru5W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266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13211"/>
            <a:ext cx="8138160" cy="1304427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small" dirty="0"/>
              <a:t>2. The </a:t>
            </a:r>
            <a:r>
              <a:rPr lang="en-US" cap="small" dirty="0" smtClean="0"/>
              <a:t>Market</a:t>
            </a:r>
            <a:br>
              <a:rPr lang="en-US" cap="small" dirty="0" smtClean="0"/>
            </a:br>
            <a:r>
              <a:rPr lang="en-US" cap="small" dirty="0" smtClean="0"/>
              <a:t>Global </a:t>
            </a:r>
            <a:r>
              <a:rPr lang="en-US" cap="small" dirty="0"/>
              <a:t>Smartphone Market Trends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28" y="1945223"/>
            <a:ext cx="6779307" cy="38798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5194" y="6197663"/>
            <a:ext cx="709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International Data Corporation (IDC), May 2017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37968"/>
              </p:ext>
            </p:extLst>
          </p:nvPr>
        </p:nvGraphicFramePr>
        <p:xfrm>
          <a:off x="685798" y="3513728"/>
          <a:ext cx="7772401" cy="25738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15633"/>
                <a:gridCol w="1639192"/>
                <a:gridCol w="1639192"/>
                <a:gridCol w="1639192"/>
                <a:gridCol w="1639192"/>
              </a:tblGrid>
              <a:tr h="4289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Period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Android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1A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A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iOS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3E1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F0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Windows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53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8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Others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95C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B48"/>
                    </a:solidFill>
                  </a:tcPr>
                </a:tc>
              </a:tr>
              <a:tr h="4289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Q1 2016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83.4%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15.4%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0.8%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0.4%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289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Q2 2016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87.6%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11.7%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0.4%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0.3%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289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Q3 2016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86.6%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12.5%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0.3%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0.4%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289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Q4 2016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81.4%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18.2%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0.2%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0.2%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289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Q1 2017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85%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14.7%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0.1%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0.1%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27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27848 -0.2289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24" y="-1145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Motivation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241353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Mobile Security?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Android?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Android Ecosystem</a:t>
            </a:r>
          </a:p>
        </p:txBody>
      </p:sp>
    </p:spTree>
    <p:extLst>
      <p:ext uri="{BB962C8B-B14F-4D97-AF65-F5344CB8AC3E}">
        <p14:creationId xmlns:p14="http://schemas.microsoft.com/office/powerpoint/2010/main" val="5091910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130629"/>
            <a:ext cx="7772400" cy="773204"/>
          </a:xfrm>
        </p:spPr>
        <p:txBody>
          <a:bodyPr/>
          <a:lstStyle/>
          <a:p>
            <a:r>
              <a:rPr lang="en-US" cap="small" dirty="0" smtClean="0"/>
              <a:t>Actors in the Android Ecosystem</a:t>
            </a:r>
            <a:endParaRPr lang="en-US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1" y="4277333"/>
            <a:ext cx="1512446" cy="1261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9"/>
          <a:stretch/>
        </p:blipFill>
        <p:spPr>
          <a:xfrm>
            <a:off x="7747000" y="2962700"/>
            <a:ext cx="928246" cy="983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62" y="975333"/>
            <a:ext cx="589170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67" y="1093867"/>
            <a:ext cx="838200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9" y="3032733"/>
            <a:ext cx="1191691" cy="10844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44747"/>
            <a:ext cx="1557337" cy="7212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8383" r="3736" b="7789"/>
          <a:stretch/>
        </p:blipFill>
        <p:spPr>
          <a:xfrm>
            <a:off x="364235" y="4522866"/>
            <a:ext cx="1091863" cy="787400"/>
          </a:xfrm>
          <a:prstGeom prst="rect">
            <a:avLst/>
          </a:prstGeom>
        </p:spPr>
      </p:pic>
      <p:sp>
        <p:nvSpPr>
          <p:cNvPr id="18" name="Right Brace 17"/>
          <p:cNvSpPr/>
          <p:nvPr/>
        </p:nvSpPr>
        <p:spPr>
          <a:xfrm>
            <a:off x="6773333" y="4251936"/>
            <a:ext cx="372943" cy="1390123"/>
          </a:xfrm>
          <a:prstGeom prst="rightBrace">
            <a:avLst>
              <a:gd name="adj1" fmla="val 9025"/>
              <a:gd name="adj2" fmla="val 506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21201" y="1749001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ea typeface="Abyssinica SIL" pitchFamily="2" charset="0"/>
                <a:cs typeface="Abyssinica SIL" pitchFamily="2" charset="0"/>
              </a:rPr>
              <a:t>App Developer</a:t>
            </a:r>
            <a:endParaRPr lang="en-US" sz="1600" dirty="0">
              <a:latin typeface="+mj-lt"/>
              <a:ea typeface="Abyssinica SIL" pitchFamily="2" charset="0"/>
              <a:cs typeface="Abyssinica SIL" pitchFamily="2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3784492" y="2016733"/>
            <a:ext cx="821375" cy="1667933"/>
          </a:xfrm>
          <a:custGeom>
            <a:avLst/>
            <a:gdLst>
              <a:gd name="connsiteX0" fmla="*/ 821375 w 821375"/>
              <a:gd name="connsiteY0" fmla="*/ 0 h 1667933"/>
              <a:gd name="connsiteX1" fmla="*/ 8575 w 821375"/>
              <a:gd name="connsiteY1" fmla="*/ 660400 h 1667933"/>
              <a:gd name="connsiteX2" fmla="*/ 465775 w 821375"/>
              <a:gd name="connsiteY2" fmla="*/ 1667933 h 166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1375" h="1667933">
                <a:moveTo>
                  <a:pt x="821375" y="0"/>
                </a:moveTo>
                <a:cubicBezTo>
                  <a:pt x="444608" y="191205"/>
                  <a:pt x="67842" y="382411"/>
                  <a:pt x="8575" y="660400"/>
                </a:cubicBezTo>
                <a:cubicBezTo>
                  <a:pt x="-50692" y="938389"/>
                  <a:pt x="207541" y="1303161"/>
                  <a:pt x="465775" y="1667933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131" y="2453190"/>
            <a:ext cx="642621" cy="642621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 flipH="1">
            <a:off x="6051971" y="2016733"/>
            <a:ext cx="822960" cy="1667933"/>
          </a:xfrm>
          <a:custGeom>
            <a:avLst/>
            <a:gdLst>
              <a:gd name="connsiteX0" fmla="*/ 821375 w 821375"/>
              <a:gd name="connsiteY0" fmla="*/ 0 h 1667933"/>
              <a:gd name="connsiteX1" fmla="*/ 8575 w 821375"/>
              <a:gd name="connsiteY1" fmla="*/ 660400 h 1667933"/>
              <a:gd name="connsiteX2" fmla="*/ 465775 w 821375"/>
              <a:gd name="connsiteY2" fmla="*/ 1667933 h 166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1375" h="1667933">
                <a:moveTo>
                  <a:pt x="821375" y="0"/>
                </a:moveTo>
                <a:cubicBezTo>
                  <a:pt x="444608" y="191205"/>
                  <a:pt x="67842" y="382411"/>
                  <a:pt x="8575" y="660400"/>
                </a:cubicBezTo>
                <a:cubicBezTo>
                  <a:pt x="-50692" y="938389"/>
                  <a:pt x="207541" y="1303161"/>
                  <a:pt x="465775" y="1667933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39" y="2453190"/>
            <a:ext cx="659583" cy="65958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5410200" y="2033663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16667" y="1496034"/>
            <a:ext cx="268393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6654800" y="3574601"/>
            <a:ext cx="1058333" cy="643467"/>
          </a:xfrm>
          <a:custGeom>
            <a:avLst/>
            <a:gdLst>
              <a:gd name="connsiteX0" fmla="*/ 1058333 w 1058333"/>
              <a:gd name="connsiteY0" fmla="*/ 0 h 643467"/>
              <a:gd name="connsiteX1" fmla="*/ 397933 w 1058333"/>
              <a:gd name="connsiteY1" fmla="*/ 118534 h 643467"/>
              <a:gd name="connsiteX2" fmla="*/ 0 w 1058333"/>
              <a:gd name="connsiteY2" fmla="*/ 643467 h 64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8333" h="643467">
                <a:moveTo>
                  <a:pt x="1058333" y="0"/>
                </a:moveTo>
                <a:cubicBezTo>
                  <a:pt x="816327" y="5645"/>
                  <a:pt x="574322" y="11290"/>
                  <a:pt x="397933" y="118534"/>
                </a:cubicBezTo>
                <a:cubicBezTo>
                  <a:pt x="221544" y="225778"/>
                  <a:pt x="110772" y="434622"/>
                  <a:pt x="0" y="643467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439333" y="3777800"/>
            <a:ext cx="2548467" cy="356568"/>
          </a:xfrm>
          <a:custGeom>
            <a:avLst/>
            <a:gdLst>
              <a:gd name="connsiteX0" fmla="*/ 2548467 w 2548467"/>
              <a:gd name="connsiteY0" fmla="*/ 0 h 356568"/>
              <a:gd name="connsiteX1" fmla="*/ 1168400 w 2548467"/>
              <a:gd name="connsiteY1" fmla="*/ 355600 h 356568"/>
              <a:gd name="connsiteX2" fmla="*/ 0 w 2548467"/>
              <a:gd name="connsiteY2" fmla="*/ 84666 h 35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8467" h="356568">
                <a:moveTo>
                  <a:pt x="2548467" y="0"/>
                </a:moveTo>
                <a:cubicBezTo>
                  <a:pt x="2070805" y="170744"/>
                  <a:pt x="1593144" y="341489"/>
                  <a:pt x="1168400" y="355600"/>
                </a:cubicBezTo>
                <a:cubicBezTo>
                  <a:pt x="743656" y="369711"/>
                  <a:pt x="371828" y="227188"/>
                  <a:pt x="0" y="84666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532467" y="4006400"/>
            <a:ext cx="2455333" cy="770466"/>
          </a:xfrm>
          <a:custGeom>
            <a:avLst/>
            <a:gdLst>
              <a:gd name="connsiteX0" fmla="*/ 2455333 w 2455333"/>
              <a:gd name="connsiteY0" fmla="*/ 0 h 770466"/>
              <a:gd name="connsiteX1" fmla="*/ 1346200 w 2455333"/>
              <a:gd name="connsiteY1" fmla="*/ 237066 h 770466"/>
              <a:gd name="connsiteX2" fmla="*/ 0 w 2455333"/>
              <a:gd name="connsiteY2" fmla="*/ 770466 h 77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5333" h="770466">
                <a:moveTo>
                  <a:pt x="2455333" y="0"/>
                </a:moveTo>
                <a:cubicBezTo>
                  <a:pt x="2105377" y="54327"/>
                  <a:pt x="1755422" y="108655"/>
                  <a:pt x="1346200" y="237066"/>
                </a:cubicBezTo>
                <a:cubicBezTo>
                  <a:pt x="936978" y="365477"/>
                  <a:pt x="468489" y="567971"/>
                  <a:pt x="0" y="770466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62470" y="1875997"/>
            <a:ext cx="2878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ea typeface="Abyssinica SIL" pitchFamily="2" charset="0"/>
                <a:cs typeface="Abyssinica SIL" pitchFamily="2" charset="0"/>
              </a:rPr>
              <a:t>Tool chain</a:t>
            </a:r>
          </a:p>
          <a:p>
            <a:pPr algn="ctr"/>
            <a:r>
              <a:rPr lang="en-US" sz="1600" dirty="0" smtClean="0">
                <a:latin typeface="+mj-lt"/>
                <a:ea typeface="Abyssinica SIL" pitchFamily="2" charset="0"/>
                <a:cs typeface="Abyssinica SIL" pitchFamily="2" charset="0"/>
              </a:rPr>
              <a:t>(</a:t>
            </a:r>
            <a:r>
              <a:rPr lang="en-US" sz="1600" dirty="0" err="1" smtClean="0">
                <a:latin typeface="+mj-lt"/>
                <a:ea typeface="Abyssinica SIL" pitchFamily="2" charset="0"/>
                <a:cs typeface="Abyssinica SIL" pitchFamily="2" charset="0"/>
              </a:rPr>
              <a:t>Coredova</a:t>
            </a:r>
            <a:r>
              <a:rPr lang="en-US" sz="1600" dirty="0" smtClean="0">
                <a:latin typeface="+mj-lt"/>
                <a:ea typeface="Abyssinica SIL" pitchFamily="2" charset="0"/>
                <a:cs typeface="Abyssinica SIL" pitchFamily="2" charset="0"/>
              </a:rPr>
              <a:t>, App generator, …)</a:t>
            </a:r>
            <a:endParaRPr lang="en-US" sz="1600" dirty="0">
              <a:latin typeface="+mj-lt"/>
              <a:ea typeface="Abyssinica SIL" pitchFamily="2" charset="0"/>
              <a:cs typeface="Abyssinica SIL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13194" y="267186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ea typeface="Abyssinica SIL" pitchFamily="2" charset="0"/>
                <a:cs typeface="Abyssinica SIL" pitchFamily="2" charset="0"/>
              </a:rPr>
              <a:t>Sideloading</a:t>
            </a:r>
            <a:endParaRPr lang="en-US" sz="1600" dirty="0">
              <a:latin typeface="+mj-lt"/>
              <a:ea typeface="Abyssinica SIL" pitchFamily="2" charset="0"/>
              <a:cs typeface="Abyssinica SIL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80261" y="1901401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ea typeface="Abyssinica SIL" pitchFamily="2" charset="0"/>
                <a:cs typeface="Abyssinica SIL" pitchFamily="2" charset="0"/>
              </a:rPr>
              <a:t>Publish app</a:t>
            </a:r>
            <a:endParaRPr lang="en-US" sz="1600" dirty="0">
              <a:latin typeface="+mj-lt"/>
              <a:ea typeface="Abyssinica SIL" pitchFamily="2" charset="0"/>
              <a:cs typeface="Abyssinica SIL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45247" y="1901401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ea typeface="Abyssinica SIL" pitchFamily="2" charset="0"/>
                <a:cs typeface="Abyssinica SIL" pitchFamily="2" charset="0"/>
              </a:rPr>
              <a:t>Publish app</a:t>
            </a:r>
            <a:endParaRPr lang="en-US" sz="1600" dirty="0">
              <a:latin typeface="+mj-lt"/>
              <a:ea typeface="Abyssinica SIL" pitchFamily="2" charset="0"/>
              <a:cs typeface="Abyssinica SIL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37450" y="2612601"/>
            <a:ext cx="172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ea typeface="Abyssinica SIL" pitchFamily="2" charset="0"/>
                <a:cs typeface="Abyssinica SIL" pitchFamily="2" charset="0"/>
              </a:rPr>
              <a:t>Alternate markets</a:t>
            </a:r>
            <a:endParaRPr lang="en-US" sz="1600" dirty="0">
              <a:latin typeface="+mj-lt"/>
              <a:ea typeface="Abyssinica SIL" pitchFamily="2" charset="0"/>
              <a:cs typeface="Abyssinica SIL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25184" y="2688801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ea typeface="Abyssinica SIL" pitchFamily="2" charset="0"/>
                <a:cs typeface="Abyssinica SIL" pitchFamily="2" charset="0"/>
              </a:rPr>
              <a:t>Google Play</a:t>
            </a:r>
            <a:endParaRPr lang="en-US" sz="1600" dirty="0">
              <a:latin typeface="+mj-lt"/>
              <a:ea typeface="Abyssinica SIL" pitchFamily="2" charset="0"/>
              <a:cs typeface="Abyssinica SIL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9269" y="328146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ea typeface="Abyssinica SIL" pitchFamily="2" charset="0"/>
                <a:cs typeface="Abyssinica SIL" pitchFamily="2" charset="0"/>
              </a:rPr>
              <a:t>Configure</a:t>
            </a:r>
            <a:endParaRPr lang="en-US" sz="1600" dirty="0">
              <a:latin typeface="+mj-lt"/>
              <a:ea typeface="Abyssinica SIL" pitchFamily="2" charset="0"/>
              <a:cs typeface="Abyssinica SIL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33732" y="384026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ea typeface="Abyssinica SIL" pitchFamily="2" charset="0"/>
                <a:cs typeface="Abyssinica SIL" pitchFamily="2" charset="0"/>
              </a:rPr>
              <a:t>Administrators</a:t>
            </a:r>
            <a:endParaRPr lang="en-US" sz="1600" dirty="0">
              <a:latin typeface="+mj-lt"/>
              <a:ea typeface="Abyssinica SIL" pitchFamily="2" charset="0"/>
              <a:cs typeface="Abyssinica SIL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98266" y="5467757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ea typeface="Abyssinica SIL" pitchFamily="2" charset="0"/>
                <a:cs typeface="Abyssinica SIL" pitchFamily="2" charset="0"/>
              </a:rPr>
              <a:t>Platform vendors</a:t>
            </a:r>
            <a:endParaRPr lang="en-US" sz="1600" dirty="0">
              <a:latin typeface="+mj-lt"/>
              <a:ea typeface="Abyssinica SIL" pitchFamily="2" charset="0"/>
              <a:cs typeface="Abyssinica SIL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0127" y="5245724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ea typeface="Abyssinica SIL" pitchFamily="2" charset="0"/>
                <a:cs typeface="Abyssinica SIL" pitchFamily="2" charset="0"/>
              </a:rPr>
              <a:t>Advertisement networks</a:t>
            </a:r>
            <a:endParaRPr lang="en-US" sz="1600" dirty="0">
              <a:latin typeface="+mj-lt"/>
              <a:ea typeface="Abyssinica SIL" pitchFamily="2" charset="0"/>
              <a:cs typeface="Abyssinica SIL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404" y="3839533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ea typeface="Abyssinica SIL" pitchFamily="2" charset="0"/>
                <a:cs typeface="Abyssinica SIL" pitchFamily="2" charset="0"/>
              </a:rPr>
              <a:t>Online services</a:t>
            </a:r>
            <a:endParaRPr lang="en-US" sz="1600" dirty="0">
              <a:latin typeface="+mj-lt"/>
              <a:ea typeface="Abyssinica SIL" pitchFamily="2" charset="0"/>
              <a:cs typeface="Abyssinica SIL" pitchFamily="2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18464" y="3693155"/>
            <a:ext cx="2836336" cy="2023511"/>
            <a:chOff x="1007530" y="2209800"/>
            <a:chExt cx="4899156" cy="3420532"/>
          </a:xfrm>
        </p:grpSpPr>
        <p:sp>
          <p:nvSpPr>
            <p:cNvPr id="37" name="Rectangle 36"/>
            <p:cNvSpPr/>
            <p:nvPr/>
          </p:nvSpPr>
          <p:spPr>
            <a:xfrm>
              <a:off x="1007533" y="3098799"/>
              <a:ext cx="4899153" cy="762000"/>
            </a:xfrm>
            <a:prstGeom prst="rect">
              <a:avLst/>
            </a:prstGeom>
            <a:solidFill>
              <a:srgbClr val="3535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Application Framework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16000" y="3953933"/>
              <a:ext cx="2040467" cy="7620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Native libs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(C / C++)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4466" y="4868332"/>
              <a:ext cx="4882219" cy="76200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Linux Kernel (modified)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42320" y="3953933"/>
              <a:ext cx="2764366" cy="762000"/>
            </a:xfrm>
            <a:prstGeom prst="rect">
              <a:avLst/>
            </a:prstGeom>
            <a:solidFill>
              <a:srgbClr val="D2A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Android Runtime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(Dalvik / ART)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07532" y="2209800"/>
              <a:ext cx="4899153" cy="762000"/>
            </a:xfrm>
            <a:prstGeom prst="rect">
              <a:avLst/>
            </a:prstGeom>
            <a:solidFill>
              <a:srgbClr val="3535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Third Party app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07530" y="2545218"/>
              <a:ext cx="1111452" cy="416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Ad Libs</a:t>
              </a:r>
              <a:endParaRPr lang="en-US" sz="10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611771" y="119172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ea typeface="Abyssinica SIL" pitchFamily="2" charset="0"/>
                <a:cs typeface="Abyssinica SIL" pitchFamily="2" charset="0"/>
              </a:rPr>
              <a:t>Use Tools</a:t>
            </a:r>
            <a:endParaRPr lang="en-US" sz="1600" dirty="0">
              <a:latin typeface="+mj-lt"/>
              <a:ea typeface="Abyssinica SIL" pitchFamily="2" charset="0"/>
              <a:cs typeface="Abyssinica SIL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4275-9281-430A-ACAC-D4A2EAEA952F}" type="slidenum">
              <a:rPr lang="en-US" smtClean="0"/>
              <a:t>9</a:t>
            </a:fld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874595"/>
            <a:ext cx="489857" cy="48985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85" y="4038573"/>
            <a:ext cx="489857" cy="48985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74" y="2584241"/>
            <a:ext cx="489857" cy="48985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1504378"/>
            <a:ext cx="489857" cy="48985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74" y="4099531"/>
            <a:ext cx="489857" cy="48985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3436" y="6461760"/>
            <a:ext cx="7027817" cy="394073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tx1"/>
                </a:solidFill>
              </a:rPr>
              <a:t> Y. </a:t>
            </a:r>
            <a:r>
              <a:rPr lang="en-US" sz="1100" dirty="0" err="1" smtClean="0">
                <a:solidFill>
                  <a:schemeClr val="tx1"/>
                </a:solidFill>
              </a:rPr>
              <a:t>Acar</a:t>
            </a:r>
            <a:r>
              <a:rPr lang="en-US" sz="1100" dirty="0" smtClean="0">
                <a:solidFill>
                  <a:schemeClr val="tx1"/>
                </a:solidFill>
              </a:rPr>
              <a:t> et al., "</a:t>
            </a:r>
            <a:r>
              <a:rPr lang="en-US" sz="1100" dirty="0" err="1" smtClean="0">
                <a:solidFill>
                  <a:schemeClr val="tx1"/>
                </a:solidFill>
              </a:rPr>
              <a:t>SoK</a:t>
            </a:r>
            <a:r>
              <a:rPr lang="en-US" sz="1100" dirty="0" smtClean="0">
                <a:solidFill>
                  <a:schemeClr val="tx1"/>
                </a:solidFill>
              </a:rPr>
              <a:t>: Lessons Learned From Android Security Research For </a:t>
            </a:r>
            <a:r>
              <a:rPr lang="en-US" sz="1100" dirty="0" err="1" smtClean="0">
                <a:solidFill>
                  <a:schemeClr val="tx1"/>
                </a:solidFill>
              </a:rPr>
              <a:t>Appified</a:t>
            </a:r>
            <a:r>
              <a:rPr lang="en-US" sz="1100" dirty="0" smtClean="0">
                <a:solidFill>
                  <a:schemeClr val="tx1"/>
                </a:solidFill>
              </a:rPr>
              <a:t> Software Platforms,”  SP ’16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264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7209</TotalTime>
  <Words>1891</Words>
  <Application>Microsoft Office PowerPoint</Application>
  <PresentationFormat>On-screen Show (4:3)</PresentationFormat>
  <Paragraphs>559</Paragraphs>
  <Slides>52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Equity</vt:lpstr>
      <vt:lpstr>Android Security</vt:lpstr>
      <vt:lpstr>Outline</vt:lpstr>
      <vt:lpstr>Motivation</vt:lpstr>
      <vt:lpstr>Why Mobile Security?</vt:lpstr>
      <vt:lpstr>Motivation</vt:lpstr>
      <vt:lpstr>1. Almost completely open source</vt:lpstr>
      <vt:lpstr>2. The Market Global Smartphone Market Trends</vt:lpstr>
      <vt:lpstr>Motivation</vt:lpstr>
      <vt:lpstr>Actors in the Android Ecosystem</vt:lpstr>
      <vt:lpstr>Where to improve security &amp; privacy protection?</vt:lpstr>
      <vt:lpstr>Security Impact of an Actor  over others1</vt:lpstr>
      <vt:lpstr>Motivation: Summary</vt:lpstr>
      <vt:lpstr>Android Applications</vt:lpstr>
      <vt:lpstr>Android Software Stack</vt:lpstr>
      <vt:lpstr>Application Packages (APK)</vt:lpstr>
      <vt:lpstr>Android Security Architecture</vt:lpstr>
      <vt:lpstr>Package Integrity: Package Manifest</vt:lpstr>
      <vt:lpstr>Verifying of package manifest</vt:lpstr>
      <vt:lpstr>Android Security Architecture</vt:lpstr>
      <vt:lpstr>Sandboxing</vt:lpstr>
      <vt:lpstr>Application Isolation by Sandboxing</vt:lpstr>
      <vt:lpstr>Application sandbox</vt:lpstr>
      <vt:lpstr>Android Security Architecture</vt:lpstr>
      <vt:lpstr>Android Permission System</vt:lpstr>
      <vt:lpstr>Android Permission: Example</vt:lpstr>
      <vt:lpstr>Permissions’ Protection Level</vt:lpstr>
      <vt:lpstr>Dynamic Permissions (≥ Android 6.0)</vt:lpstr>
      <vt:lpstr>Android Vulnerabilities</vt:lpstr>
      <vt:lpstr>Vulnerability Classification</vt:lpstr>
      <vt:lpstr>Android Vulnerability</vt:lpstr>
      <vt:lpstr>Application-Level Privilege Escalation Attack</vt:lpstr>
      <vt:lpstr>Collusion Attack</vt:lpstr>
      <vt:lpstr>Android Vulnerability</vt:lpstr>
      <vt:lpstr>Dirty COW</vt:lpstr>
      <vt:lpstr>Media Projection Service Issue</vt:lpstr>
      <vt:lpstr>Dynamic Permission1</vt:lpstr>
      <vt:lpstr>Over-privileged Apps1</vt:lpstr>
      <vt:lpstr>Confused Deputy Attack</vt:lpstr>
      <vt:lpstr>Confused Deputy Introduce by OEMs1</vt:lpstr>
      <vt:lpstr>Android Vulnerability</vt:lpstr>
      <vt:lpstr>Broadcom Wi-Fi SoC Flaw</vt:lpstr>
      <vt:lpstr>Advanced Threat</vt:lpstr>
      <vt:lpstr>Risk of 3rd Party Libraries</vt:lpstr>
      <vt:lpstr>Risk of 3rd Party Libraries1,2</vt:lpstr>
      <vt:lpstr>Malware Analysis</vt:lpstr>
      <vt:lpstr>Why Malware Analysis?</vt:lpstr>
      <vt:lpstr>Malware Statistics</vt:lpstr>
      <vt:lpstr>Malware Analysis Techniques</vt:lpstr>
      <vt:lpstr>Analysis Techniques used in Different Area1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Security</dc:title>
  <dc:creator>saurabh</dc:creator>
  <cp:lastModifiedBy>saurabh</cp:lastModifiedBy>
  <cp:revision>971</cp:revision>
  <dcterms:created xsi:type="dcterms:W3CDTF">2017-12-02T11:02:02Z</dcterms:created>
  <dcterms:modified xsi:type="dcterms:W3CDTF">2019-03-10T03:14:05Z</dcterms:modified>
</cp:coreProperties>
</file>