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77" r:id="rId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9" autoAdjust="0"/>
  </p:normalViewPr>
  <p:slideViewPr>
    <p:cSldViewPr snapToGrid="0" showGuides="1">
      <p:cViewPr>
        <p:scale>
          <a:sx n="75" d="100"/>
          <a:sy n="75" d="100"/>
        </p:scale>
        <p:origin x="54" y="1062"/>
      </p:cViewPr>
      <p:guideLst>
        <p:guide orient="horz" pos="21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2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365125"/>
            <a:ext cx="10277153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8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41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6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5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5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8"/>
            <a:ext cx="13972878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5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3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2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8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2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2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8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2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8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1" y="365128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1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3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3FFD-4EE3-46D0-BEC1-2C190B721314}" type="datetimeFigureOut">
              <a:rPr lang="en-US" smtClean="0"/>
              <a:t>8/14/2023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6" y="6356353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60" y="6356353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0AC6-FB57-43D3-821F-58CE108BB717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ktangel 42"/>
          <p:cNvSpPr/>
          <p:nvPr/>
        </p:nvSpPr>
        <p:spPr>
          <a:xfrm>
            <a:off x="10766400" y="1151650"/>
            <a:ext cx="4739911" cy="5020533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ktangel 40"/>
          <p:cNvSpPr/>
          <p:nvPr/>
        </p:nvSpPr>
        <p:spPr>
          <a:xfrm>
            <a:off x="674689" y="1139357"/>
            <a:ext cx="9344653" cy="5020533"/>
          </a:xfrm>
          <a:prstGeom prst="rect">
            <a:avLst/>
          </a:prstGeom>
          <a:solidFill>
            <a:schemeClr val="bg1">
              <a:lumMod val="8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89" y="321863"/>
            <a:ext cx="12814047" cy="850899"/>
          </a:xfrm>
        </p:spPr>
        <p:txBody>
          <a:bodyPr>
            <a:normAutofit/>
          </a:bodyPr>
          <a:lstStyle/>
          <a:p>
            <a:r>
              <a:rPr lang="en-US" b="1" dirty="0"/>
              <a:t>DD2 research data structure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1166832" y="1114330"/>
            <a:ext cx="229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DD2 core data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4100043" y="1696641"/>
            <a:ext cx="252000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IDNC questionnaire</a:t>
            </a:r>
          </a:p>
          <a:p>
            <a:r>
              <a:rPr lang="en-US" sz="1400" dirty="0"/>
              <a:t>Follow-up questionnaire and diabetic neuropathy</a:t>
            </a:r>
          </a:p>
        </p:txBody>
      </p:sp>
      <p:pic>
        <p:nvPicPr>
          <p:cNvPr id="1026" name="Picture 2" descr="Sundhedsdatastyrelse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7077" y="1611821"/>
            <a:ext cx="1872651" cy="816930"/>
          </a:xfrm>
          <a:prstGeom prst="rect">
            <a:avLst/>
          </a:prstGeom>
          <a:noFill/>
          <a:ln w="57150">
            <a:noFill/>
          </a:ln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13662" y="1637512"/>
            <a:ext cx="1590308" cy="798257"/>
          </a:xfrm>
          <a:prstGeom prst="rect">
            <a:avLst/>
          </a:prstGeom>
          <a:ln w="57150">
            <a:noFill/>
          </a:ln>
        </p:spPr>
      </p:pic>
      <p:sp>
        <p:nvSpPr>
          <p:cNvPr id="16" name="Tekstfelt 15"/>
          <p:cNvSpPr txBox="1"/>
          <p:nvPr/>
        </p:nvSpPr>
        <p:spPr>
          <a:xfrm>
            <a:off x="1044050" y="3239264"/>
            <a:ext cx="2520000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Future analyses on blood/urine samples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1044050" y="2467952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Biomarker data</a:t>
            </a:r>
          </a:p>
          <a:p>
            <a:r>
              <a:rPr lang="en-US" sz="1400" dirty="0"/>
              <a:t>Blood/urine samples</a:t>
            </a:r>
          </a:p>
        </p:txBody>
      </p:sp>
      <p:sp>
        <p:nvSpPr>
          <p:cNvPr id="19" name="Tekstfelt 18"/>
          <p:cNvSpPr txBox="1"/>
          <p:nvPr/>
        </p:nvSpPr>
        <p:spPr>
          <a:xfrm>
            <a:off x="1044050" y="1696639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DD2 questionnaire</a:t>
            </a:r>
          </a:p>
          <a:p>
            <a:pPr algn="ctr"/>
            <a:r>
              <a:rPr lang="en-US" sz="1400" dirty="0"/>
              <a:t>Interview and clinical exam</a:t>
            </a:r>
          </a:p>
        </p:txBody>
      </p:sp>
      <p:sp>
        <p:nvSpPr>
          <p:cNvPr id="3" name="Rektangel 2"/>
          <p:cNvSpPr/>
          <p:nvPr/>
        </p:nvSpPr>
        <p:spPr>
          <a:xfrm>
            <a:off x="10164840" y="1068370"/>
            <a:ext cx="457399" cy="519273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DD2 research data upload and linkage</a:t>
            </a:r>
          </a:p>
        </p:txBody>
      </p:sp>
      <p:sp>
        <p:nvSpPr>
          <p:cNvPr id="32" name="Tekstfelt 31"/>
          <p:cNvSpPr txBox="1"/>
          <p:nvPr/>
        </p:nvSpPr>
        <p:spPr>
          <a:xfrm>
            <a:off x="10930978" y="1151647"/>
            <a:ext cx="44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Danish medical registry data</a:t>
            </a:r>
          </a:p>
        </p:txBody>
      </p:sp>
      <p:pic>
        <p:nvPicPr>
          <p:cNvPr id="40" name="Billede 235">
            <a:extLst>
              <a:ext uri="{FF2B5EF4-FFF2-40B4-BE49-F238E27FC236}">
                <a16:creationId xmlns:a16="http://schemas.microsoft.com/office/drawing/2014/main" id="{9CA3C478-E7BF-E14F-ACF1-5645A30F586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6565" y="921146"/>
            <a:ext cx="1167951" cy="1163593"/>
          </a:xfrm>
          <a:prstGeom prst="rect">
            <a:avLst/>
          </a:prstGeom>
        </p:spPr>
      </p:pic>
      <p:sp>
        <p:nvSpPr>
          <p:cNvPr id="74" name="TextBox 32">
            <a:extLst>
              <a:ext uri="{FF2B5EF4-FFF2-40B4-BE49-F238E27FC236}">
                <a16:creationId xmlns:a16="http://schemas.microsoft.com/office/drawing/2014/main" id="{C052E847-4729-4281-A505-CB0B04CEC0F2}"/>
              </a:ext>
            </a:extLst>
          </p:cNvPr>
          <p:cNvSpPr txBox="1"/>
          <p:nvPr/>
        </p:nvSpPr>
        <p:spPr>
          <a:xfrm>
            <a:off x="13972830" y="2567766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Civil Registration System</a:t>
            </a:r>
          </a:p>
        </p:txBody>
      </p:sp>
      <p:sp>
        <p:nvSpPr>
          <p:cNvPr id="72" name="TextBox 33">
            <a:extLst>
              <a:ext uri="{FF2B5EF4-FFF2-40B4-BE49-F238E27FC236}">
                <a16:creationId xmlns:a16="http://schemas.microsoft.com/office/drawing/2014/main" id="{209BEF5D-D4C3-4A33-8939-D4CC683F2A63}"/>
              </a:ext>
            </a:extLst>
          </p:cNvPr>
          <p:cNvSpPr txBox="1"/>
          <p:nvPr/>
        </p:nvSpPr>
        <p:spPr>
          <a:xfrm>
            <a:off x="12530537" y="2567766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Danish National Patient Registry</a:t>
            </a:r>
          </a:p>
        </p:txBody>
      </p:sp>
      <p:sp>
        <p:nvSpPr>
          <p:cNvPr id="70" name="TextBox 34">
            <a:extLst>
              <a:ext uri="{FF2B5EF4-FFF2-40B4-BE49-F238E27FC236}">
                <a16:creationId xmlns:a16="http://schemas.microsoft.com/office/drawing/2014/main" id="{7987531B-A720-4BB0-8D72-44C233424C3A}"/>
              </a:ext>
            </a:extLst>
          </p:cNvPr>
          <p:cNvSpPr txBox="1"/>
          <p:nvPr/>
        </p:nvSpPr>
        <p:spPr>
          <a:xfrm>
            <a:off x="11113851" y="3392957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Nationwide Prescription Registry </a:t>
            </a:r>
          </a:p>
        </p:txBody>
      </p:sp>
      <p:sp>
        <p:nvSpPr>
          <p:cNvPr id="48" name="TextBox 34">
            <a:extLst>
              <a:ext uri="{FF2B5EF4-FFF2-40B4-BE49-F238E27FC236}">
                <a16:creationId xmlns:a16="http://schemas.microsoft.com/office/drawing/2014/main" id="{9E65BAC0-6D37-404A-806F-BAC889B67A67}"/>
              </a:ext>
            </a:extLst>
          </p:cNvPr>
          <p:cNvSpPr txBox="1"/>
          <p:nvPr/>
        </p:nvSpPr>
        <p:spPr>
          <a:xfrm>
            <a:off x="13972641" y="5050971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Danish Cancer Registry</a:t>
            </a:r>
          </a:p>
        </p:txBody>
      </p:sp>
      <p:sp>
        <p:nvSpPr>
          <p:cNvPr id="50" name="TextBox 34">
            <a:extLst>
              <a:ext uri="{FF2B5EF4-FFF2-40B4-BE49-F238E27FC236}">
                <a16:creationId xmlns:a16="http://schemas.microsoft.com/office/drawing/2014/main" id="{35169239-1A45-4171-B870-BC1C17C7EED3}"/>
              </a:ext>
            </a:extLst>
          </p:cNvPr>
          <p:cNvSpPr txBox="1"/>
          <p:nvPr/>
        </p:nvSpPr>
        <p:spPr>
          <a:xfrm>
            <a:off x="11113662" y="5050971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Cause of Death Registry</a:t>
            </a:r>
          </a:p>
        </p:txBody>
      </p:sp>
      <p:sp>
        <p:nvSpPr>
          <p:cNvPr id="68" name="TextBox 37">
            <a:extLst>
              <a:ext uri="{FF2B5EF4-FFF2-40B4-BE49-F238E27FC236}">
                <a16:creationId xmlns:a16="http://schemas.microsoft.com/office/drawing/2014/main" id="{17C233AD-F629-4DC0-B5FF-5ED898841D60}"/>
              </a:ext>
            </a:extLst>
          </p:cNvPr>
          <p:cNvSpPr txBox="1"/>
          <p:nvPr/>
        </p:nvSpPr>
        <p:spPr>
          <a:xfrm>
            <a:off x="11113851" y="4229274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National Health Insurance Registry</a:t>
            </a:r>
          </a:p>
        </p:txBody>
      </p:sp>
      <p:sp>
        <p:nvSpPr>
          <p:cNvPr id="66" name="TextBox 37">
            <a:extLst>
              <a:ext uri="{FF2B5EF4-FFF2-40B4-BE49-F238E27FC236}">
                <a16:creationId xmlns:a16="http://schemas.microsoft.com/office/drawing/2014/main" id="{B989F7D6-A26A-470F-929E-E1035283C639}"/>
              </a:ext>
            </a:extLst>
          </p:cNvPr>
          <p:cNvSpPr txBox="1"/>
          <p:nvPr/>
        </p:nvSpPr>
        <p:spPr>
          <a:xfrm>
            <a:off x="13972830" y="3392957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Psychiatric Central Registry</a:t>
            </a:r>
          </a:p>
        </p:txBody>
      </p:sp>
      <p:sp>
        <p:nvSpPr>
          <p:cNvPr id="64" name="TextBox 37">
            <a:extLst>
              <a:ext uri="{FF2B5EF4-FFF2-40B4-BE49-F238E27FC236}">
                <a16:creationId xmlns:a16="http://schemas.microsoft.com/office/drawing/2014/main" id="{203DA3F3-5405-4268-A86B-4194D7B52050}"/>
              </a:ext>
            </a:extLst>
          </p:cNvPr>
          <p:cNvSpPr txBox="1"/>
          <p:nvPr/>
        </p:nvSpPr>
        <p:spPr>
          <a:xfrm>
            <a:off x="12530348" y="5050971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sz="1200" dirty="0"/>
              <a:t>Covid-19 tests &amp; vaccination data</a:t>
            </a:r>
          </a:p>
        </p:txBody>
      </p:sp>
      <p:sp>
        <p:nvSpPr>
          <p:cNvPr id="62" name="TextBox 37">
            <a:extLst>
              <a:ext uri="{FF2B5EF4-FFF2-40B4-BE49-F238E27FC236}">
                <a16:creationId xmlns:a16="http://schemas.microsoft.com/office/drawing/2014/main" id="{9AEE7C38-68B0-4287-88D5-2D0BF8A79471}"/>
              </a:ext>
            </a:extLst>
          </p:cNvPr>
          <p:cNvSpPr txBox="1"/>
          <p:nvPr/>
        </p:nvSpPr>
        <p:spPr>
          <a:xfrm>
            <a:off x="13972830" y="4229274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Medical Birth Registry Data</a:t>
            </a:r>
          </a:p>
        </p:txBody>
      </p:sp>
      <p:sp>
        <p:nvSpPr>
          <p:cNvPr id="60" name="TextBox 37">
            <a:extLst>
              <a:ext uri="{FF2B5EF4-FFF2-40B4-BE49-F238E27FC236}">
                <a16:creationId xmlns:a16="http://schemas.microsoft.com/office/drawing/2014/main" id="{00AE65DD-A7E2-435B-A93B-04EA22186AE1}"/>
              </a:ext>
            </a:extLst>
          </p:cNvPr>
          <p:cNvSpPr txBox="1"/>
          <p:nvPr/>
        </p:nvSpPr>
        <p:spPr>
          <a:xfrm>
            <a:off x="12530537" y="4229273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Family and household registry </a:t>
            </a:r>
          </a:p>
        </p:txBody>
      </p:sp>
      <p:sp>
        <p:nvSpPr>
          <p:cNvPr id="58" name="TextBox 37">
            <a:extLst>
              <a:ext uri="{FF2B5EF4-FFF2-40B4-BE49-F238E27FC236}">
                <a16:creationId xmlns:a16="http://schemas.microsoft.com/office/drawing/2014/main" id="{C03E17C9-200F-4E14-AAB7-87556248B011}"/>
              </a:ext>
            </a:extLst>
          </p:cNvPr>
          <p:cNvSpPr txBox="1"/>
          <p:nvPr/>
        </p:nvSpPr>
        <p:spPr>
          <a:xfrm>
            <a:off x="12530537" y="3392957"/>
            <a:ext cx="126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Nationwide Laboratory Data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8B87272-8F30-8329-0AB7-DD295A706EAF}"/>
              </a:ext>
            </a:extLst>
          </p:cNvPr>
          <p:cNvSpPr txBox="1"/>
          <p:nvPr/>
        </p:nvSpPr>
        <p:spPr>
          <a:xfrm>
            <a:off x="3792570" y="1114394"/>
            <a:ext cx="320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Additional DD2 data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063ED7B5-5F59-B1D6-B536-FD619E2E222B}"/>
              </a:ext>
            </a:extLst>
          </p:cNvPr>
          <p:cNvSpPr txBox="1"/>
          <p:nvPr/>
        </p:nvSpPr>
        <p:spPr>
          <a:xfrm>
            <a:off x="6996844" y="1139356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External DD2 data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2C6AD0F3-1753-48E1-1F24-D68FD3225E89}"/>
              </a:ext>
            </a:extLst>
          </p:cNvPr>
          <p:cNvSpPr txBox="1"/>
          <p:nvPr/>
        </p:nvSpPr>
        <p:spPr>
          <a:xfrm>
            <a:off x="7147412" y="3369861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DiaBase</a:t>
            </a:r>
            <a:endParaRPr lang="en-US" dirty="0"/>
          </a:p>
          <a:p>
            <a:r>
              <a:rPr lang="en-US" sz="1400" dirty="0"/>
              <a:t>Eye examination results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EEEA0A8B-4603-44EE-26B8-335FC4B1FBB5}"/>
              </a:ext>
            </a:extLst>
          </p:cNvPr>
          <p:cNvSpPr txBox="1"/>
          <p:nvPr/>
        </p:nvSpPr>
        <p:spPr>
          <a:xfrm>
            <a:off x="7147412" y="4103361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Foot database</a:t>
            </a:r>
          </a:p>
          <a:p>
            <a:r>
              <a:rPr lang="en-US" sz="1400" dirty="0"/>
              <a:t>Foot examination results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CD5A4413-1CAB-B827-C103-8179479DEB8A}"/>
              </a:ext>
            </a:extLst>
          </p:cNvPr>
          <p:cNvSpPr txBox="1"/>
          <p:nvPr/>
        </p:nvSpPr>
        <p:spPr>
          <a:xfrm>
            <a:off x="7147412" y="1696641"/>
            <a:ext cx="252000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DDDA</a:t>
            </a:r>
          </a:p>
          <a:p>
            <a:r>
              <a:rPr lang="en-US" sz="1400" dirty="0"/>
              <a:t>Clinical quality database for diabetes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F50D663F-9064-222F-1E2C-7A1804E0C53A}"/>
              </a:ext>
            </a:extLst>
          </p:cNvPr>
          <p:cNvSpPr txBox="1"/>
          <p:nvPr/>
        </p:nvSpPr>
        <p:spPr>
          <a:xfrm>
            <a:off x="4100043" y="2678475"/>
            <a:ext cx="2520000" cy="8002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Fødselsdata</a:t>
            </a:r>
            <a:endParaRPr lang="en-US" dirty="0"/>
          </a:p>
          <a:p>
            <a:r>
              <a:rPr lang="en-US" sz="1400" dirty="0"/>
              <a:t>Birth data from midwife journals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A9070C81-877F-2FBF-2B31-1B03C3B2A33D}"/>
              </a:ext>
            </a:extLst>
          </p:cNvPr>
          <p:cNvSpPr txBox="1"/>
          <p:nvPr/>
        </p:nvSpPr>
        <p:spPr>
          <a:xfrm>
            <a:off x="7147412" y="2636360"/>
            <a:ext cx="2520000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DDiD</a:t>
            </a:r>
            <a:endParaRPr lang="en-US" dirty="0"/>
          </a:p>
          <a:p>
            <a:r>
              <a:rPr lang="en-US" sz="1400" dirty="0"/>
              <a:t>The new DDDA</a:t>
            </a:r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C952B2A4-0CE5-23C6-5BEB-D3517236025C}"/>
              </a:ext>
            </a:extLst>
          </p:cNvPr>
          <p:cNvSpPr txBox="1"/>
          <p:nvPr/>
        </p:nvSpPr>
        <p:spPr>
          <a:xfrm>
            <a:off x="4100043" y="3646957"/>
            <a:ext cx="2520000" cy="101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Substudies</a:t>
            </a:r>
            <a:endParaRPr lang="en-US" dirty="0"/>
          </a:p>
          <a:p>
            <a:r>
              <a:rPr lang="en-US" sz="1400" dirty="0"/>
              <a:t>Studies generating their own data within DD2, e.g., IDA, DICTA, CsubT2C</a:t>
            </a: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BB2D4EA2-1E55-8155-26C9-D6069F28144C}"/>
              </a:ext>
            </a:extLst>
          </p:cNvPr>
          <p:cNvSpPr txBox="1"/>
          <p:nvPr/>
        </p:nvSpPr>
        <p:spPr>
          <a:xfrm>
            <a:off x="11113851" y="2717784"/>
            <a:ext cx="126000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Examples of data on DST and SDS:</a:t>
            </a:r>
          </a:p>
        </p:txBody>
      </p:sp>
    </p:spTree>
    <p:extLst>
      <p:ext uri="{BB962C8B-B14F-4D97-AF65-F5344CB8AC3E}">
        <p14:creationId xmlns:p14="http://schemas.microsoft.com/office/powerpoint/2010/main" val="20011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206</TotalTime>
  <Words>140</Words>
  <Application>Microsoft Office PowerPoint</Application>
  <PresentationFormat>Brugerdefineret</PresentationFormat>
  <Paragraphs>37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DD2 research data structure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DD2 research data structure</dc:title>
  <dc:creator>Sia Kromann Nicolaisen</dc:creator>
  <cp:lastModifiedBy>Sia Kromann Nicolaisen</cp:lastModifiedBy>
  <cp:revision>6</cp:revision>
  <dcterms:created xsi:type="dcterms:W3CDTF">2023-08-14T08:35:11Z</dcterms:created>
  <dcterms:modified xsi:type="dcterms:W3CDTF">2023-08-14T12:01:39Z</dcterms:modified>
</cp:coreProperties>
</file>