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8" r:id="rId30"/>
    <p:sldId id="289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9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9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C5D0-D4E7-4510-BDA8-1D15A53F7A5B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4348-2134-4ADB-BA8A-9132BD9C7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1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Accounting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4655"/>
            <a:ext cx="9144000" cy="265314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A Primer </a:t>
            </a:r>
          </a:p>
          <a:p>
            <a:r>
              <a:rPr lang="en-US" sz="4500" dirty="0" smtClean="0"/>
              <a:t>B.Tech ECE (Second Sem.)</a:t>
            </a:r>
          </a:p>
          <a:p>
            <a:r>
              <a:rPr lang="en-US" sz="4500" dirty="0" smtClean="0"/>
              <a:t>NIT Jamshedpur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9083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656"/>
            <a:ext cx="10515600" cy="5769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0326"/>
            <a:ext cx="11887200" cy="61237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Assets</a:t>
            </a:r>
          </a:p>
          <a:p>
            <a:pPr algn="just"/>
            <a:r>
              <a:rPr lang="en-US" dirty="0"/>
              <a:t>These are tangible objects or intangible rights owned by the enterprise and </a:t>
            </a:r>
            <a:r>
              <a:rPr lang="en-US" dirty="0" smtClean="0"/>
              <a:t>carrying probable </a:t>
            </a:r>
            <a:r>
              <a:rPr lang="en-US" dirty="0"/>
              <a:t>future benefits. Tangible items are those which can be touched and </a:t>
            </a:r>
            <a:r>
              <a:rPr lang="en-US" dirty="0" smtClean="0"/>
              <a:t>their  physical </a:t>
            </a:r>
            <a:r>
              <a:rPr lang="en-US" dirty="0"/>
              <a:t>presence can be noted/felt e.g. furniture, machine etc. Intangible rights </a:t>
            </a:r>
            <a:r>
              <a:rPr lang="en-US" dirty="0" smtClean="0"/>
              <a:t>are those </a:t>
            </a:r>
            <a:r>
              <a:rPr lang="en-US" dirty="0"/>
              <a:t>rights which one possesses but cannot see e.g. patent rights, copyrights, </a:t>
            </a:r>
            <a:r>
              <a:rPr lang="en-US" dirty="0" smtClean="0"/>
              <a:t>goodwill etc</a:t>
            </a:r>
            <a:r>
              <a:rPr lang="en-US" dirty="0"/>
              <a:t>. Assets are purchased for business use and are not for sale. They raise the </a:t>
            </a:r>
            <a:r>
              <a:rPr lang="en-US" dirty="0" smtClean="0"/>
              <a:t>profit earning </a:t>
            </a:r>
            <a:r>
              <a:rPr lang="en-US" dirty="0"/>
              <a:t>capacity of the business enterprise.</a:t>
            </a:r>
          </a:p>
          <a:p>
            <a:pPr algn="just"/>
            <a:r>
              <a:rPr lang="en-US" dirty="0"/>
              <a:t>Assets are broadly categorized as current assets and non-current assets/fixed assets.</a:t>
            </a:r>
          </a:p>
          <a:p>
            <a:pPr algn="just"/>
            <a:r>
              <a:rPr lang="en-US" b="1" dirty="0"/>
              <a:t>Current assets </a:t>
            </a:r>
            <a:r>
              <a:rPr lang="en-US" dirty="0"/>
              <a:t>are those assets which are held for a short period generally one </a:t>
            </a:r>
            <a:r>
              <a:rPr lang="en-US" dirty="0" smtClean="0"/>
              <a:t>year’s time</a:t>
            </a:r>
            <a:r>
              <a:rPr lang="en-US" dirty="0"/>
              <a:t>. The balance of such items goes on fluctuating i.e. it keeps on changing </a:t>
            </a:r>
            <a:r>
              <a:rPr lang="en-US" dirty="0" smtClean="0"/>
              <a:t>throughout the </a:t>
            </a:r>
            <a:r>
              <a:rPr lang="en-US" dirty="0"/>
              <a:t>year. The balance of cash in hand may change so many times in a day. </a:t>
            </a:r>
            <a:r>
              <a:rPr lang="en-US" dirty="0" smtClean="0"/>
              <a:t>Various current </a:t>
            </a:r>
            <a:r>
              <a:rPr lang="en-US" dirty="0"/>
              <a:t>assets are cash in hand/at bank, debtors, bills receivable, stock, </a:t>
            </a:r>
            <a:r>
              <a:rPr lang="en-US" dirty="0" smtClean="0"/>
              <a:t>pre-paid expenses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Non-current assets : </a:t>
            </a:r>
            <a:r>
              <a:rPr lang="en-US" dirty="0"/>
              <a:t>Those assets are acquired for long term use in the business.</a:t>
            </a:r>
          </a:p>
          <a:p>
            <a:pPr algn="just"/>
            <a:r>
              <a:rPr lang="en-US" dirty="0"/>
              <a:t>Such assets raise the profit earning capacity of the business enterprise. Expenditure </a:t>
            </a:r>
            <a:r>
              <a:rPr lang="en-US" dirty="0" smtClean="0"/>
              <a:t>on such </a:t>
            </a:r>
            <a:r>
              <a:rPr lang="en-US" dirty="0"/>
              <a:t>assets is non-recurring and of capital nature. Expenses incurred on acquiring </a:t>
            </a:r>
            <a:r>
              <a:rPr lang="en-US" dirty="0" smtClean="0"/>
              <a:t>these assets </a:t>
            </a:r>
            <a:r>
              <a:rPr lang="en-US" dirty="0"/>
              <a:t>are added to the value of the assets.</a:t>
            </a:r>
          </a:p>
        </p:txBody>
      </p:sp>
    </p:spTree>
    <p:extLst>
      <p:ext uri="{BB962C8B-B14F-4D97-AF65-F5344CB8AC3E}">
        <p14:creationId xmlns:p14="http://schemas.microsoft.com/office/powerpoint/2010/main" val="63676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10"/>
            <a:ext cx="10515600" cy="4523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651164"/>
            <a:ext cx="11707090" cy="6040581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Liability</a:t>
            </a:r>
          </a:p>
          <a:p>
            <a:pPr algn="just"/>
            <a:r>
              <a:rPr lang="en-US" dirty="0"/>
              <a:t>It is the financial obligation of an enterprise other than owners’ funds.</a:t>
            </a:r>
          </a:p>
          <a:p>
            <a:pPr algn="just"/>
            <a:r>
              <a:rPr lang="en-US" b="1" dirty="0"/>
              <a:t>Liabilities : </a:t>
            </a:r>
            <a:r>
              <a:rPr lang="en-US" dirty="0"/>
              <a:t>Liabilities mean the amount which the business owes to </a:t>
            </a:r>
            <a:r>
              <a:rPr lang="en-US" dirty="0" smtClean="0"/>
              <a:t> outsiders</a:t>
            </a:r>
            <a:r>
              <a:rPr lang="en-US" dirty="0"/>
              <a:t>, that is</a:t>
            </a:r>
            <a:r>
              <a:rPr lang="en-US" dirty="0" smtClean="0"/>
              <a:t>, except </a:t>
            </a:r>
            <a:r>
              <a:rPr lang="en-US" dirty="0"/>
              <a:t>the proprietors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business, transactions are recorded taking business to be an entity distinct from </a:t>
            </a:r>
            <a:r>
              <a:rPr lang="en-US" dirty="0" smtClean="0"/>
              <a:t>its owners</a:t>
            </a:r>
            <a:r>
              <a:rPr lang="en-US" dirty="0"/>
              <a:t>. Thus, capital invested by the proprietors is a liability but an internal liability. </a:t>
            </a:r>
            <a:r>
              <a:rPr lang="en-US" dirty="0" smtClean="0"/>
              <a:t>On the </a:t>
            </a:r>
            <a:r>
              <a:rPr lang="en-US" dirty="0"/>
              <a:t>other hand, </a:t>
            </a:r>
            <a:r>
              <a:rPr lang="en-US" i="1" dirty="0"/>
              <a:t>external liability </a:t>
            </a:r>
            <a:r>
              <a:rPr lang="en-US" dirty="0"/>
              <a:t>is a liability that is payable to outsiders, </a:t>
            </a:r>
            <a:r>
              <a:rPr lang="en-US" i="1" dirty="0"/>
              <a:t>i.e., </a:t>
            </a:r>
            <a:r>
              <a:rPr lang="en-US" dirty="0" smtClean="0"/>
              <a:t>other than </a:t>
            </a:r>
            <a:r>
              <a:rPr lang="en-US" dirty="0"/>
              <a:t>the proprietors.</a:t>
            </a:r>
          </a:p>
          <a:p>
            <a:pPr algn="just"/>
            <a:r>
              <a:rPr lang="en-US" dirty="0"/>
              <a:t>External liability arises because of credit transactions or loans raised. Examples of</a:t>
            </a:r>
          </a:p>
          <a:p>
            <a:pPr algn="just"/>
            <a:r>
              <a:rPr lang="en-US" dirty="0"/>
              <a:t>external liabilities are creditors, bank overdraft, bills payable, outstanding liabilities.</a:t>
            </a:r>
          </a:p>
          <a:p>
            <a:pPr algn="just"/>
            <a:r>
              <a:rPr lang="en-US" dirty="0"/>
              <a:t>Liabilities can be classified into the following :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i="1" dirty="0"/>
              <a:t>Long-Term Liabilities : </a:t>
            </a:r>
            <a:r>
              <a:rPr lang="en-US" dirty="0"/>
              <a:t>These are those liabilities which are payable after a </a:t>
            </a:r>
            <a:r>
              <a:rPr lang="en-US" dirty="0" smtClean="0"/>
              <a:t>long term, (</a:t>
            </a:r>
            <a:r>
              <a:rPr lang="en-US" dirty="0"/>
              <a:t>generally more than a year). Examples of Long-Term Liabilities are </a:t>
            </a:r>
            <a:r>
              <a:rPr lang="en-US" dirty="0" smtClean="0"/>
              <a:t>long term loans</a:t>
            </a:r>
            <a:r>
              <a:rPr lang="en-US" dirty="0"/>
              <a:t>, debentures, etc.</a:t>
            </a:r>
          </a:p>
        </p:txBody>
      </p:sp>
    </p:spTree>
    <p:extLst>
      <p:ext uri="{BB962C8B-B14F-4D97-AF65-F5344CB8AC3E}">
        <p14:creationId xmlns:p14="http://schemas.microsoft.com/office/powerpoint/2010/main" val="337697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54"/>
            <a:ext cx="10515600" cy="6739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ii. </a:t>
            </a:r>
            <a:r>
              <a:rPr lang="en-US" i="1" dirty="0"/>
              <a:t>Short-Term/Current Liabilities : </a:t>
            </a:r>
            <a:r>
              <a:rPr lang="en-US" dirty="0"/>
              <a:t>These are liabilities which are payable in </a:t>
            </a:r>
            <a:r>
              <a:rPr lang="en-US" dirty="0" smtClean="0"/>
              <a:t>the near </a:t>
            </a:r>
            <a:r>
              <a:rPr lang="en-US" dirty="0"/>
              <a:t>future (generally within a year). Examples of Current Liabilities are creditors</a:t>
            </a:r>
            <a:r>
              <a:rPr lang="en-US" dirty="0" smtClean="0"/>
              <a:t>, bank </a:t>
            </a:r>
            <a:r>
              <a:rPr lang="en-US" dirty="0"/>
              <a:t>overdrafts, bills payable, short-term loans, etc.</a:t>
            </a:r>
          </a:p>
          <a:p>
            <a:pPr algn="just"/>
            <a:r>
              <a:rPr lang="en-US" b="1" dirty="0"/>
              <a:t>Account : </a:t>
            </a:r>
            <a:r>
              <a:rPr lang="en-US" dirty="0"/>
              <a:t>Account is a </a:t>
            </a:r>
            <a:r>
              <a:rPr lang="en-US" dirty="0" smtClean="0"/>
              <a:t>summarized </a:t>
            </a:r>
            <a:r>
              <a:rPr lang="en-US" dirty="0"/>
              <a:t>record of relevant transactions at one place </a:t>
            </a:r>
            <a:r>
              <a:rPr lang="en-US" dirty="0" smtClean="0"/>
              <a:t>relating to </a:t>
            </a:r>
            <a:r>
              <a:rPr lang="en-US" dirty="0"/>
              <a:t>a particular head. It records not only the amount of transactions but also their </a:t>
            </a:r>
            <a:r>
              <a:rPr lang="en-US" dirty="0" smtClean="0"/>
              <a:t>effect and </a:t>
            </a:r>
            <a:r>
              <a:rPr lang="en-US" dirty="0"/>
              <a:t>direction.</a:t>
            </a:r>
          </a:p>
          <a:p>
            <a:pPr algn="just"/>
            <a:r>
              <a:rPr lang="en-US" b="1" dirty="0"/>
              <a:t>Stock or Inventory : </a:t>
            </a:r>
            <a:r>
              <a:rPr lang="en-US" dirty="0"/>
              <a:t>Stock is the tangible property held by an enterprise for </a:t>
            </a:r>
            <a:r>
              <a:rPr lang="en-US" dirty="0" smtClean="0"/>
              <a:t>the purpose </a:t>
            </a:r>
            <a:r>
              <a:rPr lang="en-US" dirty="0"/>
              <a:t>of sale in the ordinary course of business or for the purpose of using it in </a:t>
            </a:r>
            <a:r>
              <a:rPr lang="en-US" dirty="0" smtClean="0"/>
              <a:t>the production </a:t>
            </a:r>
            <a:r>
              <a:rPr lang="en-US" dirty="0"/>
              <a:t>of goods meant for sale or services to be rendered.</a:t>
            </a:r>
          </a:p>
        </p:txBody>
      </p:sp>
    </p:spTree>
    <p:extLst>
      <p:ext uri="{BB962C8B-B14F-4D97-AF65-F5344CB8AC3E}">
        <p14:creationId xmlns:p14="http://schemas.microsoft.com/office/powerpoint/2010/main" val="73129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Dual Aspect Concept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concept </a:t>
            </a:r>
            <a:r>
              <a:rPr lang="en-US" dirty="0" smtClean="0"/>
              <a:t>assumes that </a:t>
            </a:r>
            <a:r>
              <a:rPr lang="en-US" dirty="0"/>
              <a:t>every transaction has a dual effect, i.e. it affects two accounts in their </a:t>
            </a:r>
            <a:r>
              <a:rPr lang="en-US" dirty="0" smtClean="0"/>
              <a:t>respective opposite </a:t>
            </a:r>
            <a:r>
              <a:rPr lang="en-US" dirty="0"/>
              <a:t>sides.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the transaction should be recorded at two places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It means, both the aspects of the transaction must be recorded in the books of accounts.</a:t>
            </a:r>
          </a:p>
          <a:p>
            <a:pPr algn="just"/>
            <a:r>
              <a:rPr lang="en-US" dirty="0"/>
              <a:t>For example, goods purchased for cash has two aspects which are (</a:t>
            </a:r>
            <a:r>
              <a:rPr lang="en-US" dirty="0" err="1"/>
              <a:t>i</a:t>
            </a:r>
            <a:r>
              <a:rPr lang="en-US" dirty="0"/>
              <a:t>) Giving</a:t>
            </a:r>
          </a:p>
          <a:p>
            <a:pPr algn="just"/>
            <a:r>
              <a:rPr lang="en-US" dirty="0"/>
              <a:t>of cash (ii) Receiving of goods. These two aspects are to be recorded.</a:t>
            </a:r>
          </a:p>
          <a:p>
            <a:pPr algn="just"/>
            <a:r>
              <a:rPr lang="en-US" dirty="0"/>
              <a:t>Thus, the duality concept is commonly expressed in terms of fundamental </a:t>
            </a:r>
            <a:r>
              <a:rPr lang="en-US" dirty="0" smtClean="0"/>
              <a:t>accounting equation 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Assets = Liabilities +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Dual Aspect Concept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84661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knowledge of dual aspect helps in identifying the two aspects of a </a:t>
            </a:r>
            <a:r>
              <a:rPr lang="en-US" dirty="0" smtClean="0"/>
              <a:t>transaction which </a:t>
            </a:r>
            <a:r>
              <a:rPr lang="en-US" dirty="0"/>
              <a:t>helps in applying the rules of recording the transactions in books of accounts.</a:t>
            </a:r>
          </a:p>
          <a:p>
            <a:pPr algn="just"/>
            <a:r>
              <a:rPr lang="en-US" dirty="0"/>
              <a:t>The implication of dual aspect concept is that every transaction has an equal impact </a:t>
            </a:r>
            <a:r>
              <a:rPr lang="en-US" dirty="0" smtClean="0"/>
              <a:t>on assets </a:t>
            </a:r>
            <a:r>
              <a:rPr lang="en-US" dirty="0"/>
              <a:t>and liabilities in such a way that total assets are always equal to total liabilities</a:t>
            </a:r>
            <a:r>
              <a:rPr lang="en-US" dirty="0" smtClean="0"/>
              <a:t>.</a:t>
            </a:r>
          </a:p>
          <a:p>
            <a:r>
              <a:rPr lang="en-US" dirty="0"/>
              <a:t>Let us analyse some more business transactions in terms of their dual aspect :</a:t>
            </a:r>
          </a:p>
          <a:p>
            <a:r>
              <a:rPr lang="en-US" dirty="0"/>
              <a:t>1. Capital brought in by the owner of the business</a:t>
            </a:r>
          </a:p>
          <a:p>
            <a:r>
              <a:rPr lang="en-US" dirty="0"/>
              <a:t>The two aspects in this transaction are :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Receipt of cash</a:t>
            </a:r>
          </a:p>
          <a:p>
            <a:r>
              <a:rPr lang="en-US" dirty="0"/>
              <a:t>(ii) Increase in Capital (owners equity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2. Purchase of machinery by cheque</a:t>
            </a:r>
          </a:p>
          <a:p>
            <a:r>
              <a:rPr lang="en-US" dirty="0"/>
              <a:t>The two aspects in the transaction are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Reduction in Bank Balance</a:t>
            </a:r>
          </a:p>
          <a:p>
            <a:r>
              <a:rPr lang="en-US" dirty="0"/>
              <a:t>(ii) Owning of Machinery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2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Effect of business transactions on accounting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transactions increase or decrease the assets, liabilities, or capital. Every </a:t>
            </a:r>
            <a:r>
              <a:rPr lang="en-US" dirty="0" smtClean="0"/>
              <a:t>business has </a:t>
            </a:r>
            <a:r>
              <a:rPr lang="en-US" dirty="0"/>
              <a:t>some assets. For example, Sunil started business with cash `3,00,000 as Capital.</a:t>
            </a:r>
          </a:p>
          <a:p>
            <a:r>
              <a:rPr lang="en-US" dirty="0"/>
              <a:t>In this transaction, asset in the form of cash is created for the business. Hence</a:t>
            </a:r>
            <a:r>
              <a:rPr lang="en-US" dirty="0" smtClean="0"/>
              <a:t>, </a:t>
            </a:r>
            <a:endParaRPr lang="en-US" dirty="0"/>
          </a:p>
          <a:p>
            <a:r>
              <a:rPr lang="en-US" dirty="0"/>
              <a:t>Cash (Asset) </a:t>
            </a:r>
            <a:r>
              <a:rPr lang="en-US" dirty="0" smtClean="0"/>
              <a:t>			                     Capital </a:t>
            </a:r>
            <a:r>
              <a:rPr lang="en-US" dirty="0"/>
              <a:t>(Equity)</a:t>
            </a:r>
          </a:p>
          <a:p>
            <a:r>
              <a:rPr lang="en-US" dirty="0"/>
              <a:t> </a:t>
            </a:r>
            <a:r>
              <a:rPr lang="en-US" dirty="0" smtClean="0"/>
              <a:t>3,00,000 		                       = 		3,00,000</a:t>
            </a:r>
            <a:endParaRPr lang="en-US" dirty="0"/>
          </a:p>
          <a:p>
            <a:r>
              <a:rPr lang="en-US" dirty="0"/>
              <a:t>Sunil purchased Machinery for </a:t>
            </a:r>
            <a:r>
              <a:rPr lang="en-US" dirty="0" smtClean="0"/>
              <a:t>40,000 </a:t>
            </a:r>
            <a:r>
              <a:rPr lang="en-US" dirty="0"/>
              <a:t>and Furniture for </a:t>
            </a:r>
            <a:r>
              <a:rPr lang="en-US" dirty="0" smtClean="0"/>
              <a:t>20,000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</a:t>
            </a:r>
            <a:r>
              <a:rPr lang="en-US" dirty="0" smtClean="0"/>
              <a:t>position of </a:t>
            </a:r>
            <a:r>
              <a:rPr lang="en-US" dirty="0"/>
              <a:t>the assets and capital is as</a:t>
            </a:r>
            <a:r>
              <a:rPr lang="en-US" dirty="0" smtClean="0"/>
              <a:t>:</a:t>
            </a:r>
          </a:p>
          <a:p>
            <a:r>
              <a:rPr lang="en-US" dirty="0"/>
              <a:t>Cash + Machinery + Furniture  </a:t>
            </a:r>
            <a:r>
              <a:rPr lang="en-US" dirty="0" smtClean="0"/>
              <a:t>  = 		Capital</a:t>
            </a:r>
            <a:endParaRPr lang="en-US" dirty="0"/>
          </a:p>
          <a:p>
            <a:r>
              <a:rPr lang="en-US" dirty="0"/>
              <a:t>2,40,000 + 40,000 + 20,000 </a:t>
            </a:r>
            <a:r>
              <a:rPr lang="en-US" dirty="0" smtClean="0"/>
              <a:t>        = 		3,00,000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RULES OF 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Rules of Accounting</a:t>
            </a:r>
          </a:p>
          <a:p>
            <a:pPr algn="just"/>
            <a:r>
              <a:rPr lang="en-US" dirty="0"/>
              <a:t>All accounts are divided into five categories for the purpose of recording of the </a:t>
            </a:r>
            <a:r>
              <a:rPr lang="en-US" dirty="0" smtClean="0"/>
              <a:t>business transactions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Assets, (ii) Liability, (iii) Capital</a:t>
            </a:r>
            <a:r>
              <a:rPr lang="en-US" dirty="0" smtClean="0"/>
              <a:t>, (</a:t>
            </a:r>
            <a:r>
              <a:rPr lang="en-US" dirty="0"/>
              <a:t>iv) Expenses/Losses, and (v) </a:t>
            </a:r>
            <a:r>
              <a:rPr lang="en-US" dirty="0" smtClean="0"/>
              <a:t> Revenues/Gains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Two Fundamental Rules are followed to record the changes in these accounts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360218"/>
            <a:ext cx="11388435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64" y="484909"/>
            <a:ext cx="11055927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3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665018"/>
            <a:ext cx="11166764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Transaction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Features of Business Transaction</a:t>
            </a:r>
          </a:p>
          <a:p>
            <a:pPr marL="571500" indent="-571500" algn="just">
              <a:buAutoNum type="romanLcParenR"/>
            </a:pPr>
            <a:r>
              <a:rPr lang="en-US" dirty="0" smtClean="0"/>
              <a:t>Business </a:t>
            </a:r>
            <a:r>
              <a:rPr lang="en-US" dirty="0"/>
              <a:t>transactions are business activities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ii. These </a:t>
            </a:r>
            <a:r>
              <a:rPr lang="en-US" dirty="0"/>
              <a:t>involve exchange of goods or services like transportation, storage</a:t>
            </a:r>
            <a:r>
              <a:rPr lang="en-US" dirty="0" smtClean="0"/>
              <a:t>, packaging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for money or money’s worth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iii. These </a:t>
            </a:r>
            <a:r>
              <a:rPr lang="en-US" dirty="0"/>
              <a:t>are monetary in nature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iv. In </a:t>
            </a:r>
            <a:r>
              <a:rPr lang="en-US" dirty="0"/>
              <a:t>cash business transactions, goods or services are exchanged for money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v. In </a:t>
            </a:r>
            <a:r>
              <a:rPr lang="en-US" dirty="0"/>
              <a:t>credit business transactions, goods or services are exchanged </a:t>
            </a:r>
            <a:r>
              <a:rPr lang="en-US" dirty="0" smtClean="0"/>
              <a:t>but money </a:t>
            </a:r>
            <a:r>
              <a:rPr lang="en-US" dirty="0"/>
              <a:t>is received or paid at a future date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vi. All </a:t>
            </a:r>
            <a:r>
              <a:rPr lang="en-US" dirty="0"/>
              <a:t>business transactions are recorded in the books of accounts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An exchange </a:t>
            </a:r>
            <a:r>
              <a:rPr lang="en-US" dirty="0" smtClean="0"/>
              <a:t>of goods</a:t>
            </a:r>
            <a:r>
              <a:rPr lang="en-US" dirty="0"/>
              <a:t>, services, or any other activity for money or money’s equivalent. It </a:t>
            </a:r>
            <a:r>
              <a:rPr lang="en-US" dirty="0" smtClean="0"/>
              <a:t>involves exchange </a:t>
            </a:r>
            <a:r>
              <a:rPr lang="en-US" dirty="0"/>
              <a:t>of money also</a:t>
            </a:r>
            <a:r>
              <a:rPr lang="en-US" dirty="0" smtClean="0"/>
              <a:t>.”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1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64" y="983673"/>
            <a:ext cx="11028218" cy="47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47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27" y="346365"/>
            <a:ext cx="11526982" cy="6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Journal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Journal is a book of accounts in which all day to day business transactions are </a:t>
            </a:r>
            <a:r>
              <a:rPr lang="en-US" dirty="0" smtClean="0"/>
              <a:t>recorded in </a:t>
            </a:r>
            <a:r>
              <a:rPr lang="en-US" dirty="0"/>
              <a:t>a chronological order i.e. in the order of their </a:t>
            </a:r>
            <a:r>
              <a:rPr lang="en-US" dirty="0" err="1"/>
              <a:t>occurence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Transactions </a:t>
            </a:r>
            <a:r>
              <a:rPr lang="en-US" dirty="0"/>
              <a:t>when </a:t>
            </a:r>
            <a:r>
              <a:rPr lang="en-US" dirty="0" smtClean="0"/>
              <a:t>recorded in </a:t>
            </a:r>
            <a:r>
              <a:rPr lang="en-US" dirty="0"/>
              <a:t>a Journal are known as </a:t>
            </a:r>
            <a:r>
              <a:rPr lang="en-US" dirty="0" smtClean="0"/>
              <a:t>entries.</a:t>
            </a:r>
          </a:p>
          <a:p>
            <a:r>
              <a:rPr lang="en-US" b="1" dirty="0"/>
              <a:t>Example : </a:t>
            </a:r>
            <a:r>
              <a:rPr lang="en-US" dirty="0"/>
              <a:t>Rent paid in cash on 1st April, 2014</a:t>
            </a:r>
          </a:p>
          <a:p>
            <a:r>
              <a:rPr lang="en-US" dirty="0"/>
              <a:t>Date </a:t>
            </a:r>
            <a:r>
              <a:rPr lang="en-US" dirty="0" smtClean="0"/>
              <a:t>				Particulars</a:t>
            </a:r>
            <a:endParaRPr lang="en-US" dirty="0"/>
          </a:p>
          <a:p>
            <a:r>
              <a:rPr lang="en-US" dirty="0"/>
              <a:t>April </a:t>
            </a:r>
            <a:r>
              <a:rPr lang="en-US" dirty="0" smtClean="0"/>
              <a:t>1, 2014 			Rent </a:t>
            </a:r>
            <a:r>
              <a:rPr lang="en-US" dirty="0"/>
              <a:t>A/c 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		To </a:t>
            </a:r>
            <a:r>
              <a:rPr lang="en-US" dirty="0"/>
              <a:t>Cash A/c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1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algn="just"/>
            <a:r>
              <a:rPr lang="en-US" dirty="0" smtClean="0"/>
              <a:t>A  ledger </a:t>
            </a:r>
            <a:r>
              <a:rPr lang="en-US" dirty="0"/>
              <a:t>is a book of account; </a:t>
            </a:r>
            <a:r>
              <a:rPr lang="en-US" dirty="0" smtClean="0"/>
              <a:t>in which </a:t>
            </a:r>
            <a:r>
              <a:rPr lang="en-US" dirty="0"/>
              <a:t>all types of accounts relating to assets, liabilities, capital, expenses and </a:t>
            </a:r>
            <a:r>
              <a:rPr lang="en-US" dirty="0" smtClean="0"/>
              <a:t>revenues are </a:t>
            </a:r>
            <a:r>
              <a:rPr lang="en-US" dirty="0"/>
              <a:t>maintained.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complete set of accounts of a business </a:t>
            </a:r>
            <a:r>
              <a:rPr lang="en-US" dirty="0" smtClean="0"/>
              <a:t>enterprise.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7" y="2660073"/>
            <a:ext cx="9698182" cy="37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Commenced </a:t>
            </a:r>
            <a:r>
              <a:rPr lang="en-US" dirty="0"/>
              <a:t>business with cash </a:t>
            </a:r>
            <a:r>
              <a:rPr lang="en-US" dirty="0" smtClean="0"/>
              <a:t>50,000</a:t>
            </a:r>
          </a:p>
          <a:p>
            <a:r>
              <a:rPr lang="en-US" dirty="0" smtClean="0"/>
              <a:t>2. </a:t>
            </a:r>
            <a:r>
              <a:rPr lang="en-US" dirty="0"/>
              <a:t>Paid into bank </a:t>
            </a:r>
            <a:r>
              <a:rPr lang="en-US" dirty="0" smtClean="0"/>
              <a:t>25,000</a:t>
            </a:r>
          </a:p>
          <a:p>
            <a:r>
              <a:rPr lang="en-US" dirty="0" smtClean="0"/>
              <a:t>3. Purchased </a:t>
            </a:r>
            <a:r>
              <a:rPr lang="en-US" dirty="0"/>
              <a:t>furniture for cash </a:t>
            </a:r>
            <a:r>
              <a:rPr lang="en-US" dirty="0" smtClean="0"/>
              <a:t>5,000</a:t>
            </a:r>
          </a:p>
          <a:p>
            <a:r>
              <a:rPr lang="en-US" dirty="0" smtClean="0"/>
              <a:t>4. Cash </a:t>
            </a:r>
            <a:r>
              <a:rPr lang="en-US" dirty="0"/>
              <a:t>Sales </a:t>
            </a:r>
            <a:r>
              <a:rPr lang="en-US" dirty="0" smtClean="0"/>
              <a:t>32,000</a:t>
            </a:r>
          </a:p>
          <a:p>
            <a:r>
              <a:rPr lang="en-US" dirty="0" smtClean="0"/>
              <a:t>5. </a:t>
            </a:r>
            <a:r>
              <a:rPr lang="en-US" dirty="0"/>
              <a:t>Paid cash to K. Murthy in full settlement </a:t>
            </a:r>
            <a:r>
              <a:rPr lang="en-US" dirty="0" smtClean="0"/>
              <a:t>34,200</a:t>
            </a:r>
          </a:p>
          <a:p>
            <a:r>
              <a:rPr lang="en-US" dirty="0" smtClean="0"/>
              <a:t>6. </a:t>
            </a:r>
            <a:r>
              <a:rPr lang="en-US" dirty="0"/>
              <a:t>Cash received from Ashok </a:t>
            </a:r>
            <a:r>
              <a:rPr lang="en-US" dirty="0" smtClean="0"/>
              <a:t>20,000</a:t>
            </a:r>
          </a:p>
          <a:p>
            <a:r>
              <a:rPr lang="en-US" dirty="0" smtClean="0"/>
              <a:t>7. </a:t>
            </a:r>
            <a:r>
              <a:rPr lang="en-US" dirty="0"/>
              <a:t>Paid Rent for the month </a:t>
            </a:r>
            <a:r>
              <a:rPr lang="en-US" dirty="0" smtClean="0"/>
              <a:t>2,000</a:t>
            </a:r>
          </a:p>
          <a:p>
            <a:r>
              <a:rPr lang="en-US" dirty="0" smtClean="0"/>
              <a:t>8. </a:t>
            </a:r>
            <a:r>
              <a:rPr lang="en-US" dirty="0"/>
              <a:t>Withdrew from bank for private use 2,500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6" y="1205339"/>
            <a:ext cx="10432473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5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Trial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Trial Balance may be defined as a statement which contains balances of </a:t>
            </a:r>
            <a:r>
              <a:rPr lang="en-US" dirty="0" smtClean="0"/>
              <a:t>all ledger </a:t>
            </a:r>
            <a:r>
              <a:rPr lang="en-US" dirty="0"/>
              <a:t>accounts on a particular </a:t>
            </a:r>
            <a:r>
              <a:rPr lang="en-US" dirty="0" smtClean="0"/>
              <a:t>date.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89564"/>
            <a:ext cx="9850582" cy="336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2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Keep the following accounts as per their nature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55" y="1052944"/>
            <a:ext cx="7301345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498764"/>
            <a:ext cx="10917382" cy="6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41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637309"/>
            <a:ext cx="10861963" cy="58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450"/>
            <a:ext cx="10515600" cy="6046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Booking Keeping &amp; ACCOUNTING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080655"/>
            <a:ext cx="11914909" cy="57773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Book-keeping involves the systematic recording of </a:t>
            </a:r>
            <a:r>
              <a:rPr lang="en-US" dirty="0" smtClean="0"/>
              <a:t>the financial </a:t>
            </a:r>
            <a:r>
              <a:rPr lang="en-US" dirty="0"/>
              <a:t>transactions and the maintenance of the correct &amp; up-to-date </a:t>
            </a:r>
            <a:r>
              <a:rPr lang="en-US" dirty="0" smtClean="0"/>
              <a:t>financial records </a:t>
            </a:r>
            <a:r>
              <a:rPr lang="en-US" dirty="0"/>
              <a:t>of the organization. </a:t>
            </a:r>
            <a:endParaRPr lang="en-US" dirty="0" smtClean="0"/>
          </a:p>
          <a:p>
            <a:pPr algn="just"/>
            <a:r>
              <a:rPr lang="en-US" dirty="0" smtClean="0"/>
              <a:t>Accounting </a:t>
            </a:r>
            <a:r>
              <a:rPr lang="en-US" dirty="0"/>
              <a:t>is primarily concerned with </a:t>
            </a:r>
            <a:r>
              <a:rPr lang="en-US" dirty="0" smtClean="0"/>
              <a:t>designing the </a:t>
            </a:r>
            <a:r>
              <a:rPr lang="en-US" dirty="0"/>
              <a:t>systems for recording, classifying and summarizing the data and interpreting </a:t>
            </a:r>
            <a:r>
              <a:rPr lang="en-US" dirty="0" smtClean="0"/>
              <a:t>them for </a:t>
            </a:r>
            <a:r>
              <a:rPr lang="en-US" dirty="0"/>
              <a:t>internal and external end </a:t>
            </a:r>
            <a:r>
              <a:rPr lang="en-US" dirty="0" smtClean="0"/>
              <a:t>users. </a:t>
            </a:r>
          </a:p>
          <a:p>
            <a:pPr algn="just"/>
            <a:r>
              <a:rPr lang="en-US" b="1" dirty="0" smtClean="0"/>
              <a:t>ACCOUNTING</a:t>
            </a:r>
          </a:p>
          <a:p>
            <a:pPr algn="just"/>
            <a:r>
              <a:rPr lang="en-US" dirty="0" smtClean="0"/>
              <a:t>Accounting </a:t>
            </a:r>
            <a:r>
              <a:rPr lang="en-US" dirty="0"/>
              <a:t>has rightly been termed as the language of the business. The </a:t>
            </a:r>
            <a:r>
              <a:rPr lang="en-US" dirty="0" smtClean="0"/>
              <a:t>basic function </a:t>
            </a:r>
            <a:r>
              <a:rPr lang="en-US" dirty="0"/>
              <a:t>of a language is to serve as a means of communication. </a:t>
            </a:r>
            <a:endParaRPr lang="en-US" dirty="0" smtClean="0"/>
          </a:p>
          <a:p>
            <a:pPr algn="just"/>
            <a:r>
              <a:rPr lang="en-US" dirty="0" smtClean="0"/>
              <a:t>Accounting communicates </a:t>
            </a:r>
            <a:r>
              <a:rPr lang="en-US" dirty="0"/>
              <a:t>the result of business operations to various parties who </a:t>
            </a:r>
            <a:r>
              <a:rPr lang="en-US" dirty="0" smtClean="0"/>
              <a:t>have some </a:t>
            </a:r>
            <a:r>
              <a:rPr lang="en-US" dirty="0"/>
              <a:t>stake in the business.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the help of accounting records the business </a:t>
            </a:r>
            <a:r>
              <a:rPr lang="en-US" dirty="0" smtClean="0"/>
              <a:t>is able </a:t>
            </a:r>
            <a:r>
              <a:rPr lang="en-US" dirty="0"/>
              <a:t>to ascertain the profit or loss and the financial position of the business </a:t>
            </a:r>
            <a:r>
              <a:rPr lang="en-US" dirty="0" smtClean="0"/>
              <a:t>at the </a:t>
            </a:r>
            <a:r>
              <a:rPr lang="en-US" dirty="0"/>
              <a:t>end of a given period and communicate such information to all </a:t>
            </a:r>
            <a:r>
              <a:rPr lang="en-US" dirty="0" smtClean="0"/>
              <a:t>interested parties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smtClean="0"/>
              <a:t>Accounting is –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art of recording, classifying, </a:t>
            </a:r>
            <a:r>
              <a:rPr lang="en-US" dirty="0" err="1"/>
              <a:t>summarising</a:t>
            </a:r>
            <a:r>
              <a:rPr lang="en-US" dirty="0"/>
              <a:t>, </a:t>
            </a:r>
            <a:r>
              <a:rPr lang="en-US" dirty="0" err="1"/>
              <a:t>analysing</a:t>
            </a:r>
            <a:r>
              <a:rPr lang="en-US" dirty="0"/>
              <a:t> </a:t>
            </a:r>
            <a:r>
              <a:rPr lang="en-US" dirty="0" smtClean="0"/>
              <a:t>and interpreting </a:t>
            </a:r>
            <a:r>
              <a:rPr lang="en-US" dirty="0"/>
              <a:t>the business transactions systematically and </a:t>
            </a:r>
            <a:r>
              <a:rPr lang="en-US" dirty="0" smtClean="0"/>
              <a:t>communicating business </a:t>
            </a:r>
            <a:r>
              <a:rPr lang="en-US" dirty="0"/>
              <a:t>results to interested users in accounting”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61898"/>
              </p:ext>
            </p:extLst>
          </p:nvPr>
        </p:nvGraphicFramePr>
        <p:xfrm>
          <a:off x="498763" y="249387"/>
          <a:ext cx="10889667" cy="624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889">
                  <a:extLst>
                    <a:ext uri="{9D8B030D-6E8A-4147-A177-3AD203B41FA5}">
                      <a16:colId xmlns:a16="http://schemas.microsoft.com/office/drawing/2014/main" val="805140178"/>
                    </a:ext>
                  </a:extLst>
                </a:gridCol>
                <a:gridCol w="3629889">
                  <a:extLst>
                    <a:ext uri="{9D8B030D-6E8A-4147-A177-3AD203B41FA5}">
                      <a16:colId xmlns:a16="http://schemas.microsoft.com/office/drawing/2014/main" val="2217750994"/>
                    </a:ext>
                  </a:extLst>
                </a:gridCol>
                <a:gridCol w="3629889">
                  <a:extLst>
                    <a:ext uri="{9D8B030D-6E8A-4147-A177-3AD203B41FA5}">
                      <a16:colId xmlns:a16="http://schemas.microsoft.com/office/drawing/2014/main" val="2794219627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Debit Balance (In Rs.)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Credit Balance (In Rs.)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88735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Cash</a:t>
                      </a:r>
                      <a:r>
                        <a:rPr lang="en-US" sz="3200" baseline="0" dirty="0" smtClean="0"/>
                        <a:t> In Hand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3200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77366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Cash At Bank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12,600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34625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Capital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27,450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994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Furniture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12,300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40679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Building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15,000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80817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Wages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3500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28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Sales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20,000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189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Rent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0147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Bank Charges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400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200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4322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Total 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11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1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68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Financial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42109"/>
            <a:ext cx="11021291" cy="57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92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6" y="595745"/>
            <a:ext cx="11249891" cy="55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9" y="498764"/>
            <a:ext cx="11346872" cy="59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8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581891"/>
            <a:ext cx="10861963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37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748145"/>
            <a:ext cx="10875818" cy="55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8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Profit and Loss Account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After </a:t>
            </a:r>
            <a:r>
              <a:rPr lang="en-US" dirty="0"/>
              <a:t>finding out the gross profit/ gross loss </a:t>
            </a:r>
            <a:r>
              <a:rPr lang="en-US" dirty="0" smtClean="0"/>
              <a:t>by preparing </a:t>
            </a:r>
            <a:r>
              <a:rPr lang="en-US" dirty="0"/>
              <a:t>the Trading Account, Profit and Loss Account is prepared to </a:t>
            </a:r>
            <a:r>
              <a:rPr lang="en-US" dirty="0" smtClean="0"/>
              <a:t>find out </a:t>
            </a:r>
            <a:r>
              <a:rPr lang="en-US" dirty="0"/>
              <a:t>the net profit / net loss of the business during an accounting year. </a:t>
            </a:r>
            <a:endParaRPr lang="en-US" dirty="0" smtClean="0"/>
          </a:p>
          <a:p>
            <a:pPr algn="just"/>
            <a:r>
              <a:rPr lang="en-US" dirty="0" smtClean="0"/>
              <a:t>This account </a:t>
            </a:r>
            <a:r>
              <a:rPr lang="en-US" dirty="0"/>
              <a:t>is also prepared in T-form. </a:t>
            </a:r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</a:t>
            </a:r>
            <a:r>
              <a:rPr lang="en-US" dirty="0" err="1"/>
              <a:t>proforma</a:t>
            </a:r>
            <a:r>
              <a:rPr lang="en-US" dirty="0"/>
              <a:t> of a </a:t>
            </a:r>
            <a:r>
              <a:rPr lang="en-US" dirty="0" smtClean="0"/>
              <a:t>Profit and </a:t>
            </a:r>
            <a:r>
              <a:rPr lang="en-US" dirty="0"/>
              <a:t>loss </a:t>
            </a:r>
            <a:r>
              <a:rPr lang="en-US" dirty="0" smtClean="0"/>
              <a:t>Account </a:t>
            </a:r>
            <a:r>
              <a:rPr lang="en-US" b="1" dirty="0" smtClean="0"/>
              <a:t>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58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5" y="318655"/>
            <a:ext cx="1159625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0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4" y="304800"/>
            <a:ext cx="11360727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8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8" y="249383"/>
            <a:ext cx="11540837" cy="63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 of Accounting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)  To </a:t>
            </a:r>
            <a:r>
              <a:rPr lang="en-US" dirty="0"/>
              <a:t>keep systematic records </a:t>
            </a:r>
            <a:endParaRPr lang="en-US" dirty="0" smtClean="0"/>
          </a:p>
          <a:p>
            <a:r>
              <a:rPr lang="en-US" dirty="0" smtClean="0"/>
              <a:t>ii</a:t>
            </a:r>
            <a:r>
              <a:rPr lang="en-US" smtClean="0"/>
              <a:t>)  To </a:t>
            </a:r>
            <a:r>
              <a:rPr lang="en-US" dirty="0"/>
              <a:t>ascertain the operational profit or loss </a:t>
            </a:r>
          </a:p>
          <a:p>
            <a:r>
              <a:rPr lang="en-US" dirty="0" smtClean="0"/>
              <a:t>iii) To </a:t>
            </a:r>
            <a:r>
              <a:rPr lang="en-US" dirty="0"/>
              <a:t>ascertain the financial position of the business </a:t>
            </a:r>
            <a:endParaRPr lang="en-US" dirty="0" smtClean="0"/>
          </a:p>
          <a:p>
            <a:r>
              <a:rPr lang="en-US" dirty="0" smtClean="0"/>
              <a:t>iv) To </a:t>
            </a:r>
            <a:r>
              <a:rPr lang="en-US" dirty="0"/>
              <a:t>facilitate rational decision making</a:t>
            </a:r>
            <a:r>
              <a:rPr lang="en-US" b="1" dirty="0"/>
              <a:t> </a:t>
            </a:r>
          </a:p>
          <a:p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Users of Accounting </a:t>
            </a:r>
            <a:endParaRPr lang="en-US" b="1" dirty="0"/>
          </a:p>
          <a:p>
            <a:pPr marL="514350" indent="-514350">
              <a:buAutoNum type="alphaUcPeriod"/>
            </a:pPr>
            <a:r>
              <a:rPr lang="en-US" b="1" dirty="0" smtClean="0"/>
              <a:t>External 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Internal 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Primary </a:t>
            </a:r>
          </a:p>
          <a:p>
            <a:pPr marL="514350" indent="-514350">
              <a:buAutoNum type="alphaUcPeriod"/>
            </a:pPr>
            <a:r>
              <a:rPr lang="en-US" b="1" dirty="0" smtClean="0"/>
              <a:t>Secondary </a:t>
            </a:r>
          </a:p>
        </p:txBody>
      </p:sp>
    </p:spTree>
    <p:extLst>
      <p:ext uri="{BB962C8B-B14F-4D97-AF65-F5344CB8AC3E}">
        <p14:creationId xmlns:p14="http://schemas.microsoft.com/office/powerpoint/2010/main" val="44852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Position Statement or Balance 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437"/>
            <a:ext cx="10515600" cy="34497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Balance Sheet </a:t>
            </a:r>
            <a:r>
              <a:rPr lang="en-US" dirty="0"/>
              <a:t>or Position Statement is prepared to find out the financial position </a:t>
            </a:r>
            <a:r>
              <a:rPr lang="en-US" dirty="0" smtClean="0"/>
              <a:t>of a </a:t>
            </a:r>
            <a:r>
              <a:rPr lang="en-US" dirty="0"/>
              <a:t>business on a particular date. </a:t>
            </a:r>
            <a:endParaRPr lang="en-US" dirty="0" smtClean="0"/>
          </a:p>
          <a:p>
            <a:pPr algn="just"/>
            <a:r>
              <a:rPr lang="en-US" dirty="0" smtClean="0"/>
              <a:t>Generally </a:t>
            </a:r>
            <a:r>
              <a:rPr lang="en-US" dirty="0"/>
              <a:t>it is prepared on the last date of </a:t>
            </a:r>
            <a:r>
              <a:rPr lang="en-US" dirty="0" smtClean="0"/>
              <a:t>an accounting </a:t>
            </a:r>
            <a:r>
              <a:rPr lang="en-US" dirty="0"/>
              <a:t>year.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prepared after preparing Trading Account and Profit &amp;Loss Account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Balance </a:t>
            </a:r>
            <a:r>
              <a:rPr lang="en-US" dirty="0"/>
              <a:t>Sheet has two sides. </a:t>
            </a:r>
            <a:endParaRPr lang="en-US" dirty="0" smtClean="0"/>
          </a:p>
          <a:p>
            <a:pPr algn="just"/>
            <a:r>
              <a:rPr lang="en-US" dirty="0" smtClean="0"/>
              <a:t>Left </a:t>
            </a:r>
            <a:r>
              <a:rPr lang="en-US" dirty="0"/>
              <a:t>hand side is known as Liabilities side </a:t>
            </a:r>
            <a:r>
              <a:rPr lang="en-US" dirty="0" smtClean="0"/>
              <a:t>and right </a:t>
            </a:r>
            <a:r>
              <a:rPr lang="en-US" dirty="0"/>
              <a:t>hand side is known as Assets side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4464153"/>
            <a:ext cx="10875818" cy="22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42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Liabilities side is used for showing liabilities of the business. </a:t>
            </a:r>
            <a:endParaRPr lang="en-US" dirty="0" smtClean="0"/>
          </a:p>
          <a:p>
            <a:pPr algn="just"/>
            <a:r>
              <a:rPr lang="en-US" dirty="0" smtClean="0"/>
              <a:t>The term liabilities </a:t>
            </a:r>
            <a:r>
              <a:rPr lang="en-US" dirty="0"/>
              <a:t>include ‘Internal Liabilities’ and ‘External Liabilities’ of the business. </a:t>
            </a:r>
            <a:endParaRPr lang="en-US" dirty="0" smtClean="0"/>
          </a:p>
          <a:p>
            <a:pPr algn="just"/>
            <a:r>
              <a:rPr lang="en-US" dirty="0" smtClean="0"/>
              <a:t>Internal liabilities </a:t>
            </a:r>
            <a:r>
              <a:rPr lang="en-US" dirty="0"/>
              <a:t>means the amount payable by the business to its owner, while </a:t>
            </a:r>
            <a:r>
              <a:rPr lang="en-US" dirty="0" smtClean="0"/>
              <a:t>external liabilities </a:t>
            </a:r>
            <a:r>
              <a:rPr lang="en-US" dirty="0"/>
              <a:t>mean the amount payable to </a:t>
            </a:r>
            <a:r>
              <a:rPr lang="en-US" dirty="0" smtClean="0"/>
              <a:t>outsiders.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Assets side is used for showing the assets of the business.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dirty="0" smtClean="0"/>
              <a:t>assets includes </a:t>
            </a:r>
            <a:r>
              <a:rPr lang="en-US" dirty="0"/>
              <a:t>fixed assets and current assets of the business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0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27" y="651164"/>
            <a:ext cx="10848109" cy="56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3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5" y="623455"/>
            <a:ext cx="11554690" cy="58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10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1" y="304800"/>
            <a:ext cx="11734800" cy="62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00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0218"/>
            <a:ext cx="10515600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55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5" y="152400"/>
            <a:ext cx="11762509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180109"/>
            <a:ext cx="11873346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27" y="845127"/>
            <a:ext cx="8880764" cy="57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73" y="332510"/>
            <a:ext cx="10958945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1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858982"/>
            <a:ext cx="11901054" cy="59020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Transaction</a:t>
            </a:r>
          </a:p>
          <a:p>
            <a:pPr algn="just"/>
            <a:r>
              <a:rPr lang="en-US" dirty="0"/>
              <a:t>It is an event which involves exchange of some value between two or more entities. </a:t>
            </a:r>
            <a:r>
              <a:rPr lang="en-US" dirty="0" smtClean="0"/>
              <a:t>It can </a:t>
            </a:r>
            <a:r>
              <a:rPr lang="en-US" dirty="0"/>
              <a:t>be purchase of stationery, receipt of money, payment to a supplier, incurring expenses</a:t>
            </a:r>
            <a:r>
              <a:rPr lang="en-US" dirty="0" smtClean="0"/>
              <a:t>, etc</a:t>
            </a:r>
            <a:r>
              <a:rPr lang="en-US" dirty="0"/>
              <a:t>. It can be a cash transaction or a credit transaction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b="1" dirty="0"/>
              <a:t>Purchases</a:t>
            </a:r>
          </a:p>
          <a:p>
            <a:pPr algn="just"/>
            <a:r>
              <a:rPr lang="en-US" dirty="0"/>
              <a:t>This term is used for goods to be dealt-in i.e. goods are purchased for resale or </a:t>
            </a:r>
            <a:r>
              <a:rPr lang="en-US" dirty="0" smtClean="0"/>
              <a:t>for producing </a:t>
            </a:r>
            <a:r>
              <a:rPr lang="en-US" dirty="0"/>
              <a:t>the finished products which are meant for sale. Goods purchased may </a:t>
            </a:r>
            <a:r>
              <a:rPr lang="en-US" dirty="0" smtClean="0"/>
              <a:t>be Cash </a:t>
            </a:r>
            <a:r>
              <a:rPr lang="en-US" dirty="0"/>
              <a:t>Purchases or Credit Purchases. Thus, Purchase of goods is the sum of </a:t>
            </a:r>
            <a:r>
              <a:rPr lang="en-US" dirty="0" smtClean="0"/>
              <a:t>cash purchases </a:t>
            </a:r>
            <a:r>
              <a:rPr lang="en-US" dirty="0"/>
              <a:t>and credit purchases.</a:t>
            </a:r>
          </a:p>
          <a:p>
            <a:pPr algn="just"/>
            <a:r>
              <a:rPr lang="en-US" b="1" dirty="0"/>
              <a:t>Sundry Creditors</a:t>
            </a:r>
          </a:p>
          <a:p>
            <a:pPr algn="just"/>
            <a:r>
              <a:rPr lang="en-US" dirty="0"/>
              <a:t>Creditors are persons who have to be paid by an enterprise an amount for </a:t>
            </a:r>
            <a:r>
              <a:rPr lang="en-US" dirty="0" smtClean="0"/>
              <a:t>providing goods </a:t>
            </a:r>
            <a:r>
              <a:rPr lang="en-US" dirty="0"/>
              <a:t>and services on credit.</a:t>
            </a:r>
          </a:p>
          <a:p>
            <a:pPr algn="just"/>
            <a:r>
              <a:rPr lang="en-US" b="1" dirty="0"/>
              <a:t>Sales</a:t>
            </a:r>
          </a:p>
          <a:p>
            <a:pPr algn="just"/>
            <a:r>
              <a:rPr lang="en-US" dirty="0"/>
              <a:t>Sales are total revenues from goods or services provided to customers. Sales may </a:t>
            </a:r>
            <a:r>
              <a:rPr lang="en-US" dirty="0" smtClean="0"/>
              <a:t>be in </a:t>
            </a:r>
            <a:r>
              <a:rPr lang="en-US" dirty="0"/>
              <a:t>cash or in credit.</a:t>
            </a:r>
          </a:p>
        </p:txBody>
      </p:sp>
    </p:spTree>
    <p:extLst>
      <p:ext uri="{BB962C8B-B14F-4D97-AF65-F5344CB8AC3E}">
        <p14:creationId xmlns:p14="http://schemas.microsoft.com/office/powerpoint/2010/main" val="227811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1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92"/>
            <a:ext cx="11132127" cy="60128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Sundry Debtors</a:t>
            </a:r>
          </a:p>
          <a:p>
            <a:pPr algn="just"/>
            <a:r>
              <a:rPr lang="en-US" dirty="0"/>
              <a:t>Persons who have to pay for goods sold or services rendered or in respect of </a:t>
            </a:r>
            <a:r>
              <a:rPr lang="en-US" dirty="0" smtClean="0"/>
              <a:t>contractual obligations</a:t>
            </a:r>
            <a:r>
              <a:rPr lang="en-US" dirty="0"/>
              <a:t>. It is also termed as debtor, trade debtor, and accounts receivable.</a:t>
            </a:r>
          </a:p>
          <a:p>
            <a:pPr algn="just"/>
            <a:r>
              <a:rPr lang="en-US" b="1" dirty="0"/>
              <a:t>Revenue (Sales)</a:t>
            </a:r>
          </a:p>
          <a:p>
            <a:pPr algn="just"/>
            <a:r>
              <a:rPr lang="en-US" dirty="0"/>
              <a:t>Sales revenue is the amount by selling products or providing services to customers.</a:t>
            </a:r>
          </a:p>
          <a:p>
            <a:pPr algn="just"/>
            <a:r>
              <a:rPr lang="en-US" dirty="0"/>
              <a:t>Other items of revenue common to many businesses are: Commission, Interest</a:t>
            </a:r>
            <a:r>
              <a:rPr lang="en-US" dirty="0" smtClean="0"/>
              <a:t>, Dividends</a:t>
            </a:r>
            <a:r>
              <a:rPr lang="en-US" dirty="0"/>
              <a:t>, Royalties, and Rent received, etc.</a:t>
            </a:r>
          </a:p>
          <a:p>
            <a:pPr algn="just"/>
            <a:r>
              <a:rPr lang="en-US" b="1" dirty="0"/>
              <a:t>Expenses</a:t>
            </a:r>
          </a:p>
          <a:p>
            <a:pPr algn="just"/>
            <a:r>
              <a:rPr lang="en-US" dirty="0"/>
              <a:t>Costs incurred by a business in the process of earning revenue are called expenses. In</a:t>
            </a:r>
          </a:p>
          <a:p>
            <a:pPr algn="just"/>
            <a:r>
              <a:rPr lang="en-US" dirty="0"/>
              <a:t>general, expenses are measured by the cost of assets consumed or services used </a:t>
            </a:r>
            <a:r>
              <a:rPr lang="en-US" dirty="0" smtClean="0"/>
              <a:t>during the </a:t>
            </a:r>
            <a:r>
              <a:rPr lang="en-US" dirty="0"/>
              <a:t>accounting period. The common items of expenses are: Depreciation, Rent, Wages</a:t>
            </a:r>
            <a:r>
              <a:rPr lang="en-US" dirty="0" smtClean="0"/>
              <a:t>, Salaries</a:t>
            </a:r>
            <a:r>
              <a:rPr lang="en-US" dirty="0"/>
              <a:t>, Interest, Cost of Heating, Light and water and Telephone, etc.</a:t>
            </a:r>
          </a:p>
          <a:p>
            <a:pPr algn="just"/>
            <a:r>
              <a:rPr lang="en-US" b="1" dirty="0"/>
              <a:t>Income</a:t>
            </a:r>
          </a:p>
          <a:p>
            <a:pPr algn="just"/>
            <a:r>
              <a:rPr lang="en-US" dirty="0"/>
              <a:t>The difference between revenue and expense is called </a:t>
            </a:r>
            <a:r>
              <a:rPr lang="en-US" dirty="0" smtClean="0"/>
              <a:t>income.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ACCOUNTING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845128"/>
            <a:ext cx="11610109" cy="57496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Gain</a:t>
            </a:r>
          </a:p>
          <a:p>
            <a:pPr algn="just"/>
            <a:r>
              <a:rPr lang="en-US" dirty="0"/>
              <a:t>Usually this term is used for profit of an irregular nature, for example, capital gain.</a:t>
            </a:r>
          </a:p>
          <a:p>
            <a:pPr algn="just"/>
            <a:r>
              <a:rPr lang="en-US" b="1" dirty="0"/>
              <a:t>Loss</a:t>
            </a:r>
          </a:p>
          <a:p>
            <a:pPr algn="just"/>
            <a:r>
              <a:rPr lang="en-US" dirty="0"/>
              <a:t>It means something against which the firm receives no benefit. It is a fact that </a:t>
            </a:r>
            <a:r>
              <a:rPr lang="en-US" dirty="0" smtClean="0"/>
              <a:t>expenses lead </a:t>
            </a:r>
            <a:r>
              <a:rPr lang="en-US" dirty="0"/>
              <a:t>to revenue but losses do not, such as theft.</a:t>
            </a:r>
          </a:p>
          <a:p>
            <a:pPr algn="just"/>
            <a:r>
              <a:rPr lang="en-US" b="1" dirty="0"/>
              <a:t>Profit</a:t>
            </a:r>
          </a:p>
          <a:p>
            <a:pPr algn="just"/>
            <a:r>
              <a:rPr lang="en-US" dirty="0"/>
              <a:t>It is the excess of revenue of a business over its costs. It may be gross profit and </a:t>
            </a:r>
            <a:r>
              <a:rPr lang="en-US" dirty="0" smtClean="0"/>
              <a:t>net profit</a:t>
            </a:r>
            <a:r>
              <a:rPr lang="en-US" dirty="0"/>
              <a:t>. Gross profit is the difference between sales revenue or the proceeds of </a:t>
            </a:r>
            <a:r>
              <a:rPr lang="en-US" dirty="0" smtClean="0"/>
              <a:t>goods sold </a:t>
            </a:r>
            <a:r>
              <a:rPr lang="en-US" dirty="0"/>
              <a:t>and/or services provided over its direct cost of the goods sold. Net profit is </a:t>
            </a:r>
            <a:r>
              <a:rPr lang="en-US" dirty="0" smtClean="0"/>
              <a:t>the profit </a:t>
            </a:r>
            <a:r>
              <a:rPr lang="en-US" dirty="0"/>
              <a:t>made after allowing for all types of expenses. There may be a net loss if </a:t>
            </a:r>
            <a:r>
              <a:rPr lang="en-US" dirty="0" smtClean="0"/>
              <a:t>the expenses </a:t>
            </a:r>
            <a:r>
              <a:rPr lang="en-US" dirty="0"/>
              <a:t>exceed the revenue.</a:t>
            </a:r>
          </a:p>
          <a:p>
            <a:pPr algn="just"/>
            <a:r>
              <a:rPr lang="en-US" b="1" dirty="0"/>
              <a:t>Expenditure</a:t>
            </a:r>
          </a:p>
          <a:p>
            <a:pPr algn="just"/>
            <a:r>
              <a:rPr lang="en-US" dirty="0"/>
              <a:t>Spending money or incurring a liability for some benefit, service or property received </a:t>
            </a:r>
            <a:r>
              <a:rPr lang="en-US" dirty="0" smtClean="0"/>
              <a:t>is called </a:t>
            </a:r>
            <a:r>
              <a:rPr lang="en-US" dirty="0"/>
              <a:t>expenditure.</a:t>
            </a:r>
          </a:p>
        </p:txBody>
      </p:sp>
    </p:spTree>
    <p:extLst>
      <p:ext uri="{BB962C8B-B14F-4D97-AF65-F5344CB8AC3E}">
        <p14:creationId xmlns:p14="http://schemas.microsoft.com/office/powerpoint/2010/main" val="185663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2102</Words>
  <Application>Microsoft Office PowerPoint</Application>
  <PresentationFormat>Widescreen</PresentationFormat>
  <Paragraphs>179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Accounting </vt:lpstr>
      <vt:lpstr>Business Transaction </vt:lpstr>
      <vt:lpstr> Booking Keeping &amp; ACCOUNTING </vt:lpstr>
      <vt:lpstr>Objectives of Accounting </vt:lpstr>
      <vt:lpstr>PowerPoint Presentation</vt:lpstr>
      <vt:lpstr>PowerPoint Presentation</vt:lpstr>
      <vt:lpstr>ACCOUNTING TERMS</vt:lpstr>
      <vt:lpstr>ACCOUNTING TERMS</vt:lpstr>
      <vt:lpstr>ACCOUNTING TERMS</vt:lpstr>
      <vt:lpstr>ACCOUNTING TERMS</vt:lpstr>
      <vt:lpstr>ACCOUNTING TERMS</vt:lpstr>
      <vt:lpstr>ACCOUNTING TERMS</vt:lpstr>
      <vt:lpstr>Dual Aspect Concept </vt:lpstr>
      <vt:lpstr>Dual Aspect Concept </vt:lpstr>
      <vt:lpstr>Effect of business transactions on accounting equation</vt:lpstr>
      <vt:lpstr>RULES OF 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Journal </vt:lpstr>
      <vt:lpstr>Ledger</vt:lpstr>
      <vt:lpstr>Cash Transactions</vt:lpstr>
      <vt:lpstr>PowerPoint Presentation</vt:lpstr>
      <vt:lpstr>Trial Balance</vt:lpstr>
      <vt:lpstr>Keep the following accounts as per their nature</vt:lpstr>
      <vt:lpstr>PowerPoint Presentation</vt:lpstr>
      <vt:lpstr>PowerPoint Presentation</vt:lpstr>
      <vt:lpstr>PowerPoint Presentation</vt:lpstr>
      <vt:lpstr>Financial Statement</vt:lpstr>
      <vt:lpstr>PowerPoint Presentation</vt:lpstr>
      <vt:lpstr>PowerPoint Presentation</vt:lpstr>
      <vt:lpstr>PowerPoint Presentation</vt:lpstr>
      <vt:lpstr>PowerPoint Presentation</vt:lpstr>
      <vt:lpstr>Profit and Loss Account </vt:lpstr>
      <vt:lpstr>PowerPoint Presentation</vt:lpstr>
      <vt:lpstr>PowerPoint Presentation</vt:lpstr>
      <vt:lpstr>PowerPoint Presentation</vt:lpstr>
      <vt:lpstr>Position Statement or Balance Sheet</vt:lpstr>
      <vt:lpstr>Balance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</dc:title>
  <dc:creator>manish</dc:creator>
  <cp:lastModifiedBy>manish</cp:lastModifiedBy>
  <cp:revision>95</cp:revision>
  <dcterms:created xsi:type="dcterms:W3CDTF">2018-10-23T07:33:31Z</dcterms:created>
  <dcterms:modified xsi:type="dcterms:W3CDTF">2018-10-31T09:12:21Z</dcterms:modified>
</cp:coreProperties>
</file>