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04FF-8516-4649-A944-1D7E04CC91F8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4699-6237-4983-B472-D274ED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1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04FF-8516-4649-A944-1D7E04CC91F8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4699-6237-4983-B472-D274ED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7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04FF-8516-4649-A944-1D7E04CC91F8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4699-6237-4983-B472-D274ED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3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04FF-8516-4649-A944-1D7E04CC91F8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4699-6237-4983-B472-D274ED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5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04FF-8516-4649-A944-1D7E04CC91F8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4699-6237-4983-B472-D274ED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19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04FF-8516-4649-A944-1D7E04CC91F8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4699-6237-4983-B472-D274ED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6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04FF-8516-4649-A944-1D7E04CC91F8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4699-6237-4983-B472-D274ED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8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04FF-8516-4649-A944-1D7E04CC91F8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4699-6237-4983-B472-D274ED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4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04FF-8516-4649-A944-1D7E04CC91F8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4699-6237-4983-B472-D274ED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1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04FF-8516-4649-A944-1D7E04CC91F8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4699-6237-4983-B472-D274ED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04FF-8516-4649-A944-1D7E04CC91F8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4699-6237-4983-B472-D274ED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3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104FF-8516-4649-A944-1D7E04CC91F8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84699-6237-4983-B472-D274ED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3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513"/>
            <a:ext cx="9144000" cy="7202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Cost Accounting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20580"/>
          </a:xfrm>
        </p:spPr>
        <p:txBody>
          <a:bodyPr>
            <a:normAutofit fontScale="92500" lnSpcReduction="20000"/>
          </a:bodyPr>
          <a:lstStyle/>
          <a:p>
            <a:r>
              <a:rPr lang="en-US" sz="5600" dirty="0" smtClean="0"/>
              <a:t>A Primer</a:t>
            </a:r>
          </a:p>
          <a:p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1106209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Selling Costs: </a:t>
            </a:r>
            <a:r>
              <a:rPr lang="en-US" dirty="0"/>
              <a:t>Selling costs are those costs which are incurred in connection with </a:t>
            </a:r>
            <a:r>
              <a:rPr lang="en-US" dirty="0" smtClean="0"/>
              <a:t>the sale </a:t>
            </a:r>
            <a:r>
              <a:rPr lang="en-US" dirty="0"/>
              <a:t>of goods. Some examples of such costs are : Cost of warehousing, advertising</a:t>
            </a:r>
            <a:r>
              <a:rPr lang="en-US" dirty="0" smtClean="0"/>
              <a:t>, salesmen </a:t>
            </a:r>
            <a:r>
              <a:rPr lang="en-US" dirty="0"/>
              <a:t>salaries etc.</a:t>
            </a:r>
          </a:p>
          <a:p>
            <a:pPr algn="just"/>
            <a:r>
              <a:rPr lang="en-US" b="1" dirty="0"/>
              <a:t>Distribution Costs: </a:t>
            </a:r>
            <a:r>
              <a:rPr lang="en-US" dirty="0"/>
              <a:t>Distribution costs are those costs which are incurred on </a:t>
            </a:r>
            <a:r>
              <a:rPr lang="en-US" dirty="0" smtClean="0"/>
              <a:t>dispatch of </a:t>
            </a:r>
            <a:r>
              <a:rPr lang="en-US" dirty="0"/>
              <a:t>finished products to customer including transportation. Examples of such costs are</a:t>
            </a:r>
            <a:r>
              <a:rPr lang="en-US" dirty="0" smtClean="0"/>
              <a:t>: packing</a:t>
            </a:r>
            <a:r>
              <a:rPr lang="en-US" dirty="0"/>
              <a:t>, carriage, insurance, freight outwards, etc.</a:t>
            </a:r>
          </a:p>
        </p:txBody>
      </p:sp>
    </p:spTree>
    <p:extLst>
      <p:ext uri="{BB962C8B-B14F-4D97-AF65-F5344CB8AC3E}">
        <p14:creationId xmlns:p14="http://schemas.microsoft.com/office/powerpoint/2010/main" val="3365301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91" y="221672"/>
            <a:ext cx="12067309" cy="648392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On this basis costs are divided into (</a:t>
            </a:r>
            <a:r>
              <a:rPr lang="en-US" dirty="0" err="1"/>
              <a:t>i</a:t>
            </a:r>
            <a:r>
              <a:rPr lang="en-US" dirty="0"/>
              <a:t>) Direct Costs, and (ii) Indirect Costs:</a:t>
            </a:r>
          </a:p>
          <a:p>
            <a:pPr algn="just"/>
            <a:r>
              <a:rPr lang="en-US" b="1" dirty="0"/>
              <a:t>Direct Costs : </a:t>
            </a:r>
            <a:r>
              <a:rPr lang="en-US" dirty="0"/>
              <a:t>Direct costs are those costs which are the major components of </a:t>
            </a:r>
            <a:r>
              <a:rPr lang="en-US" dirty="0" smtClean="0"/>
              <a:t>the finished </a:t>
            </a:r>
            <a:r>
              <a:rPr lang="en-US" dirty="0"/>
              <a:t>products and can be clearly identified with the product being produced. </a:t>
            </a:r>
            <a:endParaRPr lang="en-US" dirty="0" smtClean="0"/>
          </a:p>
          <a:p>
            <a:pPr algn="just"/>
            <a:r>
              <a:rPr lang="en-US" dirty="0" smtClean="0"/>
              <a:t>The examples </a:t>
            </a:r>
            <a:r>
              <a:rPr lang="en-US" dirty="0"/>
              <a:t>of direct costs are : raw materials, labour and other direct expenses </a:t>
            </a:r>
            <a:r>
              <a:rPr lang="en-US" dirty="0" smtClean="0"/>
              <a:t>which are </a:t>
            </a:r>
            <a:r>
              <a:rPr lang="en-US" dirty="0"/>
              <a:t>exclusively incurred for a particular job, product or process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Indirect Costs : </a:t>
            </a:r>
            <a:r>
              <a:rPr lang="en-US" dirty="0"/>
              <a:t>indirect costs are those costs which cannot be assigned to </a:t>
            </a:r>
            <a:r>
              <a:rPr lang="en-US" dirty="0" smtClean="0"/>
              <a:t>any particular </a:t>
            </a:r>
            <a:r>
              <a:rPr lang="en-US" dirty="0"/>
              <a:t>product, job or process. These costs are usually incurred for the business </a:t>
            </a:r>
            <a:r>
              <a:rPr lang="en-US" dirty="0" smtClean="0"/>
              <a:t>as a </a:t>
            </a:r>
            <a:r>
              <a:rPr lang="en-US" dirty="0"/>
              <a:t>whole and therefore, are to be allocated to various products manufactured in </a:t>
            </a:r>
            <a:r>
              <a:rPr lang="en-US" dirty="0" smtClean="0"/>
              <a:t>the factory </a:t>
            </a:r>
            <a:r>
              <a:rPr lang="en-US" dirty="0"/>
              <a:t>on some reasonable basis. </a:t>
            </a:r>
            <a:endParaRPr lang="en-US" dirty="0" smtClean="0"/>
          </a:p>
          <a:p>
            <a:pPr algn="just"/>
            <a:r>
              <a:rPr lang="en-US" dirty="0" smtClean="0"/>
              <a:t>Examples </a:t>
            </a:r>
            <a:r>
              <a:rPr lang="en-US" dirty="0"/>
              <a:t>of indirect costs are : factory lighting</a:t>
            </a:r>
            <a:r>
              <a:rPr lang="en-US" dirty="0" smtClean="0"/>
              <a:t>, rent </a:t>
            </a:r>
            <a:r>
              <a:rPr lang="en-US" dirty="0"/>
              <a:t>of factory building, salaries of foreman, </a:t>
            </a:r>
            <a:r>
              <a:rPr lang="en-US" dirty="0" err="1"/>
              <a:t>etc</a:t>
            </a:r>
            <a:r>
              <a:rPr lang="en-US" dirty="0"/>
              <a:t>, Indirect costs are also called </a:t>
            </a:r>
            <a:r>
              <a:rPr lang="en-US" dirty="0" smtClean="0"/>
              <a:t>as ‘</a:t>
            </a:r>
            <a:r>
              <a:rPr lang="en-US" dirty="0"/>
              <a:t>overheads’ or ‘on costs’. These overheads can be further subdivided into </a:t>
            </a:r>
            <a:r>
              <a:rPr lang="en-US" dirty="0" smtClean="0"/>
              <a:t>factory overheads</a:t>
            </a:r>
            <a:r>
              <a:rPr lang="en-US" dirty="0"/>
              <a:t>, administrative overheads, selling and distribution overheads</a:t>
            </a:r>
          </a:p>
        </p:txBody>
      </p:sp>
    </p:spTree>
    <p:extLst>
      <p:ext uri="{BB962C8B-B14F-4D97-AF65-F5344CB8AC3E}">
        <p14:creationId xmlns:p14="http://schemas.microsoft.com/office/powerpoint/2010/main" val="3897374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236" y="365125"/>
            <a:ext cx="11831782" cy="1297420"/>
          </a:xfrm>
        </p:spPr>
        <p:txBody>
          <a:bodyPr>
            <a:normAutofit/>
          </a:bodyPr>
          <a:lstStyle/>
          <a:p>
            <a:pPr algn="ctr"/>
            <a:r>
              <a:rPr lang="en-US" sz="2200" b="1" dirty="0"/>
              <a:t>Another classification is based on the cost behaviour. On this basis costs are</a:t>
            </a:r>
            <a:br>
              <a:rPr lang="en-US" sz="2200" b="1" dirty="0"/>
            </a:br>
            <a:r>
              <a:rPr lang="en-US" sz="2200" b="1" dirty="0"/>
              <a:t>classified into (</a:t>
            </a:r>
            <a:r>
              <a:rPr lang="en-US" sz="2200" b="1" dirty="0" err="1"/>
              <a:t>i</a:t>
            </a:r>
            <a:r>
              <a:rPr lang="en-US" sz="2200" b="1" dirty="0"/>
              <a:t>) Fixed Costs, (ii) Variable Costs, and (iii) Semi-variable</a:t>
            </a:r>
            <a:br>
              <a:rPr lang="en-US" sz="2200" b="1" dirty="0"/>
            </a:br>
            <a:r>
              <a:rPr lang="en-US" sz="2200" b="1" dirty="0"/>
              <a:t>(or semi-fixed) Costs,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12095018" cy="483841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Fixed Costs: </a:t>
            </a:r>
            <a:r>
              <a:rPr lang="en-US" dirty="0"/>
              <a:t>These costs remain fixed irrespective of a change in the volume </a:t>
            </a:r>
            <a:r>
              <a:rPr lang="en-US" dirty="0" smtClean="0"/>
              <a:t>of output</a:t>
            </a:r>
            <a:r>
              <a:rPr lang="en-US" dirty="0"/>
              <a:t>. But fixed cost varies when it is expressed on per unit basis.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other </a:t>
            </a:r>
            <a:r>
              <a:rPr lang="en-US" dirty="0" smtClean="0"/>
              <a:t>words fixed </a:t>
            </a:r>
            <a:r>
              <a:rPr lang="en-US" dirty="0"/>
              <a:t>cost per unit decreases when the volume of production increases and vice versa.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Rent and lease, salary of production manager, salaries of staff, etc., are the examples </a:t>
            </a:r>
            <a:r>
              <a:rPr lang="en-US" dirty="0" smtClean="0"/>
              <a:t>of </a:t>
            </a:r>
            <a:r>
              <a:rPr lang="en-US" dirty="0"/>
              <a:t>fixed cost.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should also be noted that fixed costs do not remain fixed always.</a:t>
            </a:r>
          </a:p>
          <a:p>
            <a:pPr algn="just"/>
            <a:r>
              <a:rPr lang="en-US" dirty="0"/>
              <a:t>They remain fixed only upto a certain level of production </a:t>
            </a:r>
            <a:r>
              <a:rPr lang="en-US" dirty="0" smtClean="0"/>
              <a:t>activity.</a:t>
            </a:r>
          </a:p>
          <a:p>
            <a:r>
              <a:rPr lang="en-US" dirty="0"/>
              <a:t>For example, if we produce 1000 units or 10,000 units of a </a:t>
            </a:r>
            <a:r>
              <a:rPr lang="en-US" dirty="0" smtClean="0"/>
              <a:t>particular product </a:t>
            </a:r>
            <a:r>
              <a:rPr lang="en-US" dirty="0"/>
              <a:t>during a particular period, the rent of the factory building or the salary of </a:t>
            </a:r>
            <a:r>
              <a:rPr lang="en-US" dirty="0" smtClean="0"/>
              <a:t>the production </a:t>
            </a:r>
            <a:r>
              <a:rPr lang="en-US" dirty="0"/>
              <a:t>manager will remain the same.</a:t>
            </a:r>
          </a:p>
        </p:txBody>
      </p:sp>
    </p:spTree>
    <p:extLst>
      <p:ext uri="{BB962C8B-B14F-4D97-AF65-F5344CB8AC3E}">
        <p14:creationId xmlns:p14="http://schemas.microsoft.com/office/powerpoint/2010/main" val="732260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11928764" cy="6176963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Variable Costs: </a:t>
            </a:r>
            <a:r>
              <a:rPr lang="en-US" dirty="0"/>
              <a:t>Variable costs are those costs which vary directly or </a:t>
            </a:r>
            <a:r>
              <a:rPr lang="en-US" dirty="0" smtClean="0"/>
              <a:t>almost proportionately </a:t>
            </a:r>
            <a:r>
              <a:rPr lang="en-US" dirty="0"/>
              <a:t>with the level of output. When volume of output increases, </a:t>
            </a:r>
            <a:r>
              <a:rPr lang="en-US" dirty="0" smtClean="0"/>
              <a:t>total variable </a:t>
            </a:r>
            <a:r>
              <a:rPr lang="en-US" dirty="0"/>
              <a:t>cost also increases and when volume of output decreases the variable </a:t>
            </a:r>
            <a:r>
              <a:rPr lang="en-US" dirty="0" smtClean="0"/>
              <a:t>cost also </a:t>
            </a:r>
            <a:r>
              <a:rPr lang="en-US" dirty="0"/>
              <a:t>decreases. </a:t>
            </a:r>
            <a:endParaRPr lang="en-US" dirty="0" smtClean="0"/>
          </a:p>
          <a:p>
            <a:pPr algn="just"/>
            <a:r>
              <a:rPr lang="en-US" dirty="0" smtClean="0"/>
              <a:t>But </a:t>
            </a:r>
            <a:r>
              <a:rPr lang="en-US" dirty="0"/>
              <a:t>the variable cost per unit will remain unaffected. </a:t>
            </a:r>
            <a:endParaRPr lang="en-US" dirty="0" smtClean="0"/>
          </a:p>
          <a:p>
            <a:pPr algn="just"/>
            <a:r>
              <a:rPr lang="en-US" dirty="0" smtClean="0"/>
              <a:t>The examples of </a:t>
            </a:r>
            <a:r>
              <a:rPr lang="en-US" dirty="0"/>
              <a:t>variable costs are : direct material, direct wages, power, commission of </a:t>
            </a:r>
            <a:r>
              <a:rPr lang="en-US" dirty="0" smtClean="0"/>
              <a:t>salesmen etc.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528" y="3075709"/>
            <a:ext cx="5597236" cy="288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99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764" y="1842655"/>
            <a:ext cx="10363200" cy="472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14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7818"/>
            <a:ext cx="12081164" cy="5969145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Semi-variable Costs (or semi-fixed costs): </a:t>
            </a:r>
            <a:r>
              <a:rPr lang="en-US" dirty="0"/>
              <a:t>These costs are partly fixed and </a:t>
            </a:r>
            <a:r>
              <a:rPr lang="en-US" dirty="0" smtClean="0"/>
              <a:t>partly variable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These </a:t>
            </a:r>
            <a:r>
              <a:rPr lang="en-US" dirty="0"/>
              <a:t>are the costs which do vary but not in direct proportion to output.</a:t>
            </a:r>
          </a:p>
          <a:p>
            <a:pPr algn="just"/>
            <a:r>
              <a:rPr lang="en-US" dirty="0"/>
              <a:t>A part of semi variable costs comprising of fixed cost component , is not expected </a:t>
            </a:r>
            <a:r>
              <a:rPr lang="en-US" dirty="0" smtClean="0"/>
              <a:t>to change </a:t>
            </a:r>
            <a:r>
              <a:rPr lang="en-US" dirty="0"/>
              <a:t>in response to the changes in the level of activity. </a:t>
            </a:r>
            <a:endParaRPr lang="en-US" dirty="0" smtClean="0"/>
          </a:p>
          <a:p>
            <a:pPr algn="just"/>
            <a:r>
              <a:rPr lang="en-US" dirty="0" smtClean="0"/>
              <a:t>Thus</a:t>
            </a:r>
            <a:r>
              <a:rPr lang="en-US" dirty="0"/>
              <a:t>, </a:t>
            </a:r>
            <a:r>
              <a:rPr lang="en-US" dirty="0" smtClean="0"/>
              <a:t>semi-variable costs </a:t>
            </a:r>
            <a:r>
              <a:rPr lang="en-US" dirty="0"/>
              <a:t>vary in the same direction but not direct proportion to the changes in </a:t>
            </a:r>
            <a:r>
              <a:rPr lang="en-US" dirty="0" smtClean="0"/>
              <a:t>the volume </a:t>
            </a:r>
            <a:r>
              <a:rPr lang="en-US" dirty="0"/>
              <a:t>of output. </a:t>
            </a:r>
            <a:endParaRPr lang="en-US" dirty="0" smtClean="0"/>
          </a:p>
          <a:p>
            <a:pPr algn="just"/>
            <a:r>
              <a:rPr lang="en-US" dirty="0" smtClean="0"/>
              <a:t>Telephone </a:t>
            </a:r>
            <a:r>
              <a:rPr lang="en-US" dirty="0"/>
              <a:t>bills, power consumption, depreciation, repairs, etc</a:t>
            </a:r>
            <a:r>
              <a:rPr lang="en-US" dirty="0" smtClean="0"/>
              <a:t>., are </a:t>
            </a:r>
            <a:r>
              <a:rPr lang="en-US" dirty="0"/>
              <a:t>the examples of semi-variable costs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746" y="4348869"/>
            <a:ext cx="3934690" cy="203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17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00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ELEMENTS OF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1382"/>
            <a:ext cx="10515600" cy="5165581"/>
          </a:xfrm>
        </p:spPr>
        <p:txBody>
          <a:bodyPr/>
          <a:lstStyle/>
          <a:p>
            <a:r>
              <a:rPr lang="en-US" dirty="0"/>
              <a:t>The following are the three </a:t>
            </a:r>
            <a:r>
              <a:rPr lang="en-US" dirty="0" smtClean="0"/>
              <a:t>elements of </a:t>
            </a:r>
            <a:r>
              <a:rPr lang="en-US" dirty="0"/>
              <a:t>costs: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1) Materials, (2) </a:t>
            </a:r>
            <a:r>
              <a:rPr lang="en-US" dirty="0" smtClean="0"/>
              <a:t>Labour</a:t>
            </a:r>
            <a:r>
              <a:rPr lang="en-US" dirty="0"/>
              <a:t>, (3) </a:t>
            </a:r>
            <a:r>
              <a:rPr lang="en-US" dirty="0" smtClean="0"/>
              <a:t>Expenses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72" y="2105891"/>
            <a:ext cx="10986655" cy="392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83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229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Material Cost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981" y="817418"/>
            <a:ext cx="11970327" cy="604058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term ‘materials’ refers to those commodities which are used as raw materials</a:t>
            </a:r>
            <a:r>
              <a:rPr lang="en-US" dirty="0" smtClean="0"/>
              <a:t>, components</a:t>
            </a:r>
            <a:r>
              <a:rPr lang="en-US" dirty="0"/>
              <a:t>, or consumables for manufacturing a product. </a:t>
            </a:r>
            <a:r>
              <a:rPr lang="en-US" dirty="0" smtClean="0"/>
              <a:t>Materials </a:t>
            </a:r>
            <a:r>
              <a:rPr lang="en-US" dirty="0"/>
              <a:t>can </a:t>
            </a:r>
            <a:r>
              <a:rPr lang="en-US" dirty="0" smtClean="0"/>
              <a:t>be direct </a:t>
            </a:r>
            <a:r>
              <a:rPr lang="en-US" dirty="0"/>
              <a:t>or indirect.</a:t>
            </a:r>
          </a:p>
          <a:p>
            <a:pPr algn="just"/>
            <a:r>
              <a:rPr lang="en-US" b="1" dirty="0"/>
              <a:t>Direct Materials: </a:t>
            </a:r>
            <a:r>
              <a:rPr lang="en-US" dirty="0"/>
              <a:t>All materials which become an integral part of the finished </a:t>
            </a:r>
            <a:r>
              <a:rPr lang="en-US" dirty="0" smtClean="0"/>
              <a:t>product and </a:t>
            </a:r>
            <a:r>
              <a:rPr lang="en-US" dirty="0"/>
              <a:t>which can be conveniently assigned to specific physical units is termed as ‘</a:t>
            </a:r>
            <a:r>
              <a:rPr lang="en-US" dirty="0" smtClean="0"/>
              <a:t>Direct Materials</a:t>
            </a:r>
            <a:r>
              <a:rPr lang="en-US" dirty="0"/>
              <a:t>’. </a:t>
            </a:r>
            <a:endParaRPr lang="en-US" dirty="0" smtClean="0"/>
          </a:p>
          <a:p>
            <a:pPr algn="just"/>
            <a:r>
              <a:rPr lang="en-US" dirty="0" smtClean="0"/>
              <a:t>Direct </a:t>
            </a:r>
            <a:r>
              <a:rPr lang="en-US" dirty="0"/>
              <a:t>material generally becomes a part of the finished product. </a:t>
            </a:r>
            <a:r>
              <a:rPr lang="en-US" dirty="0" smtClean="0"/>
              <a:t>The following </a:t>
            </a:r>
            <a:r>
              <a:rPr lang="en-US" dirty="0"/>
              <a:t>are some examples of direct material :</a:t>
            </a:r>
          </a:p>
          <a:p>
            <a:pPr algn="just"/>
            <a:r>
              <a:rPr lang="en-US" dirty="0" err="1"/>
              <a:t>i</a:t>
            </a:r>
            <a:r>
              <a:rPr lang="en-US" dirty="0"/>
              <a:t>) All materials or components specifically purchased, produced or requisitioned</a:t>
            </a:r>
          </a:p>
          <a:p>
            <a:pPr algn="just"/>
            <a:r>
              <a:rPr lang="en-US" dirty="0"/>
              <a:t>from stores (e.g., sugar can for sugar, cloth for ready-made garments, cotton for</a:t>
            </a:r>
          </a:p>
          <a:p>
            <a:pPr algn="just"/>
            <a:r>
              <a:rPr lang="en-US" dirty="0"/>
              <a:t>cloth, </a:t>
            </a:r>
            <a:r>
              <a:rPr lang="en-US" dirty="0" err="1"/>
              <a:t>tyres</a:t>
            </a:r>
            <a:r>
              <a:rPr lang="en-US" dirty="0"/>
              <a:t> for car, etc.)</a:t>
            </a:r>
          </a:p>
          <a:p>
            <a:pPr algn="just"/>
            <a:r>
              <a:rPr lang="en-US" dirty="0"/>
              <a:t>ii) Primary packing material (e.g., wrapping, cardboard, boxes etc.)</a:t>
            </a:r>
          </a:p>
          <a:p>
            <a:pPr algn="just"/>
            <a:r>
              <a:rPr lang="en-US" dirty="0"/>
              <a:t>iii) Partly produced or purchased components</a:t>
            </a:r>
          </a:p>
        </p:txBody>
      </p:sp>
    </p:spTree>
    <p:extLst>
      <p:ext uri="{BB962C8B-B14F-4D97-AF65-F5344CB8AC3E}">
        <p14:creationId xmlns:p14="http://schemas.microsoft.com/office/powerpoint/2010/main" val="1284573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2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Indirect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All </a:t>
            </a:r>
            <a:r>
              <a:rPr lang="en-US" dirty="0"/>
              <a:t>materials which are used for purposes </a:t>
            </a:r>
            <a:r>
              <a:rPr lang="en-US" dirty="0" smtClean="0"/>
              <a:t>ancillary </a:t>
            </a:r>
            <a:r>
              <a:rPr lang="en-US" dirty="0"/>
              <a:t>to the </a:t>
            </a:r>
            <a:r>
              <a:rPr lang="en-US" dirty="0" smtClean="0"/>
              <a:t>business </a:t>
            </a:r>
            <a:r>
              <a:rPr lang="en-US" dirty="0"/>
              <a:t>and which cannot conveniently be assigned to specific physical units </a:t>
            </a:r>
            <a:r>
              <a:rPr lang="en-US" dirty="0" smtClean="0"/>
              <a:t>is termed </a:t>
            </a:r>
            <a:r>
              <a:rPr lang="en-US" dirty="0"/>
              <a:t>as ‘indirect materials</a:t>
            </a:r>
            <a:r>
              <a:rPr lang="en-US" dirty="0" smtClean="0"/>
              <a:t>’.</a:t>
            </a:r>
          </a:p>
          <a:p>
            <a:r>
              <a:rPr lang="en-US" dirty="0"/>
              <a:t>Examples are : Consumable stores</a:t>
            </a:r>
            <a:r>
              <a:rPr lang="en-US" dirty="0" smtClean="0"/>
              <a:t>, lubricating </a:t>
            </a:r>
            <a:r>
              <a:rPr lang="en-US" dirty="0"/>
              <a:t>oil, Greece, printing and stationery etc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These </a:t>
            </a:r>
            <a:r>
              <a:rPr lang="en-US" dirty="0"/>
              <a:t>items do not form part </a:t>
            </a:r>
            <a:r>
              <a:rPr lang="en-US" dirty="0" smtClean="0"/>
              <a:t>of the </a:t>
            </a:r>
            <a:r>
              <a:rPr lang="en-US" dirty="0"/>
              <a:t>finished product.</a:t>
            </a:r>
          </a:p>
        </p:txBody>
      </p:sp>
    </p:spTree>
    <p:extLst>
      <p:ext uri="{BB962C8B-B14F-4D97-AF65-F5344CB8AC3E}">
        <p14:creationId xmlns:p14="http://schemas.microsoft.com/office/powerpoint/2010/main" val="2187641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Labour Cost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workers employed for converting material into finished product or doing </a:t>
            </a:r>
            <a:r>
              <a:rPr lang="en-US" dirty="0" smtClean="0"/>
              <a:t>various odd </a:t>
            </a:r>
            <a:r>
              <a:rPr lang="en-US" dirty="0"/>
              <a:t>jobs in the business are known as ‘Labour’. </a:t>
            </a:r>
            <a:endParaRPr lang="en-US" dirty="0" smtClean="0"/>
          </a:p>
          <a:p>
            <a:pPr algn="just"/>
            <a:r>
              <a:rPr lang="en-US" dirty="0" smtClean="0"/>
              <a:t>Labour </a:t>
            </a:r>
            <a:r>
              <a:rPr lang="en-US" dirty="0"/>
              <a:t>can be direct as well </a:t>
            </a:r>
            <a:r>
              <a:rPr lang="en-US" dirty="0" smtClean="0"/>
              <a:t>as indirect.</a:t>
            </a:r>
          </a:p>
          <a:p>
            <a:pPr algn="just"/>
            <a:r>
              <a:rPr lang="en-US" b="1" dirty="0"/>
              <a:t>Direct Labour: </a:t>
            </a:r>
            <a:r>
              <a:rPr lang="en-US" dirty="0"/>
              <a:t>The workers who are directly involved, in the production of </a:t>
            </a:r>
            <a:r>
              <a:rPr lang="en-US" dirty="0" smtClean="0"/>
              <a:t>goods are </a:t>
            </a:r>
            <a:r>
              <a:rPr lang="en-US" dirty="0"/>
              <a:t>known as ‘direct labour’. </a:t>
            </a:r>
            <a:endParaRPr lang="en-US" dirty="0" smtClean="0"/>
          </a:p>
          <a:p>
            <a:pPr algn="just"/>
            <a:r>
              <a:rPr lang="en-US" dirty="0" smtClean="0"/>
              <a:t>They </a:t>
            </a:r>
            <a:r>
              <a:rPr lang="en-US" dirty="0"/>
              <a:t>may be </a:t>
            </a:r>
            <a:r>
              <a:rPr lang="en-US" dirty="0" err="1"/>
              <a:t>labourers</a:t>
            </a:r>
            <a:r>
              <a:rPr lang="en-US" dirty="0"/>
              <a:t> producing manually or </a:t>
            </a:r>
            <a:r>
              <a:rPr lang="en-US" dirty="0" smtClean="0"/>
              <a:t>workers operating </a:t>
            </a:r>
            <a:r>
              <a:rPr lang="en-US" dirty="0"/>
              <a:t>machinery. Direct labour costs can be conveniently identified with </a:t>
            </a:r>
            <a:r>
              <a:rPr lang="en-US" dirty="0" smtClean="0"/>
              <a:t>a particular </a:t>
            </a:r>
            <a:r>
              <a:rPr lang="en-US" dirty="0"/>
              <a:t>product, job or process.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the wages paid to a </a:t>
            </a:r>
            <a:r>
              <a:rPr lang="en-US" dirty="0" smtClean="0"/>
              <a:t>machine operator </a:t>
            </a:r>
            <a:r>
              <a:rPr lang="en-US" dirty="0"/>
              <a:t>engaged in the manufacture of goods. The wages paid to such workers </a:t>
            </a:r>
            <a:r>
              <a:rPr lang="en-US" dirty="0" smtClean="0"/>
              <a:t>are known </a:t>
            </a:r>
            <a:r>
              <a:rPr lang="en-US" dirty="0"/>
              <a:t>as ‘manufacturing wages</a:t>
            </a:r>
            <a:r>
              <a:rPr lang="en-US" dirty="0" smtClean="0"/>
              <a:t>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12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Need of Cost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management of </a:t>
            </a:r>
            <a:r>
              <a:rPr lang="en-US" dirty="0"/>
              <a:t>an </a:t>
            </a:r>
            <a:r>
              <a:rPr lang="en-US" dirty="0" smtClean="0"/>
              <a:t>organization </a:t>
            </a:r>
            <a:r>
              <a:rPr lang="en-US" dirty="0"/>
              <a:t>requires cost data for the following purposes :</a:t>
            </a:r>
          </a:p>
          <a:p>
            <a:pPr algn="just"/>
            <a:r>
              <a:rPr lang="en-US" dirty="0"/>
              <a:t>1) To ascertain profit or loss periodically,</a:t>
            </a:r>
          </a:p>
          <a:p>
            <a:pPr algn="just"/>
            <a:r>
              <a:rPr lang="en-US" dirty="0"/>
              <a:t>2) To plan the operations and performance evaluation,</a:t>
            </a:r>
          </a:p>
          <a:p>
            <a:pPr algn="just"/>
            <a:r>
              <a:rPr lang="en-US" dirty="0"/>
              <a:t>3) For cost control,</a:t>
            </a:r>
          </a:p>
          <a:p>
            <a:pPr algn="just"/>
            <a:r>
              <a:rPr lang="en-US" dirty="0"/>
              <a:t>4) To price the products or services,</a:t>
            </a:r>
          </a:p>
          <a:p>
            <a:pPr algn="just"/>
            <a:r>
              <a:rPr lang="en-US" dirty="0"/>
              <a:t>5) To value inventory and measure the expenses in external financial reports, and</a:t>
            </a:r>
          </a:p>
          <a:p>
            <a:pPr algn="just"/>
            <a:r>
              <a:rPr lang="en-US" dirty="0"/>
              <a:t>6) In day to day operations of plans and policies</a:t>
            </a:r>
          </a:p>
        </p:txBody>
      </p:sp>
    </p:spTree>
    <p:extLst>
      <p:ext uri="{BB962C8B-B14F-4D97-AF65-F5344CB8AC3E}">
        <p14:creationId xmlns:p14="http://schemas.microsoft.com/office/powerpoint/2010/main" val="1519713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/>
          <a:lstStyle/>
          <a:p>
            <a:pPr algn="ctr"/>
            <a:r>
              <a:rPr lang="en-US" b="1" dirty="0" smtClean="0"/>
              <a:t>Indirect labour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workers employed for carrying out tasks incidental </a:t>
            </a:r>
            <a:r>
              <a:rPr lang="en-US" dirty="0" smtClean="0"/>
              <a:t>to production </a:t>
            </a:r>
            <a:r>
              <a:rPr lang="en-US" dirty="0"/>
              <a:t>of goods or those engaged for office work and selling and </a:t>
            </a:r>
            <a:r>
              <a:rPr lang="en-US" dirty="0" smtClean="0"/>
              <a:t>distribution activities </a:t>
            </a:r>
            <a:r>
              <a:rPr lang="en-US" dirty="0"/>
              <a:t>are known as indirect </a:t>
            </a:r>
            <a:r>
              <a:rPr lang="en-US" dirty="0" smtClean="0"/>
              <a:t>labour.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wages paid to such workers are </a:t>
            </a:r>
            <a:r>
              <a:rPr lang="en-US" dirty="0" smtClean="0"/>
              <a:t>known as </a:t>
            </a:r>
            <a:r>
              <a:rPr lang="en-US" dirty="0"/>
              <a:t>‘indirect wages’. Indirect labour is of general character in nature and cannot </a:t>
            </a:r>
            <a:r>
              <a:rPr lang="en-US" dirty="0" smtClean="0"/>
              <a:t>be conveniently </a:t>
            </a:r>
            <a:r>
              <a:rPr lang="en-US" dirty="0"/>
              <a:t>identified with a particular unit of output.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examples of </a:t>
            </a:r>
            <a:r>
              <a:rPr lang="en-US" dirty="0" smtClean="0"/>
              <a:t>indirect labour </a:t>
            </a:r>
            <a:r>
              <a:rPr lang="en-US" dirty="0"/>
              <a:t>costs are : wages of storekeepers, foremen, directors’ fees, salaries </a:t>
            </a:r>
            <a:r>
              <a:rPr lang="en-US" dirty="0" smtClean="0"/>
              <a:t>of salesman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238971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Expenses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Direct Expenses : </a:t>
            </a:r>
            <a:r>
              <a:rPr lang="en-US" dirty="0"/>
              <a:t>Expenses which can be identified with and allocated to </a:t>
            </a:r>
            <a:r>
              <a:rPr lang="en-US" dirty="0" smtClean="0"/>
              <a:t>cost centres </a:t>
            </a:r>
            <a:r>
              <a:rPr lang="en-US" dirty="0"/>
              <a:t>or units are called direct expenses. </a:t>
            </a:r>
            <a:endParaRPr lang="en-US" dirty="0" smtClean="0"/>
          </a:p>
          <a:p>
            <a:pPr algn="just"/>
            <a:r>
              <a:rPr lang="en-US" dirty="0" smtClean="0"/>
              <a:t>These </a:t>
            </a:r>
            <a:r>
              <a:rPr lang="en-US" dirty="0"/>
              <a:t>are the expenses which </a:t>
            </a:r>
            <a:r>
              <a:rPr lang="en-US" dirty="0" smtClean="0"/>
              <a:t>are specifically </a:t>
            </a:r>
            <a:r>
              <a:rPr lang="en-US" dirty="0"/>
              <a:t>incurred in connection with a particular cost unit. </a:t>
            </a:r>
            <a:endParaRPr lang="en-US" dirty="0" smtClean="0"/>
          </a:p>
          <a:p>
            <a:pPr algn="just"/>
            <a:r>
              <a:rPr lang="en-US" dirty="0" smtClean="0"/>
              <a:t>Direct </a:t>
            </a:r>
            <a:r>
              <a:rPr lang="en-US" dirty="0"/>
              <a:t>expenses </a:t>
            </a:r>
            <a:r>
              <a:rPr lang="en-US" dirty="0" smtClean="0"/>
              <a:t>are also </a:t>
            </a:r>
            <a:r>
              <a:rPr lang="en-US" dirty="0"/>
              <a:t>called as ‘chargeable expenses’.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examples of such expenses are : </a:t>
            </a:r>
            <a:r>
              <a:rPr lang="en-US" dirty="0" smtClean="0"/>
              <a:t>Carriage inwards</a:t>
            </a:r>
            <a:r>
              <a:rPr lang="en-US" dirty="0"/>
              <a:t>, production royalty, hire charges of special equipment, cost of </a:t>
            </a:r>
            <a:r>
              <a:rPr lang="en-US" dirty="0" smtClean="0"/>
              <a:t>special drawings</a:t>
            </a:r>
            <a:r>
              <a:rPr lang="en-US" dirty="0"/>
              <a:t>, designs and layouts, experimental costs, etc.</a:t>
            </a:r>
          </a:p>
        </p:txBody>
      </p:sp>
    </p:spTree>
    <p:extLst>
      <p:ext uri="{BB962C8B-B14F-4D97-AF65-F5344CB8AC3E}">
        <p14:creationId xmlns:p14="http://schemas.microsoft.com/office/powerpoint/2010/main" val="313163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Indirect Expenses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 smtClean="0"/>
              <a:t> </a:t>
            </a:r>
            <a:r>
              <a:rPr lang="en-US" dirty="0"/>
              <a:t>These are expenses which cannot be directly or wholly </a:t>
            </a:r>
            <a:r>
              <a:rPr lang="en-US" dirty="0" smtClean="0"/>
              <a:t>allocated to </a:t>
            </a:r>
            <a:r>
              <a:rPr lang="en-US" dirty="0"/>
              <a:t>cost centres or cost units.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In </a:t>
            </a:r>
            <a:r>
              <a:rPr lang="en-US" dirty="0"/>
              <a:t>other words, all expenses other than indirect </a:t>
            </a:r>
            <a:r>
              <a:rPr lang="en-US" dirty="0" smtClean="0"/>
              <a:t>material and </a:t>
            </a:r>
            <a:r>
              <a:rPr lang="en-US" dirty="0"/>
              <a:t>labour which cannot be directly attribute to a particular product, job or </a:t>
            </a:r>
            <a:r>
              <a:rPr lang="en-US" dirty="0" smtClean="0"/>
              <a:t>service are </a:t>
            </a:r>
            <a:r>
              <a:rPr lang="en-US" dirty="0"/>
              <a:t>called indirect expenses.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Examples </a:t>
            </a:r>
            <a:r>
              <a:rPr lang="en-US" dirty="0"/>
              <a:t>of such expenses are : Rent and Rates</a:t>
            </a:r>
            <a:r>
              <a:rPr lang="en-US" dirty="0" smtClean="0"/>
              <a:t>, lighting </a:t>
            </a:r>
            <a:r>
              <a:rPr lang="en-US" dirty="0"/>
              <a:t>and heating, advertising, insurance, repairs, carriage, etc.</a:t>
            </a:r>
          </a:p>
        </p:txBody>
      </p:sp>
    </p:spTree>
    <p:extLst>
      <p:ext uri="{BB962C8B-B14F-4D97-AF65-F5344CB8AC3E}">
        <p14:creationId xmlns:p14="http://schemas.microsoft.com/office/powerpoint/2010/main" val="154349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All materials, Labour, expenses which cannot be identified as direct costs are </a:t>
            </a:r>
            <a:r>
              <a:rPr lang="en-US" dirty="0" smtClean="0"/>
              <a:t>termed as </a:t>
            </a:r>
            <a:r>
              <a:rPr lang="en-US" dirty="0"/>
              <a:t>‘indirect costs’.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three elements of indirect costs viz., indirect materials, </a:t>
            </a:r>
            <a:r>
              <a:rPr lang="en-US" dirty="0" smtClean="0"/>
              <a:t>indirect labour </a:t>
            </a:r>
            <a:r>
              <a:rPr lang="en-US" dirty="0"/>
              <a:t>and indirect expenses are collectively known as ‘overheads’ or ‘on costs’.</a:t>
            </a:r>
          </a:p>
          <a:p>
            <a:pPr algn="just"/>
            <a:r>
              <a:rPr lang="en-US" dirty="0"/>
              <a:t>Overheads are grouped into three categories:</a:t>
            </a:r>
          </a:p>
          <a:p>
            <a:pPr algn="just"/>
            <a:r>
              <a:rPr lang="en-US" dirty="0"/>
              <a:t>1) Factory (or manufacturing) overheads,</a:t>
            </a:r>
          </a:p>
          <a:p>
            <a:pPr algn="just"/>
            <a:r>
              <a:rPr lang="en-US" dirty="0"/>
              <a:t>2) Office (or administrative) overheads, and</a:t>
            </a:r>
          </a:p>
          <a:p>
            <a:pPr algn="just"/>
            <a:r>
              <a:rPr lang="en-US" dirty="0"/>
              <a:t>3) Selling and distribution overheads.</a:t>
            </a:r>
          </a:p>
        </p:txBody>
      </p:sp>
    </p:spTree>
    <p:extLst>
      <p:ext uri="{BB962C8B-B14F-4D97-AF65-F5344CB8AC3E}">
        <p14:creationId xmlns:p14="http://schemas.microsoft.com/office/powerpoint/2010/main" val="3120192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Factory Overheads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891"/>
            <a:ext cx="10515600" cy="483307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All </a:t>
            </a:r>
            <a:r>
              <a:rPr lang="en-US" dirty="0"/>
              <a:t>indirect manufacturing costs which cannot be identified with specific unit </a:t>
            </a:r>
            <a:r>
              <a:rPr lang="en-US" dirty="0" smtClean="0"/>
              <a:t>of output </a:t>
            </a:r>
            <a:r>
              <a:rPr lang="en-US" dirty="0"/>
              <a:t>are called factory overheads. It includes:</a:t>
            </a:r>
          </a:p>
          <a:p>
            <a:pPr algn="just"/>
            <a:r>
              <a:rPr lang="en-US" dirty="0" err="1"/>
              <a:t>i</a:t>
            </a:r>
            <a:r>
              <a:rPr lang="en-US" dirty="0"/>
              <a:t>) Indirect material such as lubricants, oil, consumable stores etc.,</a:t>
            </a:r>
          </a:p>
          <a:p>
            <a:pPr algn="just"/>
            <a:r>
              <a:rPr lang="en-US" dirty="0"/>
              <a:t>ii) Indirect labour a such as gate-keepers’ salary, works manager’s salary etc., and</a:t>
            </a:r>
          </a:p>
          <a:p>
            <a:pPr algn="just"/>
            <a:r>
              <a:rPr lang="en-US" dirty="0"/>
              <a:t>iii) Indirect expenses such as factory rent, depreciation on factory building </a:t>
            </a:r>
            <a:r>
              <a:rPr lang="en-US" dirty="0" smtClean="0"/>
              <a:t>and equipment</a:t>
            </a:r>
            <a:r>
              <a:rPr lang="en-US" dirty="0"/>
              <a:t>, factory insurance, factory lighting etc.,</a:t>
            </a:r>
          </a:p>
          <a:p>
            <a:pPr algn="just"/>
            <a:r>
              <a:rPr lang="en-US" dirty="0"/>
              <a:t>iv) Factory overheads are also known as manufacturing overheads, </a:t>
            </a:r>
            <a:r>
              <a:rPr lang="en-US" dirty="0" smtClean="0"/>
              <a:t>indirect production </a:t>
            </a:r>
            <a:r>
              <a:rPr lang="en-US" dirty="0"/>
              <a:t>costs, factory on cost, overhead expenses etc.</a:t>
            </a:r>
          </a:p>
        </p:txBody>
      </p:sp>
    </p:spTree>
    <p:extLst>
      <p:ext uri="{BB962C8B-B14F-4D97-AF65-F5344CB8AC3E}">
        <p14:creationId xmlns:p14="http://schemas.microsoft.com/office/powerpoint/2010/main" val="1318653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282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Office Overheads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Indirect </a:t>
            </a:r>
            <a:r>
              <a:rPr lang="en-US" dirty="0"/>
              <a:t>expenses incurred in connection with the general administration </a:t>
            </a:r>
            <a:r>
              <a:rPr lang="en-US" dirty="0" smtClean="0"/>
              <a:t>like formulating </a:t>
            </a:r>
            <a:r>
              <a:rPr lang="en-US" dirty="0"/>
              <a:t>policies, planning and controlling of a firm for attainment of its goal, </a:t>
            </a:r>
            <a:r>
              <a:rPr lang="en-US" dirty="0" smtClean="0"/>
              <a:t>are included </a:t>
            </a:r>
            <a:r>
              <a:rPr lang="en-US" dirty="0"/>
              <a:t>in these overheads. </a:t>
            </a:r>
            <a:endParaRPr lang="en-US" dirty="0" smtClean="0"/>
          </a:p>
          <a:p>
            <a:pPr algn="just"/>
            <a:r>
              <a:rPr lang="en-US" dirty="0" smtClean="0"/>
              <a:t>They </a:t>
            </a:r>
            <a:r>
              <a:rPr lang="en-US" dirty="0"/>
              <a:t>include (</a:t>
            </a:r>
            <a:r>
              <a:rPr lang="en-US" dirty="0" err="1"/>
              <a:t>i</a:t>
            </a:r>
            <a:r>
              <a:rPr lang="en-US" dirty="0"/>
              <a:t>) indirect material used in office such </a:t>
            </a:r>
            <a:r>
              <a:rPr lang="en-US" dirty="0" smtClean="0"/>
              <a:t>as printing </a:t>
            </a:r>
            <a:r>
              <a:rPr lang="en-US" dirty="0"/>
              <a:t>and stationary material, brooms and dusters etc. (ii) Indirect labour such </a:t>
            </a:r>
            <a:r>
              <a:rPr lang="en-US" dirty="0" smtClean="0"/>
              <a:t>as salaries </a:t>
            </a:r>
            <a:r>
              <a:rPr lang="en-US" dirty="0"/>
              <a:t>payable to office manager, clerks, etc. and (iii) indirect expenses such as rent</a:t>
            </a:r>
            <a:r>
              <a:rPr lang="en-US" dirty="0" smtClean="0"/>
              <a:t>, insurance</a:t>
            </a:r>
            <a:r>
              <a:rPr lang="en-US" dirty="0"/>
              <a:t>, lighting of the office etc.,</a:t>
            </a:r>
          </a:p>
        </p:txBody>
      </p:sp>
    </p:spTree>
    <p:extLst>
      <p:ext uri="{BB962C8B-B14F-4D97-AF65-F5344CB8AC3E}">
        <p14:creationId xmlns:p14="http://schemas.microsoft.com/office/powerpoint/2010/main" val="2547910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Selling and Distribution Overheads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Selling </a:t>
            </a:r>
            <a:r>
              <a:rPr lang="en-US" dirty="0"/>
              <a:t>and distribution overheads include all those costs which are incurred </a:t>
            </a:r>
            <a:r>
              <a:rPr lang="en-US" dirty="0" smtClean="0"/>
              <a:t>for promoting </a:t>
            </a:r>
            <a:r>
              <a:rPr lang="en-US" dirty="0"/>
              <a:t>and marketing the products. </a:t>
            </a:r>
            <a:endParaRPr lang="en-US" dirty="0" smtClean="0"/>
          </a:p>
          <a:p>
            <a:pPr algn="just"/>
            <a:r>
              <a:rPr lang="en-US" dirty="0" smtClean="0"/>
              <a:t>These </a:t>
            </a:r>
            <a:r>
              <a:rPr lang="en-US" dirty="0"/>
              <a:t>include :</a:t>
            </a:r>
          </a:p>
          <a:p>
            <a:pPr algn="just"/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Indirect material used such as packing material, printing and </a:t>
            </a:r>
            <a:r>
              <a:rPr lang="en-US" dirty="0" smtClean="0"/>
              <a:t>stationary material </a:t>
            </a:r>
            <a:r>
              <a:rPr lang="en-US" dirty="0" err="1"/>
              <a:t>etc</a:t>
            </a:r>
            <a:r>
              <a:rPr lang="en-US" dirty="0"/>
              <a:t>, </a:t>
            </a:r>
            <a:endParaRPr lang="en-US" dirty="0" smtClean="0"/>
          </a:p>
          <a:p>
            <a:pPr algn="just"/>
            <a:r>
              <a:rPr lang="en-US" dirty="0" smtClean="0"/>
              <a:t>(</a:t>
            </a:r>
            <a:r>
              <a:rPr lang="en-US" dirty="0"/>
              <a:t>ii) Indirect labour such as salaries of salesmen, sales manager, etc. and</a:t>
            </a:r>
          </a:p>
          <a:p>
            <a:pPr algn="just"/>
            <a:r>
              <a:rPr lang="en-US" dirty="0"/>
              <a:t>(iii) Indirect expenses such as rent, insurance, advertising expenses etc.</a:t>
            </a:r>
          </a:p>
        </p:txBody>
      </p:sp>
    </p:spTree>
    <p:extLst>
      <p:ext uri="{BB962C8B-B14F-4D97-AF65-F5344CB8AC3E}">
        <p14:creationId xmlns:p14="http://schemas.microsoft.com/office/powerpoint/2010/main" val="3072851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Components of Total Cost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526" y="1510146"/>
            <a:ext cx="10356273" cy="469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89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COST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elements of cost can be presented in the form of a statement called ‘Cost Sheet’.</a:t>
            </a:r>
          </a:p>
          <a:p>
            <a:pPr algn="just"/>
            <a:r>
              <a:rPr lang="en-US" dirty="0"/>
              <a:t>A cost sheet is a statement showing the various components of total cost of output </a:t>
            </a:r>
            <a:r>
              <a:rPr lang="en-US" dirty="0" smtClean="0"/>
              <a:t>for a </a:t>
            </a:r>
            <a:r>
              <a:rPr lang="en-US" dirty="0"/>
              <a:t>certain period which acts as a guide to pricing decisions and cost </a:t>
            </a:r>
            <a:r>
              <a:rPr lang="en-US" dirty="0" smtClean="0"/>
              <a:t>control.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1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183" y="540327"/>
            <a:ext cx="1120832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99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802"/>
          </a:xfrm>
        </p:spPr>
        <p:txBody>
          <a:bodyPr/>
          <a:lstStyle/>
          <a:p>
            <a:pPr algn="ctr"/>
            <a:r>
              <a:rPr lang="en-US" b="1" dirty="0"/>
              <a:t>COST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153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principle, a cost is a sacrifice of resources. According to the terminology of </a:t>
            </a:r>
            <a:r>
              <a:rPr lang="en-US" dirty="0" smtClean="0"/>
              <a:t>British Institute </a:t>
            </a:r>
            <a:r>
              <a:rPr lang="en-US" dirty="0"/>
              <a:t>of Cost and Works Accountants, ‘‘Cost is the amount of expenditure (</a:t>
            </a:r>
            <a:r>
              <a:rPr lang="en-US" dirty="0" smtClean="0"/>
              <a:t>actual or </a:t>
            </a:r>
            <a:r>
              <a:rPr lang="en-US" dirty="0"/>
              <a:t>notional) incurred on or attributable to a given thing’’.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other words, </a:t>
            </a:r>
            <a:r>
              <a:rPr lang="en-US" dirty="0" smtClean="0"/>
              <a:t>cost indicates</a:t>
            </a:r>
            <a:r>
              <a:rPr lang="en-US" dirty="0"/>
              <a:t>, (</a:t>
            </a:r>
            <a:r>
              <a:rPr lang="en-US" dirty="0" err="1"/>
              <a:t>i</a:t>
            </a:r>
            <a:r>
              <a:rPr lang="en-US" dirty="0"/>
              <a:t>) an actual or estimated </a:t>
            </a:r>
            <a:r>
              <a:rPr lang="en-US" dirty="0" smtClean="0"/>
              <a:t>expenditure</a:t>
            </a:r>
          </a:p>
          <a:p>
            <a:pPr algn="just"/>
            <a:r>
              <a:rPr lang="en-US" dirty="0" smtClean="0"/>
              <a:t>(</a:t>
            </a:r>
            <a:r>
              <a:rPr lang="en-US" dirty="0"/>
              <a:t>ii) a direct or indirect expenditure</a:t>
            </a:r>
            <a:r>
              <a:rPr lang="en-US" dirty="0" smtClean="0"/>
              <a:t>, and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(iii) it relates to a job, process, product or service. Examples of such costs are :</a:t>
            </a:r>
          </a:p>
          <a:p>
            <a:pPr algn="just"/>
            <a:r>
              <a:rPr lang="en-US" dirty="0"/>
              <a:t>Material, labour, factory overheads, administrative overheads, selling and </a:t>
            </a:r>
            <a:r>
              <a:rPr lang="en-US" dirty="0" smtClean="0"/>
              <a:t>distribution overheads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4059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490" y="429492"/>
            <a:ext cx="10162309" cy="57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39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618" y="1177636"/>
            <a:ext cx="10460182" cy="466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19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127" y="775854"/>
            <a:ext cx="10543309" cy="587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34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219" y="623454"/>
            <a:ext cx="10626436" cy="583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65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401782"/>
            <a:ext cx="11222182" cy="627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585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018" y="1579419"/>
            <a:ext cx="8063346" cy="459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52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109" y="942109"/>
            <a:ext cx="10252364" cy="550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21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1709" y="1690688"/>
            <a:ext cx="9213273" cy="475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911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75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55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909" y="1080654"/>
            <a:ext cx="9961418" cy="520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Costs and Expenses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cost is a sacrifice of resource to </a:t>
            </a:r>
            <a:r>
              <a:rPr lang="en-US" dirty="0" smtClean="0"/>
              <a:t>achieve specific </a:t>
            </a:r>
            <a:r>
              <a:rPr lang="en-US" dirty="0"/>
              <a:t>objective which has been deferred or not yet utilized for the </a:t>
            </a:r>
            <a:r>
              <a:rPr lang="en-US" dirty="0" err="1"/>
              <a:t>realisation</a:t>
            </a:r>
            <a:r>
              <a:rPr lang="en-US" dirty="0"/>
              <a:t> </a:t>
            </a:r>
            <a:r>
              <a:rPr lang="en-US" dirty="0" smtClean="0"/>
              <a:t>of revenues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price paid for the acquisition of fixed assets, materials, etc. are </a:t>
            </a:r>
            <a:r>
              <a:rPr lang="en-US" dirty="0" smtClean="0"/>
              <a:t>the examples </a:t>
            </a:r>
            <a:r>
              <a:rPr lang="en-US" dirty="0"/>
              <a:t>of such deferred costs.</a:t>
            </a:r>
          </a:p>
          <a:p>
            <a:pPr algn="just"/>
            <a:r>
              <a:rPr lang="en-US" dirty="0"/>
              <a:t>An expense is a cost that is charged against revenue in an accounting </a:t>
            </a:r>
            <a:r>
              <a:rPr lang="en-US" dirty="0" smtClean="0"/>
              <a:t>period and </a:t>
            </a:r>
            <a:r>
              <a:rPr lang="en-US" dirty="0"/>
              <a:t>hence expenses are deduced from revenue in that accounting period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Examples </a:t>
            </a:r>
            <a:r>
              <a:rPr lang="en-US" dirty="0"/>
              <a:t>are : Salaries, rent rates,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9099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836" y="1870363"/>
            <a:ext cx="9227128" cy="439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381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946" y="415636"/>
            <a:ext cx="10778836" cy="634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82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Cost and Loss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There </a:t>
            </a:r>
            <a:r>
              <a:rPr lang="en-US" dirty="0"/>
              <a:t>is difference between ‘cost’ and ‘loss’. You know that cost</a:t>
            </a:r>
          </a:p>
          <a:p>
            <a:pPr algn="just"/>
            <a:r>
              <a:rPr lang="en-US" dirty="0"/>
              <a:t>signifies an expenditure incurred for recurring some benefit to the enterprise. </a:t>
            </a:r>
            <a:endParaRPr lang="en-US" dirty="0" smtClean="0"/>
          </a:p>
          <a:p>
            <a:pPr algn="just"/>
            <a:r>
              <a:rPr lang="en-US" dirty="0" smtClean="0"/>
              <a:t>If no benefit </a:t>
            </a:r>
            <a:r>
              <a:rPr lang="en-US" dirty="0"/>
              <a:t>is derived from a particular expenditure, it is treated as a loss. </a:t>
            </a:r>
            <a:endParaRPr lang="en-US" dirty="0" smtClean="0"/>
          </a:p>
          <a:p>
            <a:pPr algn="just"/>
            <a:r>
              <a:rPr lang="en-US" dirty="0" smtClean="0"/>
              <a:t>Cost of material </a:t>
            </a:r>
            <a:r>
              <a:rPr lang="en-US" dirty="0"/>
              <a:t>destroyed by fire, salary paid to a foreman during the period of strike etc</a:t>
            </a:r>
            <a:r>
              <a:rPr lang="en-US" dirty="0" smtClean="0"/>
              <a:t>., are </a:t>
            </a:r>
            <a:r>
              <a:rPr lang="en-US" dirty="0"/>
              <a:t>the examples of loss to the business</a:t>
            </a:r>
          </a:p>
        </p:txBody>
      </p:sp>
    </p:spTree>
    <p:extLst>
      <p:ext uri="{BB962C8B-B14F-4D97-AF65-F5344CB8AC3E}">
        <p14:creationId xmlns:p14="http://schemas.microsoft.com/office/powerpoint/2010/main" val="41457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Costs may be classified into different categories depending upon the purpose.</a:t>
            </a:r>
          </a:p>
          <a:p>
            <a:pPr algn="just"/>
            <a:r>
              <a:rPr lang="en-US" dirty="0"/>
              <a:t>The following are the various bases according to which costs have been classified :</a:t>
            </a:r>
          </a:p>
          <a:p>
            <a:pPr algn="just"/>
            <a:r>
              <a:rPr lang="en-US" dirty="0"/>
              <a:t>1) According to functions to which they relate,</a:t>
            </a:r>
          </a:p>
          <a:p>
            <a:pPr algn="just"/>
            <a:r>
              <a:rPr lang="en-US" dirty="0"/>
              <a:t>2) According to their </a:t>
            </a:r>
            <a:r>
              <a:rPr lang="en-US" dirty="0" err="1"/>
              <a:t>identifiability</a:t>
            </a:r>
            <a:r>
              <a:rPr lang="en-US" dirty="0"/>
              <a:t> with jobs, products, or services,</a:t>
            </a:r>
          </a:p>
          <a:p>
            <a:pPr algn="just"/>
            <a:r>
              <a:rPr lang="en-US" dirty="0"/>
              <a:t>3) According to their variability with changes in output,</a:t>
            </a:r>
          </a:p>
          <a:p>
            <a:pPr algn="just"/>
            <a:r>
              <a:rPr lang="en-US" dirty="0"/>
              <a:t>4) According to the association with product or period,</a:t>
            </a:r>
          </a:p>
          <a:p>
            <a:pPr algn="just"/>
            <a:r>
              <a:rPr lang="en-US" dirty="0"/>
              <a:t>5) According to their controllability, and</a:t>
            </a:r>
          </a:p>
          <a:p>
            <a:pPr algn="just"/>
            <a:r>
              <a:rPr lang="en-US" dirty="0"/>
              <a:t>6) According to their relevance to 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2874916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Functional Classification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7636"/>
            <a:ext cx="10515600" cy="4999327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most common classification of costs in a manufacturing establishment is on </a:t>
            </a:r>
            <a:r>
              <a:rPr lang="en-US" dirty="0" smtClean="0"/>
              <a:t>the basis </a:t>
            </a:r>
            <a:r>
              <a:rPr lang="en-US" dirty="0"/>
              <a:t>of functions to which they relate because costs have to be ascertained for each </a:t>
            </a:r>
            <a:r>
              <a:rPr lang="en-US" dirty="0" smtClean="0"/>
              <a:t>of these </a:t>
            </a:r>
            <a:r>
              <a:rPr lang="en-US" dirty="0"/>
              <a:t>functions. </a:t>
            </a:r>
            <a:endParaRPr lang="en-US" dirty="0" smtClean="0"/>
          </a:p>
          <a:p>
            <a:pPr algn="just"/>
            <a:r>
              <a:rPr lang="en-US" dirty="0" smtClean="0"/>
              <a:t>On </a:t>
            </a:r>
            <a:r>
              <a:rPr lang="en-US" dirty="0"/>
              <a:t>the basis of functions, costs are classified into four categories.</a:t>
            </a:r>
          </a:p>
          <a:p>
            <a:pPr algn="just"/>
            <a:r>
              <a:rPr lang="en-US" dirty="0"/>
              <a:t>They are :</a:t>
            </a:r>
          </a:p>
          <a:p>
            <a:pPr algn="just"/>
            <a:r>
              <a:rPr lang="en-US" dirty="0" err="1"/>
              <a:t>i</a:t>
            </a:r>
            <a:r>
              <a:rPr lang="en-US" dirty="0"/>
              <a:t>) Manufacturing Costs</a:t>
            </a:r>
          </a:p>
          <a:p>
            <a:pPr algn="just"/>
            <a:r>
              <a:rPr lang="en-US" dirty="0"/>
              <a:t>ii) Administrative Costs</a:t>
            </a:r>
          </a:p>
          <a:p>
            <a:pPr algn="just"/>
            <a:r>
              <a:rPr lang="en-US" dirty="0"/>
              <a:t>iii) Selling </a:t>
            </a:r>
            <a:r>
              <a:rPr lang="en-US" dirty="0" smtClean="0"/>
              <a:t>Costs &amp; Distribution </a:t>
            </a:r>
            <a:r>
              <a:rPr lang="en-US" dirty="0"/>
              <a:t>Costs</a:t>
            </a:r>
          </a:p>
        </p:txBody>
      </p:sp>
    </p:spTree>
    <p:extLst>
      <p:ext uri="{BB962C8B-B14F-4D97-AF65-F5344CB8AC3E}">
        <p14:creationId xmlns:p14="http://schemas.microsoft.com/office/powerpoint/2010/main" val="179591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093"/>
          </a:xfrm>
        </p:spPr>
        <p:txBody>
          <a:bodyPr/>
          <a:lstStyle/>
          <a:p>
            <a:pPr algn="ctr"/>
            <a:r>
              <a:rPr lang="en-US" b="1" dirty="0" smtClean="0"/>
              <a:t>Manufacturing Costs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891"/>
            <a:ext cx="10515600" cy="527858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Manufacturing </a:t>
            </a:r>
            <a:r>
              <a:rPr lang="en-US" dirty="0"/>
              <a:t>costs are those costs related to </a:t>
            </a:r>
            <a:r>
              <a:rPr lang="en-US" dirty="0" smtClean="0"/>
              <a:t>factory operations </a:t>
            </a:r>
            <a:r>
              <a:rPr lang="en-US" dirty="0"/>
              <a:t>which are essential to the completion of the product.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includes </a:t>
            </a:r>
            <a:r>
              <a:rPr lang="en-US" dirty="0" smtClean="0"/>
              <a:t>direct material </a:t>
            </a:r>
            <a:r>
              <a:rPr lang="en-US" dirty="0"/>
              <a:t>costs, direct labour costs and manufacturing overheads. </a:t>
            </a:r>
            <a:endParaRPr lang="en-US" dirty="0" smtClean="0"/>
          </a:p>
          <a:p>
            <a:pPr algn="just"/>
            <a:r>
              <a:rPr lang="en-US" dirty="0"/>
              <a:t> </a:t>
            </a:r>
            <a:r>
              <a:rPr lang="en-US" dirty="0" smtClean="0"/>
              <a:t>Direct </a:t>
            </a:r>
            <a:r>
              <a:rPr lang="en-US" dirty="0"/>
              <a:t>materials </a:t>
            </a:r>
            <a:r>
              <a:rPr lang="en-US" dirty="0" smtClean="0"/>
              <a:t>are the </a:t>
            </a:r>
            <a:r>
              <a:rPr lang="en-US" dirty="0"/>
              <a:t>major components of the finished product and can be easily identified with </a:t>
            </a:r>
            <a:r>
              <a:rPr lang="en-US" dirty="0" smtClean="0"/>
              <a:t>the product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Direct </a:t>
            </a:r>
            <a:r>
              <a:rPr lang="en-US" dirty="0"/>
              <a:t>labour is the labour which is used in actually producing the product.</a:t>
            </a:r>
          </a:p>
          <a:p>
            <a:pPr algn="just"/>
            <a:r>
              <a:rPr lang="en-US" dirty="0"/>
              <a:t>Manufacturing overheads consist of all other costs related to the </a:t>
            </a:r>
            <a:r>
              <a:rPr lang="en-US" dirty="0" smtClean="0"/>
              <a:t>manufacturing process</a:t>
            </a:r>
            <a:r>
              <a:rPr lang="en-US" dirty="0"/>
              <a:t>. These are also termed as ‘production costs’.</a:t>
            </a:r>
          </a:p>
        </p:txBody>
      </p:sp>
    </p:spTree>
    <p:extLst>
      <p:ext uri="{BB962C8B-B14F-4D97-AF65-F5344CB8AC3E}">
        <p14:creationId xmlns:p14="http://schemas.microsoft.com/office/powerpoint/2010/main" val="1188528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Administrative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Administrative </a:t>
            </a:r>
            <a:r>
              <a:rPr lang="en-US" dirty="0"/>
              <a:t>costs includes all those costs incurred on </a:t>
            </a:r>
            <a:r>
              <a:rPr lang="en-US" dirty="0" smtClean="0"/>
              <a:t>the general </a:t>
            </a:r>
            <a:r>
              <a:rPr lang="en-US" dirty="0"/>
              <a:t>administration and control of the firm. </a:t>
            </a:r>
            <a:endParaRPr lang="en-US" dirty="0" smtClean="0"/>
          </a:p>
          <a:p>
            <a:pPr algn="just"/>
            <a:r>
              <a:rPr lang="en-US" dirty="0" smtClean="0"/>
              <a:t>Examples </a:t>
            </a:r>
            <a:r>
              <a:rPr lang="en-US" dirty="0"/>
              <a:t>of such costs are : </a:t>
            </a:r>
            <a:r>
              <a:rPr lang="en-US" dirty="0" smtClean="0"/>
              <a:t>salaries of </a:t>
            </a:r>
            <a:r>
              <a:rPr lang="en-US" dirty="0"/>
              <a:t>the office staff, rent of the office building, depreciation and repairs of the </a:t>
            </a:r>
            <a:r>
              <a:rPr lang="en-US" dirty="0" smtClean="0"/>
              <a:t>office furniture </a:t>
            </a:r>
            <a:r>
              <a:rPr lang="en-US" dirty="0"/>
              <a:t>etc. </a:t>
            </a:r>
            <a:endParaRPr lang="en-US" dirty="0" smtClean="0"/>
          </a:p>
          <a:p>
            <a:pPr algn="just"/>
            <a:r>
              <a:rPr lang="en-US" dirty="0" smtClean="0"/>
              <a:t>In fact </a:t>
            </a:r>
            <a:r>
              <a:rPr lang="en-US" dirty="0"/>
              <a:t>any expenditure which is not related directly to production</a:t>
            </a:r>
            <a:r>
              <a:rPr lang="en-US" dirty="0" smtClean="0"/>
              <a:t>, selling</a:t>
            </a:r>
            <a:r>
              <a:rPr lang="en-US" dirty="0"/>
              <a:t>, distribution, research and development forms part of the administrative costs</a:t>
            </a:r>
          </a:p>
        </p:txBody>
      </p:sp>
    </p:spTree>
    <p:extLst>
      <p:ext uri="{BB962C8B-B14F-4D97-AF65-F5344CB8AC3E}">
        <p14:creationId xmlns:p14="http://schemas.microsoft.com/office/powerpoint/2010/main" val="704034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2217</Words>
  <Application>Microsoft Office PowerPoint</Application>
  <PresentationFormat>Widescreen</PresentationFormat>
  <Paragraphs>135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Cost Accounting</vt:lpstr>
      <vt:lpstr>Need of Cost data</vt:lpstr>
      <vt:lpstr>COST CONCEPT</vt:lpstr>
      <vt:lpstr>Costs and Expenses</vt:lpstr>
      <vt:lpstr>Cost and Loss </vt:lpstr>
      <vt:lpstr>PowerPoint Presentation</vt:lpstr>
      <vt:lpstr>Functional Classification </vt:lpstr>
      <vt:lpstr>Manufacturing Costs </vt:lpstr>
      <vt:lpstr>Administrative Costs</vt:lpstr>
      <vt:lpstr>PowerPoint Presentation</vt:lpstr>
      <vt:lpstr>PowerPoint Presentation</vt:lpstr>
      <vt:lpstr>Another classification is based on the cost behaviour. On this basis costs are classified into (i) Fixed Costs, (ii) Variable Costs, and (iii) Semi-variable (or semi-fixed) Costs,</vt:lpstr>
      <vt:lpstr>PowerPoint Presentation</vt:lpstr>
      <vt:lpstr>PowerPoint Presentation</vt:lpstr>
      <vt:lpstr>PowerPoint Presentation</vt:lpstr>
      <vt:lpstr>ELEMENTS OF COST</vt:lpstr>
      <vt:lpstr>Material Cost</vt:lpstr>
      <vt:lpstr>Indirect Materials</vt:lpstr>
      <vt:lpstr>Labour Cost</vt:lpstr>
      <vt:lpstr>Indirect labour </vt:lpstr>
      <vt:lpstr>Expenses</vt:lpstr>
      <vt:lpstr>Indirect Expenses </vt:lpstr>
      <vt:lpstr>PowerPoint Presentation</vt:lpstr>
      <vt:lpstr>Factory Overheads </vt:lpstr>
      <vt:lpstr> Office Overheads </vt:lpstr>
      <vt:lpstr>Selling and Distribution Overheads </vt:lpstr>
      <vt:lpstr>Components of Total Cost</vt:lpstr>
      <vt:lpstr>COST 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Accounting</dc:title>
  <dc:creator>manish</dc:creator>
  <cp:lastModifiedBy>manish</cp:lastModifiedBy>
  <cp:revision>43</cp:revision>
  <dcterms:created xsi:type="dcterms:W3CDTF">2018-10-29T16:21:27Z</dcterms:created>
  <dcterms:modified xsi:type="dcterms:W3CDTF">2018-11-12T17:07:34Z</dcterms:modified>
</cp:coreProperties>
</file>