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84" r:id="rId19"/>
    <p:sldId id="273" r:id="rId20"/>
    <p:sldId id="274" r:id="rId21"/>
    <p:sldId id="285" r:id="rId22"/>
    <p:sldId id="286" r:id="rId23"/>
    <p:sldId id="287" r:id="rId24"/>
    <p:sldId id="288" r:id="rId25"/>
    <p:sldId id="275" r:id="rId26"/>
    <p:sldId id="276" r:id="rId27"/>
    <p:sldId id="277" r:id="rId28"/>
    <p:sldId id="278" r:id="rId29"/>
    <p:sldId id="279" r:id="rId30"/>
    <p:sldId id="280" r:id="rId31"/>
    <p:sldId id="281" r:id="rId32"/>
    <p:sldId id="282" r:id="rId33"/>
    <p:sldId id="28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990600"/>
          </a:xfrm>
        </p:spPr>
        <p:txBody>
          <a:bodyPr/>
          <a:lstStyle/>
          <a:p>
            <a:r>
              <a:rPr lang="en-US" dirty="0" smtClean="0"/>
              <a:t>Cash Management</a:t>
            </a:r>
            <a:endParaRPr lang="en-US" dirty="0"/>
          </a:p>
        </p:txBody>
      </p:sp>
      <p:sp>
        <p:nvSpPr>
          <p:cNvPr id="3" name="Subtitle 2"/>
          <p:cNvSpPr>
            <a:spLocks noGrp="1"/>
          </p:cNvSpPr>
          <p:nvPr>
            <p:ph type="subTitle" idx="1"/>
          </p:nvPr>
        </p:nvSpPr>
        <p:spPr>
          <a:xfrm>
            <a:off x="609600" y="2362200"/>
            <a:ext cx="7848600" cy="3657600"/>
          </a:xfrm>
        </p:spPr>
        <p:txBody>
          <a:bodyPr>
            <a:normAutofit/>
          </a:bodyPr>
          <a:lstStyle/>
          <a:p>
            <a:pPr marL="571500" indent="-571500" algn="just">
              <a:buFont typeface="+mj-lt"/>
              <a:buAutoNum type="romanUcPeriod"/>
            </a:pPr>
            <a:r>
              <a:rPr lang="en-US" dirty="0" smtClean="0"/>
              <a:t>Role of Cash in business operations</a:t>
            </a:r>
          </a:p>
          <a:p>
            <a:pPr marL="571500" indent="-571500" algn="just">
              <a:buFont typeface="+mj-lt"/>
              <a:buAutoNum type="romanUcPeriod"/>
            </a:pPr>
            <a:r>
              <a:rPr lang="en-US" dirty="0" smtClean="0"/>
              <a:t>Motives of holding Cash</a:t>
            </a:r>
          </a:p>
          <a:p>
            <a:pPr marL="571500" indent="-571500" algn="just">
              <a:buFont typeface="+mj-lt"/>
              <a:buAutoNum type="romanUcPeriod"/>
            </a:pPr>
            <a:r>
              <a:rPr lang="en-US" dirty="0" smtClean="0"/>
              <a:t>Determinants affecting the Cash </a:t>
            </a:r>
          </a:p>
          <a:p>
            <a:pPr marL="571500" indent="-571500" algn="just">
              <a:buFont typeface="+mj-lt"/>
              <a:buAutoNum type="romanUcPeriod"/>
            </a:pPr>
            <a:r>
              <a:rPr lang="en-US" dirty="0" smtClean="0"/>
              <a:t>Importance of Cash Forecasting</a:t>
            </a:r>
          </a:p>
          <a:p>
            <a:pPr marL="571500" indent="-571500" algn="just">
              <a:buFont typeface="+mj-lt"/>
              <a:buAutoNum type="romanUcPeriod"/>
            </a:pPr>
            <a:r>
              <a:rPr lang="en-US" dirty="0" smtClean="0"/>
              <a:t>Importance of Managing Cash Surplus</a:t>
            </a:r>
          </a:p>
          <a:p>
            <a:pPr marL="571500" indent="-571500" algn="just">
              <a:buFont typeface="+mj-lt"/>
              <a:buAutoNum type="romanUcPeriod"/>
            </a:pPr>
            <a:r>
              <a:rPr lang="en-US" dirty="0" smtClean="0"/>
              <a:t>Need of Good Cash Management MIS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 vs. negative Cash to Cash</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381000" y="1143000"/>
            <a:ext cx="8381999" cy="5257799"/>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 vs. negative Cash to Cash</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533401" y="1600200"/>
            <a:ext cx="8001000" cy="47244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measuring C to C</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Accounting Perspective – It helps in measuring liquidity and value.</a:t>
            </a:r>
          </a:p>
          <a:p>
            <a:pPr algn="just"/>
            <a:r>
              <a:rPr lang="en-US" dirty="0" smtClean="0"/>
              <a:t>One approach is static approach wherein traditional ratios such as current ,  quick etc. to assess liquidity.</a:t>
            </a:r>
          </a:p>
          <a:p>
            <a:pPr algn="just"/>
            <a:r>
              <a:rPr lang="en-US" dirty="0" smtClean="0"/>
              <a:t>Other approach is dynamic approach wherein on-going liquidity is judged from the firm’s operation. Here C to C is used. (Firstly introduced by </a:t>
            </a:r>
            <a:r>
              <a:rPr lang="en-US" dirty="0" err="1" smtClean="0"/>
              <a:t>Gitman</a:t>
            </a:r>
            <a:r>
              <a:rPr lang="en-US" dirty="0" smtClean="0"/>
              <a:t> &amp; </a:t>
            </a:r>
            <a:r>
              <a:rPr lang="en-US" dirty="0" err="1" smtClean="0"/>
              <a:t>Sachdeva</a:t>
            </a:r>
            <a:r>
              <a:rPr lang="en-US" dirty="0" smtClean="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to C</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C to C helps in :</a:t>
            </a:r>
          </a:p>
          <a:p>
            <a:pPr algn="just"/>
            <a:r>
              <a:rPr lang="en-US" dirty="0" smtClean="0"/>
              <a:t>Evaluating changes in circulating capital.</a:t>
            </a:r>
          </a:p>
          <a:p>
            <a:pPr algn="just"/>
            <a:r>
              <a:rPr lang="en-US" dirty="0" smtClean="0"/>
              <a:t>In knowing the minimum level of liquidity and optimum level of liquidity.</a:t>
            </a:r>
          </a:p>
          <a:p>
            <a:pPr algn="just"/>
            <a:r>
              <a:rPr lang="en-US" dirty="0" smtClean="0"/>
              <a:t>Optimum liquidity position is ongoing trade – off between financial decisions to shorten the C to C cycle (decreasing minimum liquidity) and operational decisions (lengthen  C to C cycle and increasing minimum liquidity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 to C </a:t>
            </a:r>
            <a:endParaRPr lang="en-US" dirty="0"/>
          </a:p>
        </p:txBody>
      </p:sp>
      <p:sp>
        <p:nvSpPr>
          <p:cNvPr id="3" name="Content Placeholder 2"/>
          <p:cNvSpPr>
            <a:spLocks noGrp="1"/>
          </p:cNvSpPr>
          <p:nvPr>
            <p:ph idx="1"/>
          </p:nvPr>
        </p:nvSpPr>
        <p:spPr>
          <a:xfrm>
            <a:off x="457200" y="990600"/>
            <a:ext cx="8229600" cy="5135563"/>
          </a:xfrm>
        </p:spPr>
        <p:txBody>
          <a:bodyPr>
            <a:normAutofit/>
          </a:bodyPr>
          <a:lstStyle/>
          <a:p>
            <a:pPr algn="just"/>
            <a:r>
              <a:rPr lang="en-US" dirty="0" smtClean="0"/>
              <a:t>Cash Turnover (365/cash cycle)</a:t>
            </a:r>
          </a:p>
          <a:p>
            <a:pPr algn="just"/>
            <a:r>
              <a:rPr lang="en-US" dirty="0" smtClean="0"/>
              <a:t>Dividing Cash Turnover into annual cash expense.</a:t>
            </a:r>
          </a:p>
          <a:p>
            <a:pPr algn="just"/>
            <a:r>
              <a:rPr lang="en-US" dirty="0" smtClean="0"/>
              <a:t>Higher the cycle – higher would be minimum liquidity and vice-versa.</a:t>
            </a:r>
          </a:p>
          <a:p>
            <a:pPr algn="ctr">
              <a:buNone/>
            </a:pPr>
            <a:r>
              <a:rPr lang="en-US" i="1" dirty="0" smtClean="0"/>
              <a:t>Firm Valuation &amp; C to C cycle</a:t>
            </a:r>
          </a:p>
          <a:p>
            <a:pPr>
              <a:buNone/>
            </a:pPr>
            <a:r>
              <a:rPr lang="en-US" i="1" dirty="0" smtClean="0"/>
              <a:t>    A shorter C2C cycle leads to higher present values of cash flows generated by the assets and so higher firm value. </a:t>
            </a:r>
          </a:p>
          <a:p>
            <a:pPr>
              <a:buNone/>
            </a:pPr>
            <a:endParaRPr lang="en-US" b="1" i="1" dirty="0" smtClean="0"/>
          </a:p>
          <a:p>
            <a:pPr>
              <a:buNone/>
            </a:pPr>
            <a:endParaRPr lang="en-US" b="1" i="1" dirty="0" smtClean="0"/>
          </a:p>
          <a:p>
            <a:pPr algn="just"/>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Leverage points to manage C2C</a:t>
            </a:r>
            <a:endParaRPr lang="en-US" dirty="0"/>
          </a:p>
        </p:txBody>
      </p:sp>
      <p:sp>
        <p:nvSpPr>
          <p:cNvPr id="3" name="Content Placeholder 2"/>
          <p:cNvSpPr>
            <a:spLocks noGrp="1"/>
          </p:cNvSpPr>
          <p:nvPr>
            <p:ph idx="1"/>
          </p:nvPr>
        </p:nvSpPr>
        <p:spPr/>
        <p:txBody>
          <a:bodyPr>
            <a:normAutofit lnSpcReduction="10000"/>
          </a:bodyPr>
          <a:lstStyle/>
          <a:p>
            <a:r>
              <a:rPr lang="en-US" dirty="0" smtClean="0"/>
              <a:t>Extend AP</a:t>
            </a:r>
          </a:p>
          <a:p>
            <a:r>
              <a:rPr lang="en-US" dirty="0" smtClean="0"/>
              <a:t>Shorten Production cycle – ICP</a:t>
            </a:r>
          </a:p>
          <a:p>
            <a:r>
              <a:rPr lang="en-US" dirty="0" smtClean="0"/>
              <a:t>Reduce AR</a:t>
            </a:r>
          </a:p>
          <a:p>
            <a:endParaRPr lang="en-US" dirty="0" smtClean="0"/>
          </a:p>
          <a:p>
            <a:r>
              <a:rPr lang="en-US" b="1" i="1" dirty="0" smtClean="0"/>
              <a:t>1. Extending AP </a:t>
            </a:r>
            <a:r>
              <a:rPr lang="en-US" dirty="0" smtClean="0"/>
              <a:t>– Free financing </a:t>
            </a:r>
          </a:p>
          <a:p>
            <a:r>
              <a:rPr lang="en-US" dirty="0" smtClean="0"/>
              <a:t>Paying at last moment</a:t>
            </a:r>
          </a:p>
          <a:p>
            <a:r>
              <a:rPr lang="en-US" dirty="0" smtClean="0"/>
              <a:t>Partial not full payment</a:t>
            </a:r>
          </a:p>
          <a:p>
            <a:r>
              <a:rPr lang="en-US" dirty="0" smtClean="0"/>
              <a:t>Using interest free credit card</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Shorten Production cycle – ICP</a:t>
            </a:r>
            <a:br>
              <a:rPr lang="en-US" dirty="0" smtClean="0"/>
            </a:br>
            <a:r>
              <a:rPr lang="en-US" dirty="0" smtClean="0"/>
              <a:t>Reduce AR</a:t>
            </a:r>
            <a:br>
              <a:rPr lang="en-US" dirty="0" smtClean="0"/>
            </a:br>
            <a:endParaRPr lang="en-US" dirty="0"/>
          </a:p>
        </p:txBody>
      </p:sp>
      <p:sp>
        <p:nvSpPr>
          <p:cNvPr id="3" name="Content Placeholder 2"/>
          <p:cNvSpPr>
            <a:spLocks noGrp="1"/>
          </p:cNvSpPr>
          <p:nvPr>
            <p:ph idx="1"/>
          </p:nvPr>
        </p:nvSpPr>
        <p:spPr/>
        <p:txBody>
          <a:bodyPr/>
          <a:lstStyle/>
          <a:p>
            <a:r>
              <a:rPr lang="en-US" dirty="0" smtClean="0"/>
              <a:t>JIT</a:t>
            </a:r>
          </a:p>
          <a:p>
            <a:r>
              <a:rPr lang="en-US" dirty="0" smtClean="0"/>
              <a:t>Accurate forecasting </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4800" y="457200"/>
            <a:ext cx="8229600" cy="762000"/>
          </a:xfrm>
        </p:spPr>
        <p:txBody>
          <a:bodyPr/>
          <a:lstStyle/>
          <a:p>
            <a:r>
              <a:rPr lang="en-US" sz="4000"/>
              <a:t>Cash Forecasting &amp; Budgeting	</a:t>
            </a:r>
          </a:p>
        </p:txBody>
      </p:sp>
      <p:sp>
        <p:nvSpPr>
          <p:cNvPr id="24579" name="Rectangle 3"/>
          <p:cNvSpPr>
            <a:spLocks noGrp="1" noChangeArrowheads="1"/>
          </p:cNvSpPr>
          <p:nvPr>
            <p:ph type="body" idx="1"/>
          </p:nvPr>
        </p:nvSpPr>
        <p:spPr/>
        <p:txBody>
          <a:bodyPr/>
          <a:lstStyle/>
          <a:p>
            <a:pPr algn="just"/>
            <a:r>
              <a:rPr lang="en-US" dirty="0"/>
              <a:t>Cash planning and control is essential to avoid the situation of deficit or excess of cash as both case has negative impact on value maximizing process.</a:t>
            </a:r>
          </a:p>
          <a:p>
            <a:pPr algn="just"/>
            <a:r>
              <a:rPr lang="en-US" dirty="0"/>
              <a:t>Cash planning is basically done on the basis of cash budget which is basically a projected statement of firm’s cash inflows and inflows during a given period.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CASH BUDGET</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A Cash Budget is a summary statement of the firms’ expected cash inflows </a:t>
            </a:r>
            <a:r>
              <a:rPr lang="en-US" dirty="0" smtClean="0"/>
              <a:t>and outflows </a:t>
            </a:r>
            <a:r>
              <a:rPr lang="en-US" dirty="0" smtClean="0"/>
              <a:t>over a projected time period</a:t>
            </a:r>
            <a:r>
              <a:rPr lang="en-US" dirty="0" smtClean="0"/>
              <a:t>.</a:t>
            </a:r>
          </a:p>
          <a:p>
            <a:pPr algn="just"/>
            <a:r>
              <a:rPr lang="en-US" dirty="0" smtClean="0"/>
              <a:t>In </a:t>
            </a:r>
            <a:r>
              <a:rPr lang="en-US" dirty="0" smtClean="0"/>
              <a:t>other words, cash budget involves </a:t>
            </a:r>
            <a:r>
              <a:rPr lang="en-US" dirty="0" smtClean="0"/>
              <a:t>a projection </a:t>
            </a:r>
            <a:r>
              <a:rPr lang="en-US" dirty="0" smtClean="0"/>
              <a:t>of future cash receipts and cash </a:t>
            </a:r>
            <a:r>
              <a:rPr lang="en-US" dirty="0" smtClean="0"/>
              <a:t>disbursements </a:t>
            </a:r>
            <a:r>
              <a:rPr lang="en-US" dirty="0" smtClean="0"/>
              <a:t>over various time intervals.</a:t>
            </a:r>
          </a:p>
          <a:p>
            <a:pPr algn="just"/>
            <a:r>
              <a:rPr lang="en-US" dirty="0" smtClean="0"/>
              <a:t>While </a:t>
            </a:r>
            <a:r>
              <a:rPr lang="en-US" dirty="0" smtClean="0"/>
              <a:t>preparing cash budget seasonal factors must be taken into account and </a:t>
            </a:r>
            <a:r>
              <a:rPr lang="en-US" dirty="0" smtClean="0"/>
              <a:t>in practice </a:t>
            </a:r>
            <a:r>
              <a:rPr lang="en-US" dirty="0" smtClean="0"/>
              <a:t>cash budget is prepared on a monthly basis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14400" y="152400"/>
            <a:ext cx="7620000" cy="762000"/>
          </a:xfrm>
        </p:spPr>
        <p:txBody>
          <a:bodyPr/>
          <a:lstStyle/>
          <a:p>
            <a:r>
              <a:rPr lang="en-US"/>
              <a:t>Preparation of Cash Budget</a:t>
            </a:r>
          </a:p>
        </p:txBody>
      </p:sp>
      <p:sp>
        <p:nvSpPr>
          <p:cNvPr id="25603" name="Rectangle 3"/>
          <p:cNvSpPr>
            <a:spLocks noGrp="1" noChangeArrowheads="1"/>
          </p:cNvSpPr>
          <p:nvPr>
            <p:ph type="body" idx="1"/>
          </p:nvPr>
        </p:nvSpPr>
        <p:spPr>
          <a:xfrm>
            <a:off x="152400" y="990600"/>
            <a:ext cx="8763000" cy="5715000"/>
          </a:xfrm>
        </p:spPr>
        <p:txBody>
          <a:bodyPr/>
          <a:lstStyle/>
          <a:p>
            <a:pPr marL="660400" indent="-660400" algn="just">
              <a:lnSpc>
                <a:spcPct val="90000"/>
              </a:lnSpc>
              <a:buFont typeface="Wingdings" pitchFamily="2" charset="2"/>
              <a:buNone/>
            </a:pPr>
            <a:r>
              <a:rPr lang="en-US"/>
              <a:t>Preparation of cash budget involves the following steps:</a:t>
            </a:r>
          </a:p>
          <a:p>
            <a:pPr marL="660400" indent="-660400">
              <a:lnSpc>
                <a:spcPct val="90000"/>
              </a:lnSpc>
              <a:buFont typeface="Wingdings" pitchFamily="2" charset="2"/>
              <a:buAutoNum type="romanLcPeriod"/>
            </a:pPr>
            <a:r>
              <a:rPr lang="en-US"/>
              <a:t>Selection of time horizon/period for which it has to be prepared.</a:t>
            </a:r>
          </a:p>
          <a:p>
            <a:pPr marL="660400" indent="-660400">
              <a:lnSpc>
                <a:spcPct val="90000"/>
              </a:lnSpc>
              <a:buFont typeface="Wingdings" pitchFamily="2" charset="2"/>
              <a:buAutoNum type="romanLcPeriod"/>
            </a:pPr>
            <a:r>
              <a:rPr lang="en-US"/>
              <a:t>Estimation of cash items involving the cash inflows and outflows .</a:t>
            </a:r>
          </a:p>
          <a:p>
            <a:pPr marL="660400" indent="-660400" algn="just">
              <a:lnSpc>
                <a:spcPct val="90000"/>
              </a:lnSpc>
              <a:buFont typeface="Wingdings" pitchFamily="2" charset="2"/>
              <a:buAutoNum type="romanLcPeriod"/>
            </a:pPr>
            <a:r>
              <a:rPr lang="en-US"/>
              <a:t>Actual construction of cash budget where for the selected time horizon the cash inflows and outflows items are plotted and the excess or shortfall amount of cash is identified for the given period.</a:t>
            </a:r>
          </a:p>
          <a:p>
            <a:pPr marL="660400" indent="-660400">
              <a:lnSpc>
                <a:spcPct val="90000"/>
              </a:lnSpc>
              <a:buFont typeface="Wingdings" pitchFamily="2" charset="2"/>
              <a:buAutoNum type="romanLcPeriod"/>
            </a:pPr>
            <a:endParaRPr lang="en-US"/>
          </a:p>
          <a:p>
            <a:pPr marL="660400" indent="-660400">
              <a:lnSpc>
                <a:spcPct val="90000"/>
              </a:lnSpc>
              <a:buFont typeface="Wingdings" pitchFamily="2" charset="2"/>
              <a:buAutoNum type="romanLcPeriod"/>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dirty="0" smtClean="0"/>
              <a:t/>
            </a:r>
            <a:br>
              <a:rPr lang="en-US" dirty="0" smtClean="0"/>
            </a:br>
            <a:r>
              <a:rPr lang="en-US" dirty="0" smtClean="0"/>
              <a:t>Role of Cash in business operations</a:t>
            </a:r>
            <a:br>
              <a:rPr lang="en-US" dirty="0" smtClean="0"/>
            </a:br>
            <a:endParaRPr lang="en-US" dirty="0"/>
          </a:p>
        </p:txBody>
      </p:sp>
      <p:sp>
        <p:nvSpPr>
          <p:cNvPr id="3" name="Content Placeholder 2"/>
          <p:cNvSpPr>
            <a:spLocks noGrp="1"/>
          </p:cNvSpPr>
          <p:nvPr>
            <p:ph idx="1"/>
          </p:nvPr>
        </p:nvSpPr>
        <p:spPr>
          <a:xfrm>
            <a:off x="228600" y="1447800"/>
            <a:ext cx="8610600" cy="5257800"/>
          </a:xfrm>
        </p:spPr>
        <p:txBody>
          <a:bodyPr>
            <a:normAutofit fontScale="70000" lnSpcReduction="20000"/>
          </a:bodyPr>
          <a:lstStyle/>
          <a:p>
            <a:pPr algn="just"/>
            <a:endParaRPr lang="en-US" sz="3500" dirty="0" smtClean="0"/>
          </a:p>
          <a:p>
            <a:pPr algn="just"/>
            <a:r>
              <a:rPr lang="en-US" sz="3500" dirty="0" smtClean="0"/>
              <a:t>Cash is basic input to start a business unit.</a:t>
            </a:r>
          </a:p>
          <a:p>
            <a:pPr algn="just"/>
            <a:r>
              <a:rPr lang="en-US" sz="3500" dirty="0" smtClean="0"/>
              <a:t>Cash in initially invested in fixed assets like plant and machinery, which enable the firm to produce products and generate cash by selling them. </a:t>
            </a:r>
          </a:p>
          <a:p>
            <a:pPr algn="just"/>
            <a:r>
              <a:rPr lang="en-US" sz="3500" dirty="0" smtClean="0"/>
              <a:t>Cash is also needed and invested in working Capital.</a:t>
            </a:r>
          </a:p>
          <a:p>
            <a:pPr algn="just"/>
            <a:r>
              <a:rPr lang="en-US" sz="3500" dirty="0" smtClean="0"/>
              <a:t>The demand for cash is affected by several factors and some of them are within the control of the managers and others are outside the control of the managers. </a:t>
            </a:r>
          </a:p>
          <a:p>
            <a:pPr algn="just"/>
            <a:r>
              <a:rPr lang="en-US" sz="3500" dirty="0" smtClean="0"/>
              <a:t>Cash management thus, in a broader sense is managing the entire business.</a:t>
            </a:r>
          </a:p>
          <a:p>
            <a:r>
              <a:rPr lang="en-US" sz="3500" dirty="0" smtClean="0"/>
              <a:t>Cash management refers to optimizing the benefits and costs associated with holding cash.</a:t>
            </a:r>
          </a:p>
          <a:p>
            <a:pPr algn="just"/>
            <a:endParaRPr lang="en-US" dirty="0" smtClean="0"/>
          </a:p>
          <a:p>
            <a:pPr algn="just">
              <a:buNone/>
            </a:pPr>
            <a:r>
              <a:rPr lang="en-US" dirty="0" smtClean="0"/>
              <a:t>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81000" y="228600"/>
            <a:ext cx="8229600" cy="1371600"/>
          </a:xfrm>
        </p:spPr>
        <p:txBody>
          <a:bodyPr/>
          <a:lstStyle/>
          <a:p>
            <a:r>
              <a:rPr lang="en-US" sz="4000"/>
              <a:t>Some basic points considered while preparing cash budget</a:t>
            </a:r>
          </a:p>
        </p:txBody>
      </p:sp>
      <p:sp>
        <p:nvSpPr>
          <p:cNvPr id="26627" name="Rectangle 3"/>
          <p:cNvSpPr>
            <a:spLocks noGrp="1" noChangeArrowheads="1"/>
          </p:cNvSpPr>
          <p:nvPr>
            <p:ph type="body" idx="1"/>
          </p:nvPr>
        </p:nvSpPr>
        <p:spPr>
          <a:xfrm>
            <a:off x="228600" y="1752600"/>
            <a:ext cx="8686800" cy="4724400"/>
          </a:xfrm>
        </p:spPr>
        <p:txBody>
          <a:bodyPr/>
          <a:lstStyle/>
          <a:p>
            <a:pPr>
              <a:lnSpc>
                <a:spcPct val="80000"/>
              </a:lnSpc>
            </a:pPr>
            <a:endParaRPr lang="en-US" sz="2800">
              <a:effectLst/>
            </a:endParaRPr>
          </a:p>
          <a:p>
            <a:pPr algn="just">
              <a:lnSpc>
                <a:spcPct val="80000"/>
              </a:lnSpc>
            </a:pPr>
            <a:r>
              <a:rPr lang="en-US" sz="2800">
                <a:effectLst/>
              </a:rPr>
              <a:t>Payment of dividends, taxes etc., and the month in which such payments are to be made. </a:t>
            </a:r>
          </a:p>
          <a:p>
            <a:pPr algn="just">
              <a:lnSpc>
                <a:spcPct val="80000"/>
              </a:lnSpc>
            </a:pPr>
            <a:r>
              <a:rPr lang="en-US" sz="2800">
                <a:effectLst/>
              </a:rPr>
              <a:t> Non-consideration of non-cash transactions. </a:t>
            </a:r>
          </a:p>
          <a:p>
            <a:pPr algn="just">
              <a:lnSpc>
                <a:spcPct val="80000"/>
              </a:lnSpc>
            </a:pPr>
            <a:r>
              <a:rPr lang="en-US" sz="2800">
                <a:effectLst/>
              </a:rPr>
              <a:t> Minimum cash balance required and the amount of credit/overdraft limit allowed by the banks. </a:t>
            </a:r>
          </a:p>
          <a:p>
            <a:pPr algn="just">
              <a:lnSpc>
                <a:spcPct val="80000"/>
              </a:lnSpc>
            </a:pPr>
            <a:r>
              <a:rPr lang="en-US" sz="2800">
                <a:effectLst/>
              </a:rPr>
              <a:t> Plan to deal with cash surplus and cash deficit situations. </a:t>
            </a:r>
          </a:p>
          <a:p>
            <a:pPr algn="just">
              <a:lnSpc>
                <a:spcPct val="80000"/>
              </a:lnSpc>
            </a:pPr>
            <a:r>
              <a:rPr lang="en-US" sz="2800">
                <a:effectLst/>
              </a:rPr>
              <a:t> Debt repayment (time and amount).</a:t>
            </a:r>
          </a:p>
          <a:p>
            <a:pPr algn="just">
              <a:lnSpc>
                <a:spcPct val="80000"/>
              </a:lnSpc>
            </a:pPr>
            <a:r>
              <a:rPr lang="en-US" sz="2800">
                <a:effectLst/>
              </a:rPr>
              <a:t>Credit period allowed to debtors and the credit period allowed by creditors to the firm for goods and services. </a:t>
            </a:r>
          </a:p>
          <a:p>
            <a:pPr>
              <a:lnSpc>
                <a:spcPct val="80000"/>
              </a:lnSpc>
            </a:pPr>
            <a:endParaRPr lang="en-US" sz="2800">
              <a:effectLst/>
            </a:endParaRPr>
          </a:p>
          <a:p>
            <a:pPr>
              <a:lnSpc>
                <a:spcPct val="80000"/>
              </a:lnSpc>
            </a:pPr>
            <a:endParaRPr lang="en-US"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Cash Budget </a:t>
            </a:r>
            <a:endParaRPr lang="en-US" dirty="0"/>
          </a:p>
        </p:txBody>
      </p:sp>
      <p:sp>
        <p:nvSpPr>
          <p:cNvPr id="3" name="Content Placeholder 2"/>
          <p:cNvSpPr>
            <a:spLocks noGrp="1"/>
          </p:cNvSpPr>
          <p:nvPr>
            <p:ph idx="1"/>
          </p:nvPr>
        </p:nvSpPr>
        <p:spPr/>
        <p:txBody>
          <a:bodyPr/>
          <a:lstStyle/>
          <a:p>
            <a:pPr algn="just"/>
            <a:r>
              <a:rPr lang="en-US" dirty="0" smtClean="0"/>
              <a:t>A cash budget helps the management in </a:t>
            </a:r>
            <a:endParaRPr lang="en-US" dirty="0" smtClean="0"/>
          </a:p>
          <a:p>
            <a:pPr algn="just"/>
            <a:r>
              <a:rPr lang="en-US" dirty="0" smtClean="0"/>
              <a:t>(</a:t>
            </a:r>
            <a:r>
              <a:rPr lang="en-US" dirty="0" err="1" smtClean="0"/>
              <a:t>i</a:t>
            </a:r>
            <a:r>
              <a:rPr lang="en-US" dirty="0" smtClean="0"/>
              <a:t>) determining the future cash needs of the</a:t>
            </a:r>
          </a:p>
          <a:p>
            <a:pPr algn="just"/>
            <a:r>
              <a:rPr lang="en-US" dirty="0" smtClean="0"/>
              <a:t>firm, </a:t>
            </a:r>
            <a:endParaRPr lang="en-US" dirty="0" smtClean="0"/>
          </a:p>
          <a:p>
            <a:pPr algn="just"/>
            <a:r>
              <a:rPr lang="en-US" dirty="0" smtClean="0"/>
              <a:t>(</a:t>
            </a:r>
            <a:r>
              <a:rPr lang="en-US" dirty="0" smtClean="0"/>
              <a:t>ii) planning for financing of the needs</a:t>
            </a:r>
            <a:r>
              <a:rPr lang="en-US" dirty="0" smtClean="0"/>
              <a:t>;</a:t>
            </a:r>
          </a:p>
          <a:p>
            <a:pPr algn="just"/>
            <a:r>
              <a:rPr lang="en-US" dirty="0" smtClean="0"/>
              <a:t>(</a:t>
            </a:r>
            <a:r>
              <a:rPr lang="en-US" dirty="0" smtClean="0"/>
              <a:t>iii) exercising control over cash </a:t>
            </a:r>
            <a:r>
              <a:rPr lang="en-US" dirty="0" smtClean="0"/>
              <a:t>&amp; liquidity </a:t>
            </a:r>
            <a:r>
              <a:rPr lang="en-US" dirty="0" smtClean="0"/>
              <a:t>of the firm</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Methods of Preparing Cash Budgets</a:t>
            </a:r>
            <a:endParaRPr lang="en-US" dirty="0"/>
          </a:p>
        </p:txBody>
      </p:sp>
      <p:sp>
        <p:nvSpPr>
          <p:cNvPr id="3" name="Content Placeholder 2"/>
          <p:cNvSpPr>
            <a:spLocks noGrp="1"/>
          </p:cNvSpPr>
          <p:nvPr>
            <p:ph idx="1"/>
          </p:nvPr>
        </p:nvSpPr>
        <p:spPr/>
        <p:txBody>
          <a:bodyPr/>
          <a:lstStyle/>
          <a:p>
            <a:pPr algn="just"/>
            <a:r>
              <a:rPr lang="en-US" dirty="0" smtClean="0"/>
              <a:t>There are basically three methods for preparing cash budgets.</a:t>
            </a:r>
          </a:p>
          <a:p>
            <a:pPr algn="just"/>
            <a:r>
              <a:rPr lang="en-US" dirty="0" smtClean="0"/>
              <a:t>1) Receipts and Payments Method</a:t>
            </a:r>
          </a:p>
          <a:p>
            <a:pPr algn="just"/>
            <a:r>
              <a:rPr lang="en-US" dirty="0" smtClean="0"/>
              <a:t>2) Adjusted Profit and Loss Account Method</a:t>
            </a:r>
          </a:p>
          <a:p>
            <a:pPr algn="just"/>
            <a:r>
              <a:rPr lang="en-US" dirty="0" smtClean="0"/>
              <a:t>3) Balance Sheet Method</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rmAutofit fontScale="90000"/>
          </a:bodyPr>
          <a:lstStyle/>
          <a:p>
            <a:r>
              <a:rPr lang="en-US" dirty="0" smtClean="0"/>
              <a:t>Receipts and Payments Method</a:t>
            </a:r>
            <a:endParaRPr lang="en-US" dirty="0"/>
          </a:p>
        </p:txBody>
      </p:sp>
      <p:sp>
        <p:nvSpPr>
          <p:cNvPr id="3" name="Content Placeholder 2"/>
          <p:cNvSpPr>
            <a:spLocks noGrp="1"/>
          </p:cNvSpPr>
          <p:nvPr>
            <p:ph idx="1"/>
          </p:nvPr>
        </p:nvSpPr>
        <p:spPr>
          <a:xfrm>
            <a:off x="0" y="685800"/>
            <a:ext cx="9144000" cy="6172200"/>
          </a:xfrm>
        </p:spPr>
        <p:txBody>
          <a:bodyPr>
            <a:normAutofit fontScale="85000" lnSpcReduction="20000"/>
          </a:bodyPr>
          <a:lstStyle/>
          <a:p>
            <a:pPr algn="just"/>
            <a:r>
              <a:rPr lang="en-US" dirty="0" smtClean="0"/>
              <a:t>Here, </a:t>
            </a:r>
            <a:r>
              <a:rPr lang="en-US" dirty="0" smtClean="0"/>
              <a:t>all receipts are added and out of the total, the sum of all </a:t>
            </a:r>
            <a:r>
              <a:rPr lang="en-US" dirty="0" smtClean="0"/>
              <a:t>payments is </a:t>
            </a:r>
            <a:r>
              <a:rPr lang="en-US" dirty="0" smtClean="0"/>
              <a:t>deducted to arrive at the balance in hand. </a:t>
            </a:r>
            <a:endParaRPr lang="en-US" dirty="0" smtClean="0"/>
          </a:p>
          <a:p>
            <a:pPr algn="just"/>
            <a:r>
              <a:rPr lang="en-US" dirty="0" smtClean="0"/>
              <a:t>The </a:t>
            </a:r>
            <a:r>
              <a:rPr lang="en-US" dirty="0" smtClean="0"/>
              <a:t>closing balance in hand say, for </a:t>
            </a:r>
            <a:r>
              <a:rPr lang="en-US" dirty="0" smtClean="0"/>
              <a:t>a particular </a:t>
            </a:r>
            <a:r>
              <a:rPr lang="en-US" dirty="0" smtClean="0"/>
              <a:t>month is the opening </a:t>
            </a:r>
            <a:r>
              <a:rPr lang="en-US" dirty="0" smtClean="0"/>
              <a:t> balance </a:t>
            </a:r>
            <a:r>
              <a:rPr lang="en-US" dirty="0" smtClean="0"/>
              <a:t>of the next month and is added to the total </a:t>
            </a:r>
            <a:r>
              <a:rPr lang="en-US" dirty="0" smtClean="0"/>
              <a:t>of receipts  to </a:t>
            </a:r>
            <a:r>
              <a:rPr lang="en-US" dirty="0" smtClean="0"/>
              <a:t>know the total availability of cash during the month</a:t>
            </a:r>
            <a:r>
              <a:rPr lang="en-US" dirty="0" smtClean="0"/>
              <a:t>.</a:t>
            </a:r>
          </a:p>
          <a:p>
            <a:pPr algn="just"/>
            <a:r>
              <a:rPr lang="en-US" dirty="0" smtClean="0"/>
              <a:t>The </a:t>
            </a:r>
            <a:r>
              <a:rPr lang="en-US" dirty="0" smtClean="0"/>
              <a:t>receipts </a:t>
            </a:r>
            <a:r>
              <a:rPr lang="en-US" dirty="0" smtClean="0"/>
              <a:t>and payments </a:t>
            </a:r>
            <a:r>
              <a:rPr lang="en-US" dirty="0" smtClean="0"/>
              <a:t>during the budget period are found out from various functional </a:t>
            </a:r>
            <a:r>
              <a:rPr lang="en-US" dirty="0" smtClean="0"/>
              <a:t>budgets prepared</a:t>
            </a:r>
            <a:r>
              <a:rPr lang="en-US" dirty="0" smtClean="0"/>
              <a:t>. </a:t>
            </a:r>
            <a:endParaRPr lang="en-US" dirty="0" smtClean="0"/>
          </a:p>
          <a:p>
            <a:pPr algn="just"/>
            <a:r>
              <a:rPr lang="en-US" dirty="0" smtClean="0"/>
              <a:t>The </a:t>
            </a:r>
            <a:r>
              <a:rPr lang="en-US" dirty="0" smtClean="0"/>
              <a:t>credit allowed to debtors, the credit </a:t>
            </a:r>
            <a:r>
              <a:rPr lang="en-US" dirty="0" smtClean="0"/>
              <a:t>got from suppliers</a:t>
            </a:r>
            <a:r>
              <a:rPr lang="en-US" dirty="0" smtClean="0"/>
              <a:t>, </a:t>
            </a:r>
            <a:r>
              <a:rPr lang="en-US" dirty="0" smtClean="0"/>
              <a:t>delay in </a:t>
            </a:r>
            <a:r>
              <a:rPr lang="en-US" dirty="0" smtClean="0"/>
              <a:t>payment of wages and other expenses etc. are </a:t>
            </a:r>
            <a:r>
              <a:rPr lang="en-US" dirty="0" smtClean="0"/>
              <a:t>considered to </a:t>
            </a:r>
            <a:r>
              <a:rPr lang="en-US" dirty="0" smtClean="0"/>
              <a:t>determine the timing of receipts and payments. </a:t>
            </a:r>
            <a:endParaRPr lang="en-US" dirty="0" smtClean="0"/>
          </a:p>
          <a:p>
            <a:pPr algn="just"/>
            <a:r>
              <a:rPr lang="en-US" dirty="0" smtClean="0"/>
              <a:t>Advance </a:t>
            </a:r>
            <a:r>
              <a:rPr lang="en-US" dirty="0" smtClean="0"/>
              <a:t>payments </a:t>
            </a:r>
            <a:r>
              <a:rPr lang="en-US" dirty="0" smtClean="0"/>
              <a:t>and receipts </a:t>
            </a:r>
            <a:r>
              <a:rPr lang="en-US" dirty="0" smtClean="0"/>
              <a:t>are to be included but </a:t>
            </a:r>
            <a:r>
              <a:rPr lang="en-US" dirty="0" smtClean="0"/>
              <a:t>outstanding expense  and accrued income are excluded </a:t>
            </a:r>
            <a:r>
              <a:rPr lang="en-US" dirty="0" smtClean="0"/>
              <a:t>from cash budget. </a:t>
            </a:r>
            <a:endParaRPr lang="en-US" dirty="0" smtClean="0"/>
          </a:p>
          <a:p>
            <a:pPr algn="just"/>
            <a:r>
              <a:rPr lang="en-US" dirty="0" smtClean="0"/>
              <a:t>Revenue </a:t>
            </a:r>
            <a:r>
              <a:rPr lang="en-US" dirty="0" smtClean="0"/>
              <a:t>as well as capital receipts </a:t>
            </a:r>
            <a:r>
              <a:rPr lang="en-US" dirty="0" smtClean="0"/>
              <a:t>and payments </a:t>
            </a:r>
            <a:r>
              <a:rPr lang="en-US" dirty="0" smtClean="0"/>
              <a:t>are recorded in cash budget.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US" sz="4800"/>
              <a:t>Managing cash collection and disbursement</a:t>
            </a:r>
          </a:p>
        </p:txBody>
      </p:sp>
      <p:sp>
        <p:nvSpPr>
          <p:cNvPr id="22531" name="Rectangle 3"/>
          <p:cNvSpPr>
            <a:spLocks noGrp="1" noChangeArrowheads="1"/>
          </p:cNvSpPr>
          <p:nvPr>
            <p:ph type="body" idx="1"/>
          </p:nvPr>
        </p:nvSpPr>
        <p:spPr>
          <a:xfrm>
            <a:off x="457200" y="1905000"/>
            <a:ext cx="8229600" cy="4648200"/>
          </a:xfrm>
        </p:spPr>
        <p:txBody>
          <a:bodyPr/>
          <a:lstStyle/>
          <a:p>
            <a:pPr>
              <a:lnSpc>
                <a:spcPct val="90000"/>
              </a:lnSpc>
            </a:pPr>
            <a:r>
              <a:rPr lang="en-US"/>
              <a:t>Basically cash management seeks to have efficient collection and disbursement of cash and temporary investment of cash.</a:t>
            </a:r>
          </a:p>
          <a:p>
            <a:pPr>
              <a:lnSpc>
                <a:spcPct val="90000"/>
              </a:lnSpc>
            </a:pPr>
            <a:r>
              <a:rPr lang="en-US"/>
              <a:t>So cash management seeks to ensure its availability at the right time in right quantity and minimizing its idle balance. </a:t>
            </a:r>
          </a:p>
          <a:p>
            <a:pPr>
              <a:lnSpc>
                <a:spcPct val="90000"/>
              </a:lnSpc>
            </a:pPr>
            <a:r>
              <a:rPr lang="en-US"/>
              <a:t>In cash management the basic idea is to speed up the cash receipts and delay the cash payments as for as possible.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381000"/>
            <a:ext cx="8458200" cy="1371600"/>
          </a:xfrm>
        </p:spPr>
        <p:txBody>
          <a:bodyPr/>
          <a:lstStyle/>
          <a:p>
            <a:r>
              <a:rPr lang="en-US" sz="4000" b="1">
                <a:effectLst/>
              </a:rPr>
              <a:t>CASH COLLECTION &amp; DISBURSEMENTS</a:t>
            </a:r>
            <a:r>
              <a:rPr lang="en-US" sz="4000"/>
              <a:t> </a:t>
            </a:r>
          </a:p>
        </p:txBody>
      </p:sp>
      <p:sp>
        <p:nvSpPr>
          <p:cNvPr id="23555" name="Rectangle 3"/>
          <p:cNvSpPr>
            <a:spLocks noGrp="1" noChangeArrowheads="1"/>
          </p:cNvSpPr>
          <p:nvPr>
            <p:ph type="body" idx="1"/>
          </p:nvPr>
        </p:nvSpPr>
        <p:spPr>
          <a:xfrm>
            <a:off x="152400" y="1981200"/>
            <a:ext cx="8534400" cy="4114800"/>
          </a:xfrm>
        </p:spPr>
        <p:txBody>
          <a:bodyPr/>
          <a:lstStyle/>
          <a:p>
            <a:pPr algn="just">
              <a:buFont typeface="Wingdings" pitchFamily="2" charset="2"/>
              <a:buNone/>
            </a:pPr>
            <a:r>
              <a:rPr lang="en-US"/>
              <a:t>Finance manager adopts basically two strategy for managing cash and that is expediting the cash collections and delaying the cash payments as for as possible. </a:t>
            </a:r>
          </a:p>
          <a:p>
            <a:pPr>
              <a:buFont typeface="Wingdings" pitchFamily="2" charset="2"/>
              <a:buNone/>
            </a:pPr>
            <a:r>
              <a:rPr lang="en-US"/>
              <a:t>In the above process he focus on the following floats:</a:t>
            </a:r>
          </a:p>
          <a:p>
            <a:pPr>
              <a:buFont typeface="Wingdings" pitchFamily="2" charset="2"/>
              <a:buNone/>
            </a:pP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228600" y="381000"/>
            <a:ext cx="8763000" cy="6248400"/>
          </a:xfrm>
        </p:spPr>
        <p:txBody>
          <a:bodyPr/>
          <a:lstStyle/>
          <a:p>
            <a:pPr>
              <a:buFont typeface="Wingdings" pitchFamily="2" charset="2"/>
              <a:buNone/>
            </a:pPr>
            <a:r>
              <a:rPr lang="en-US"/>
              <a:t>1. </a:t>
            </a:r>
            <a:r>
              <a:rPr lang="en-US" b="1">
                <a:effectLst/>
              </a:rPr>
              <a:t>Collection Float:</a:t>
            </a:r>
            <a:r>
              <a:rPr lang="en-US"/>
              <a:t> </a:t>
            </a:r>
            <a:r>
              <a:rPr lang="en-US">
                <a:effectLst/>
              </a:rPr>
              <a:t>In simple words it is the amount tied up in cheques and drafts that have been sent by the customers, but has not yet been converted into cash. The reasons for this type of collection float are: </a:t>
            </a:r>
          </a:p>
          <a:p>
            <a:pPr lvl="1">
              <a:buFont typeface="Wingdings" pitchFamily="2" charset="2"/>
              <a:buNone/>
            </a:pPr>
            <a:r>
              <a:rPr lang="en-US">
                <a:effectLst/>
              </a:rPr>
              <a:t>• The time taken in postal transmission </a:t>
            </a:r>
          </a:p>
          <a:p>
            <a:pPr lvl="1">
              <a:buFont typeface="Wingdings" pitchFamily="2" charset="2"/>
              <a:buNone/>
            </a:pPr>
            <a:r>
              <a:rPr lang="en-US">
                <a:effectLst/>
              </a:rPr>
              <a:t>• The time taken to process cheques and drafts by the company, and </a:t>
            </a:r>
          </a:p>
          <a:p>
            <a:pPr lvl="1">
              <a:buFont typeface="Wingdings" pitchFamily="2" charset="2"/>
              <a:buNone/>
            </a:pPr>
            <a:r>
              <a:rPr lang="en-US">
                <a:effectLst/>
              </a:rPr>
              <a:t>• The time taken by banks to clear the cheques. </a:t>
            </a:r>
          </a:p>
          <a:p>
            <a:pPr lvl="1">
              <a:spcBef>
                <a:spcPct val="0"/>
              </a:spcBef>
              <a:buFont typeface="Wingdings" pitchFamily="2" charset="2"/>
              <a:buNone/>
            </a:pPr>
            <a:endParaRPr lang="en-US"/>
          </a:p>
          <a:p>
            <a:pPr lvl="1">
              <a:buFont typeface="Wingdings" pitchFamily="2" charset="2"/>
              <a:buNone/>
            </a:pPr>
            <a:r>
              <a:rPr lang="en-US"/>
              <a:t>To reduce this float </a:t>
            </a:r>
            <a:r>
              <a:rPr lang="en-US">
                <a:effectLst/>
              </a:rPr>
              <a:t>companies can use various techniques, which are as follows: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152400" y="228600"/>
            <a:ext cx="8839200" cy="6172200"/>
          </a:xfrm>
        </p:spPr>
        <p:txBody>
          <a:bodyPr/>
          <a:lstStyle/>
          <a:p>
            <a:pPr lvl="1" algn="just">
              <a:buFont typeface="Wingdings" pitchFamily="2" charset="2"/>
              <a:buNone/>
            </a:pPr>
            <a:r>
              <a:rPr lang="en-US">
                <a:effectLst/>
              </a:rPr>
              <a:t>a) </a:t>
            </a:r>
            <a:r>
              <a:rPr lang="en-US" b="1">
                <a:effectLst/>
              </a:rPr>
              <a:t>Concentration Banking: </a:t>
            </a:r>
            <a:r>
              <a:rPr lang="en-US">
                <a:effectLst/>
              </a:rPr>
              <a:t>When the customers of the company are spread over wide geographical areas then instead of a single collection centre the company opens collection centres at the regional level. The customers are instructed to remit payments to their specific regional centres. These regional centres will open bank accounts with the branches of banks where it has collection potential. These branches will telegraphically or electronically transfer the collected amount to the Head Office bank account. This system accelerates cash inflows. </a:t>
            </a:r>
          </a:p>
          <a:p>
            <a:pPr algn="just"/>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228600" y="228600"/>
            <a:ext cx="8763000" cy="6400800"/>
          </a:xfrm>
        </p:spPr>
        <p:txBody>
          <a:bodyPr/>
          <a:lstStyle/>
          <a:p>
            <a:pPr lvl="1">
              <a:buFont typeface="Wingdings" pitchFamily="2" charset="2"/>
              <a:buNone/>
            </a:pPr>
            <a:r>
              <a:rPr lang="en-US">
                <a:effectLst/>
              </a:rPr>
              <a:t>b) </a:t>
            </a:r>
            <a:r>
              <a:rPr lang="en-US" sz="3200" b="1">
                <a:effectLst/>
              </a:rPr>
              <a:t>Lock Box System: </a:t>
            </a:r>
            <a:r>
              <a:rPr lang="en-US" sz="3200">
                <a:effectLst/>
              </a:rPr>
              <a:t>In this system, the customers are advised to mail their payments to a post office box hired by the firm for collection purposes near their area. The payments are collected by local banks who are authorised to do so. They credit the payments quickly and report the transaction to the head office.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Role of Cash in business operations</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Unless the cash is put into use, there is no benefit derived out just by holding it. </a:t>
            </a:r>
          </a:p>
          <a:p>
            <a:pPr algn="just"/>
            <a:r>
              <a:rPr lang="en-US" dirty="0" smtClean="0"/>
              <a:t>Further, holding cash without a purpose also costs firm either directly in the form of interest or opportunity income that could be earned out of the cash.</a:t>
            </a:r>
          </a:p>
          <a:p>
            <a:pPr algn="just"/>
            <a:r>
              <a:rPr lang="en-US" dirty="0" smtClean="0"/>
              <a:t>The objective of cash management is to balance the cost associated with holding cash and benefits derived out of holding the cash. </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152400" y="228600"/>
            <a:ext cx="8763000" cy="5867400"/>
          </a:xfrm>
        </p:spPr>
        <p:txBody>
          <a:bodyPr/>
          <a:lstStyle/>
          <a:p>
            <a:pPr lvl="1">
              <a:buFont typeface="Wingdings" pitchFamily="2" charset="2"/>
              <a:buNone/>
            </a:pPr>
            <a:r>
              <a:rPr lang="en-US">
                <a:effectLst/>
              </a:rPr>
              <a:t>c) </a:t>
            </a:r>
            <a:r>
              <a:rPr lang="en-US" b="1">
                <a:effectLst/>
              </a:rPr>
              <a:t>Zero Balance Account: </a:t>
            </a:r>
            <a:r>
              <a:rPr lang="en-US">
                <a:effectLst/>
              </a:rPr>
              <a:t>In this type of account any excess cash is used to buy marketable securities. Excess cash is the balance remaining after the cheques presented against this account are cleared. In case of shortage of cash marketable securities are sold to replenish cash. </a:t>
            </a:r>
          </a:p>
          <a:p>
            <a:pPr lvl="1">
              <a:buFont typeface="Wingdings" pitchFamily="2" charset="2"/>
              <a:buNone/>
            </a:pPr>
            <a:endParaRPr lang="en-US">
              <a:effectLst/>
            </a:endParaRPr>
          </a:p>
          <a:p>
            <a:pPr lvl="1">
              <a:buFont typeface="Wingdings" pitchFamily="2" charset="2"/>
              <a:buNone/>
            </a:pPr>
            <a:r>
              <a:rPr lang="en-US">
                <a:effectLst/>
              </a:rPr>
              <a:t>d) </a:t>
            </a:r>
            <a:r>
              <a:rPr lang="en-US" b="1">
                <a:effectLst/>
              </a:rPr>
              <a:t>Electronic Fund Transfer: </a:t>
            </a:r>
            <a:r>
              <a:rPr lang="en-US">
                <a:effectLst/>
              </a:rPr>
              <a:t>Through electronic fund transfer the collection float can be completely eliminated the other benefit of electronic fund transfer is instant updation of accounts and reporting of balances as and when required without any delay.</a:t>
            </a:r>
            <a:r>
              <a:rPr lang="en-US"/>
              <a:t> </a:t>
            </a:r>
          </a:p>
          <a:p>
            <a:endParaRPr lang="en-US"/>
          </a:p>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228600" y="457200"/>
            <a:ext cx="8686800" cy="5867400"/>
          </a:xfrm>
        </p:spPr>
        <p:txBody>
          <a:bodyPr/>
          <a:lstStyle/>
          <a:p>
            <a:pPr algn="just">
              <a:lnSpc>
                <a:spcPct val="90000"/>
              </a:lnSpc>
              <a:buFont typeface="Wingdings" pitchFamily="2" charset="2"/>
              <a:buNone/>
            </a:pPr>
            <a:r>
              <a:rPr lang="en-US"/>
              <a:t>2. </a:t>
            </a:r>
            <a:r>
              <a:rPr lang="en-US" b="1">
                <a:effectLst/>
              </a:rPr>
              <a:t>Payment Float: The time gap between </a:t>
            </a:r>
            <a:r>
              <a:rPr lang="en-US">
                <a:effectLst/>
              </a:rPr>
              <a:t>Cheques issued for payment and actually presented in the bank for clearing is called payment float. Companies can estimate this float on the basis of scientific cheques cashing  analysis and past trends and the company can use this phenomena by keeping funds only to the extent of the amount of cheques which will be presented. The company should be very careful in playing this float in view of stringent provisions regarding the dishonoring of cheques, loss of reputation etc.</a:t>
            </a:r>
            <a:r>
              <a:rPr lang="en-US"/>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381000"/>
            <a:ext cx="8229600" cy="1066800"/>
          </a:xfrm>
        </p:spPr>
        <p:txBody>
          <a:bodyPr/>
          <a:lstStyle/>
          <a:p>
            <a:r>
              <a:rPr lang="en-US" dirty="0">
                <a:effectLst/>
              </a:rPr>
              <a:t>INVESTING SURPLUS CASH</a:t>
            </a:r>
            <a:r>
              <a:rPr lang="en-US" dirty="0"/>
              <a:t> </a:t>
            </a:r>
          </a:p>
        </p:txBody>
      </p:sp>
      <p:sp>
        <p:nvSpPr>
          <p:cNvPr id="34819" name="Rectangle 3"/>
          <p:cNvSpPr>
            <a:spLocks noGrp="1" noChangeArrowheads="1"/>
          </p:cNvSpPr>
          <p:nvPr>
            <p:ph type="body" idx="1"/>
          </p:nvPr>
        </p:nvSpPr>
        <p:spPr>
          <a:xfrm>
            <a:off x="457200" y="1600200"/>
            <a:ext cx="8229600" cy="4495800"/>
          </a:xfrm>
        </p:spPr>
        <p:txBody>
          <a:bodyPr/>
          <a:lstStyle/>
          <a:p>
            <a:r>
              <a:rPr lang="en-US" dirty="0">
                <a:effectLst/>
              </a:rPr>
              <a:t>Treasury Bills</a:t>
            </a:r>
            <a:r>
              <a:rPr lang="en-US" dirty="0"/>
              <a:t> </a:t>
            </a:r>
          </a:p>
          <a:p>
            <a:r>
              <a:rPr lang="en-US" dirty="0">
                <a:effectLst/>
              </a:rPr>
              <a:t>Commercial Papers</a:t>
            </a:r>
            <a:r>
              <a:rPr lang="en-US" dirty="0"/>
              <a:t> </a:t>
            </a:r>
          </a:p>
          <a:p>
            <a:r>
              <a:rPr lang="en-US" dirty="0">
                <a:effectLst/>
              </a:rPr>
              <a:t>Certificate of Deposits</a:t>
            </a:r>
            <a:r>
              <a:rPr lang="en-US" dirty="0"/>
              <a:t> </a:t>
            </a:r>
          </a:p>
          <a:p>
            <a:r>
              <a:rPr lang="en-US" dirty="0">
                <a:effectLst/>
              </a:rPr>
              <a:t>Bank Deposits</a:t>
            </a:r>
            <a:r>
              <a:rPr lang="en-US" dirty="0"/>
              <a:t> </a:t>
            </a:r>
          </a:p>
          <a:p>
            <a:r>
              <a:rPr lang="en-US" dirty="0">
                <a:effectLst/>
              </a:rPr>
              <a:t>Inter-corporate Deposit</a:t>
            </a:r>
            <a:r>
              <a:rPr lang="en-US" dirty="0"/>
              <a:t> </a:t>
            </a:r>
            <a:endParaRPr lang="en-US" dirty="0">
              <a:effectLst/>
            </a:endParaRPr>
          </a:p>
          <a:p>
            <a:r>
              <a:rPr lang="en-US" dirty="0">
                <a:effectLst/>
              </a:rPr>
              <a:t>Money Market Mutual Funds</a:t>
            </a:r>
          </a:p>
          <a:p>
            <a:r>
              <a:rPr lang="en-US" dirty="0">
                <a:effectLst/>
              </a:rPr>
              <a:t>Call Market</a:t>
            </a:r>
          </a:p>
          <a:p>
            <a:pPr>
              <a:buFont typeface="Wingdings" pitchFamily="2" charset="2"/>
              <a:buNone/>
            </a:pPr>
            <a:endParaRPr lang="en-US" dirty="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fontScale="90000"/>
          </a:bodyPr>
          <a:lstStyle/>
          <a:p>
            <a:r>
              <a:rPr lang="en-US" sz="4000"/>
              <a:t>The five basic tenets of cash management</a:t>
            </a:r>
          </a:p>
        </p:txBody>
      </p:sp>
      <p:sp>
        <p:nvSpPr>
          <p:cNvPr id="32771" name="Rectangle 3"/>
          <p:cNvSpPr>
            <a:spLocks noGrp="1" noChangeArrowheads="1"/>
          </p:cNvSpPr>
          <p:nvPr>
            <p:ph type="body" idx="1"/>
          </p:nvPr>
        </p:nvSpPr>
        <p:spPr/>
        <p:txBody>
          <a:bodyPr/>
          <a:lstStyle/>
          <a:p>
            <a:r>
              <a:rPr lang="en-US"/>
              <a:t>BILL PROMPTLY</a:t>
            </a:r>
          </a:p>
          <a:p>
            <a:r>
              <a:rPr lang="en-US"/>
              <a:t>FOLLOW UP AGGRESSIVELY</a:t>
            </a:r>
          </a:p>
          <a:p>
            <a:r>
              <a:rPr lang="en-US"/>
              <a:t>PAY SLOWLY.</a:t>
            </a:r>
          </a:p>
          <a:p>
            <a:r>
              <a:rPr lang="en-US"/>
              <a:t>INVEST DISCRETELY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smtClean="0"/>
              <a:t/>
            </a:r>
            <a:br>
              <a:rPr lang="en-US" dirty="0" smtClean="0"/>
            </a:br>
            <a:r>
              <a:rPr lang="en-US" dirty="0" smtClean="0"/>
              <a:t>Motives of holding Cash</a:t>
            </a:r>
            <a:br>
              <a:rPr lang="en-US" dirty="0" smtClean="0"/>
            </a:br>
            <a:endParaRPr lang="en-US" dirty="0"/>
          </a:p>
        </p:txBody>
      </p:sp>
      <p:sp>
        <p:nvSpPr>
          <p:cNvPr id="3" name="Content Placeholder 2"/>
          <p:cNvSpPr>
            <a:spLocks noGrp="1"/>
          </p:cNvSpPr>
          <p:nvPr>
            <p:ph idx="1"/>
          </p:nvPr>
        </p:nvSpPr>
        <p:spPr>
          <a:xfrm>
            <a:off x="228600" y="1600200"/>
            <a:ext cx="8610600" cy="5105400"/>
          </a:xfrm>
        </p:spPr>
        <p:txBody>
          <a:bodyPr>
            <a:normAutofit fontScale="85000" lnSpcReduction="10000"/>
          </a:bodyPr>
          <a:lstStyle/>
          <a:p>
            <a:r>
              <a:rPr lang="en-US" i="1" dirty="0" smtClean="0"/>
              <a:t>Why firms hold cash and marketable securities?</a:t>
            </a:r>
          </a:p>
          <a:p>
            <a:pPr marL="514350" indent="-514350" algn="just">
              <a:buAutoNum type="alphaUcPeriod"/>
            </a:pPr>
            <a:r>
              <a:rPr lang="en-US" b="1" dirty="0" smtClean="0"/>
              <a:t>Transaction Motive :  </a:t>
            </a:r>
            <a:r>
              <a:rPr lang="en-US" dirty="0" smtClean="0"/>
              <a:t>Money is required to settle customers’ bills, pay salary &amp; wages to workers, pay duties and taxes, etc. (Routine need) </a:t>
            </a:r>
          </a:p>
          <a:p>
            <a:pPr marL="514350" indent="-514350" algn="just">
              <a:buAutoNum type="alphaUcPeriod"/>
            </a:pPr>
            <a:r>
              <a:rPr lang="en-US" b="1" dirty="0" smtClean="0"/>
              <a:t>Precautionary or Hedging Motive : </a:t>
            </a:r>
            <a:r>
              <a:rPr lang="en-US" dirty="0" smtClean="0"/>
              <a:t>It arises due to uncertainty in the future cash need for transaction purpose eg. Non availability of raw material at credit, delay in cash collection, sudden increase in the price of raw material etc. So it is for managing the unseen risk.  </a:t>
            </a:r>
          </a:p>
          <a:p>
            <a:pPr>
              <a:buNone/>
            </a:pPr>
            <a:r>
              <a:rPr lang="en-US" dirty="0" smtClean="0"/>
              <a:t>	Precautionary cash balance is maintained to meet   the non-routine needs normally in the form of highly liquid marketable securities (three month or less).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Motives of holding Cash</a:t>
            </a:r>
            <a:br>
              <a:rPr lang="en-US" dirty="0" smtClean="0"/>
            </a:b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pPr algn="just"/>
            <a:r>
              <a:rPr lang="en-US" b="1" dirty="0" smtClean="0"/>
              <a:t>Speculative Motive : </a:t>
            </a:r>
            <a:r>
              <a:rPr lang="en-US" dirty="0" smtClean="0"/>
              <a:t>If the firm intends to utilize the opportunities that may arise in the future suddenly, it has to keep some cash balance. For example sudden decrease in the price of raw materials. </a:t>
            </a:r>
          </a:p>
          <a:p>
            <a:pPr algn="just"/>
            <a:r>
              <a:rPr lang="en-US" dirty="0" smtClean="0"/>
              <a:t>Mostly in the case of commodity sector wherein the price of materials fluctuate widely during the different periods like cotton, aluminium, steel, chemicals etc.</a:t>
            </a:r>
          </a:p>
          <a:p>
            <a:pPr algn="just"/>
            <a:r>
              <a:rPr lang="en-US" dirty="0" smtClean="0"/>
              <a:t>Many times for acquiring other firms they keep some surplus cash.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DETERMINANTS OF CASH FLOWS</a:t>
            </a:r>
            <a:endParaRPr lang="en-US" dirty="0"/>
          </a:p>
        </p:txBody>
      </p:sp>
      <p:sp>
        <p:nvSpPr>
          <p:cNvPr id="3" name="Content Placeholder 2"/>
          <p:cNvSpPr>
            <a:spLocks noGrp="1"/>
          </p:cNvSpPr>
          <p:nvPr>
            <p:ph idx="1"/>
          </p:nvPr>
        </p:nvSpPr>
        <p:spPr>
          <a:xfrm>
            <a:off x="228600" y="1219200"/>
            <a:ext cx="8686800" cy="5486400"/>
          </a:xfrm>
        </p:spPr>
        <p:txBody>
          <a:bodyPr>
            <a:normAutofit fontScale="92500" lnSpcReduction="10000"/>
          </a:bodyPr>
          <a:lstStyle/>
          <a:p>
            <a:r>
              <a:rPr lang="en-US" b="1" i="1" dirty="0" smtClean="0"/>
              <a:t>Internal Factors</a:t>
            </a:r>
          </a:p>
          <a:p>
            <a:r>
              <a:rPr lang="en-US" i="1" dirty="0" err="1" smtClean="0"/>
              <a:t>i</a:t>
            </a:r>
            <a:r>
              <a:rPr lang="en-US" i="1" dirty="0" smtClean="0"/>
              <a:t>.) Production-related policies: </a:t>
            </a:r>
          </a:p>
          <a:p>
            <a:pPr algn="just"/>
            <a:r>
              <a:rPr lang="en-US" i="1" dirty="0" smtClean="0"/>
              <a:t>Ii.) Policies on Discretionary Expense (R&amp;D, Advt.)</a:t>
            </a:r>
          </a:p>
          <a:p>
            <a:r>
              <a:rPr lang="en-US" i="1" dirty="0" smtClean="0"/>
              <a:t>Iii) Debtors Policy</a:t>
            </a:r>
          </a:p>
          <a:p>
            <a:r>
              <a:rPr lang="en-US" i="1" dirty="0" smtClean="0"/>
              <a:t>Iv) Financial Policy : Capex</a:t>
            </a:r>
          </a:p>
          <a:p>
            <a:r>
              <a:rPr lang="en-US" i="1" dirty="0" smtClean="0"/>
              <a:t>V) Dividend Policy (liberal policy more cash)</a:t>
            </a:r>
          </a:p>
          <a:p>
            <a:r>
              <a:rPr lang="en-US" i="1" dirty="0" smtClean="0"/>
              <a:t>V) Payment Policy/ Credit facility from Creditors</a:t>
            </a:r>
          </a:p>
          <a:p>
            <a:r>
              <a:rPr lang="en-US" i="1" dirty="0" smtClean="0"/>
              <a:t>Vi) Cash Cycle</a:t>
            </a:r>
          </a:p>
          <a:p>
            <a:r>
              <a:rPr lang="en-US" i="1" dirty="0" smtClean="0"/>
              <a:t>Vii) Cost of cash balance – </a:t>
            </a:r>
            <a:r>
              <a:rPr lang="en-US" dirty="0" smtClean="0"/>
              <a:t>Opportunity cost of maintaining excess cash and cost involved in arranging cash on urgent basis due to shortage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i="1" dirty="0" smtClean="0"/>
              <a:t/>
            </a:r>
            <a:br>
              <a:rPr lang="en-US" b="1" i="1" dirty="0" smtClean="0"/>
            </a:br>
            <a:r>
              <a:rPr lang="en-US" b="1" i="1" dirty="0" smtClean="0"/>
              <a:t>External Factors</a:t>
            </a:r>
            <a:br>
              <a:rPr lang="en-US" b="1" i="1" dirty="0" smtClean="0"/>
            </a:br>
            <a:endParaRPr lang="en-US" dirty="0"/>
          </a:p>
        </p:txBody>
      </p:sp>
      <p:sp>
        <p:nvSpPr>
          <p:cNvPr id="3" name="Content Placeholder 2"/>
          <p:cNvSpPr>
            <a:spLocks noGrp="1"/>
          </p:cNvSpPr>
          <p:nvPr>
            <p:ph idx="1"/>
          </p:nvPr>
        </p:nvSpPr>
        <p:spPr>
          <a:xfrm>
            <a:off x="457200" y="1600200"/>
            <a:ext cx="8229600" cy="5029200"/>
          </a:xfrm>
        </p:spPr>
        <p:txBody>
          <a:bodyPr>
            <a:normAutofit/>
          </a:bodyPr>
          <a:lstStyle/>
          <a:p>
            <a:pPr algn="just"/>
            <a:r>
              <a:rPr lang="en-US" i="1" dirty="0" err="1" smtClean="0"/>
              <a:t>i</a:t>
            </a:r>
            <a:r>
              <a:rPr lang="en-US" i="1" dirty="0" smtClean="0"/>
              <a:t>) Monetary &amp; Fiscal Policy : </a:t>
            </a:r>
            <a:r>
              <a:rPr lang="en-US" dirty="0" smtClean="0"/>
              <a:t>In a liberal monetary policy regime, it will not be difficult to get credit from banks as well as from suppliers of material and services. </a:t>
            </a:r>
          </a:p>
          <a:p>
            <a:pPr algn="just"/>
            <a:r>
              <a:rPr lang="en-US" dirty="0" smtClean="0"/>
              <a:t>Thus, the need for holding cash is thus limited to transaction motive. </a:t>
            </a:r>
          </a:p>
          <a:p>
            <a:pPr algn="just"/>
            <a:r>
              <a:rPr lang="en-US" dirty="0" smtClean="0"/>
              <a:t>Cash required for precautionary and speculative motives can be easily raised</a:t>
            </a:r>
          </a:p>
          <a:p>
            <a:pPr algn="just"/>
            <a:r>
              <a:rPr lang="en-US" i="1" dirty="0" smtClean="0"/>
              <a:t>i</a:t>
            </a:r>
            <a:r>
              <a:rPr lang="en-US" i="1" smtClean="0"/>
              <a:t>i</a:t>
            </a:r>
            <a:r>
              <a:rPr lang="en-US" i="1" dirty="0" smtClean="0"/>
              <a:t>) Industry related Factors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Cash Management – Control Aspects </a:t>
            </a:r>
            <a:endParaRPr lang="en-US" dirty="0"/>
          </a:p>
        </p:txBody>
      </p:sp>
      <p:sp>
        <p:nvSpPr>
          <p:cNvPr id="3" name="Content Placeholder 2"/>
          <p:cNvSpPr>
            <a:spLocks noGrp="1"/>
          </p:cNvSpPr>
          <p:nvPr>
            <p:ph idx="1"/>
          </p:nvPr>
        </p:nvSpPr>
        <p:spPr>
          <a:xfrm>
            <a:off x="457200" y="1371600"/>
            <a:ext cx="8229600" cy="5257800"/>
          </a:xfrm>
        </p:spPr>
        <p:txBody>
          <a:bodyPr>
            <a:normAutofit/>
          </a:bodyPr>
          <a:lstStyle/>
          <a:p>
            <a:r>
              <a:rPr lang="en-US" i="1" dirty="0" smtClean="0"/>
              <a:t>Controlling Inflows – </a:t>
            </a:r>
          </a:p>
          <a:p>
            <a:pPr marL="571500" indent="-571500" algn="just">
              <a:buFont typeface="+mj-lt"/>
              <a:buAutoNum type="romanUcPeriod"/>
            </a:pPr>
            <a:r>
              <a:rPr lang="en-US" dirty="0" smtClean="0"/>
              <a:t>Speedier debtors conversion period</a:t>
            </a:r>
          </a:p>
          <a:p>
            <a:pPr marL="571500" indent="-571500" algn="just">
              <a:buFont typeface="+mj-lt"/>
              <a:buAutoNum type="romanUcPeriod"/>
            </a:pPr>
            <a:r>
              <a:rPr lang="en-US" dirty="0" smtClean="0"/>
              <a:t>Periodic Statement of outstanding bills</a:t>
            </a:r>
          </a:p>
          <a:p>
            <a:pPr marL="571500" indent="-571500" algn="just">
              <a:buFont typeface="+mj-lt"/>
              <a:buAutoNum type="romanUcPeriod"/>
            </a:pPr>
            <a:r>
              <a:rPr lang="en-US" dirty="0" smtClean="0"/>
              <a:t>Incentives for early payment (cash discount)</a:t>
            </a:r>
          </a:p>
          <a:p>
            <a:pPr marL="571500" indent="-571500" algn="just">
              <a:buFont typeface="+mj-lt"/>
              <a:buAutoNum type="romanUcPeriod"/>
            </a:pPr>
            <a:r>
              <a:rPr lang="en-US" dirty="0" smtClean="0"/>
              <a:t>Immediate deposits of cheques/drafts in the bank</a:t>
            </a:r>
          </a:p>
          <a:p>
            <a:pPr marL="571500" indent="-571500" algn="just">
              <a:buNone/>
            </a:pPr>
            <a:r>
              <a:rPr lang="en-US" i="1" dirty="0" smtClean="0"/>
              <a:t>Controlling outflows - </a:t>
            </a:r>
          </a:p>
          <a:p>
            <a:pPr marL="571500" indent="-571500" algn="just">
              <a:buFont typeface="+mj-lt"/>
              <a:buAutoNum type="romanUcPeriod"/>
            </a:pPr>
            <a:r>
              <a:rPr lang="en-US" dirty="0" smtClean="0"/>
              <a:t>Slow down payments</a:t>
            </a:r>
          </a:p>
          <a:p>
            <a:pPr marL="571500" indent="-571500" algn="just">
              <a:buFont typeface="+mj-lt"/>
              <a:buAutoNum type="romanUcPeriod"/>
            </a:pPr>
            <a:r>
              <a:rPr lang="en-US" dirty="0" smtClean="0"/>
              <a:t>No advance payment</a:t>
            </a:r>
          </a:p>
          <a:p>
            <a:endParaRPr lang="en-US"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Cash –to- Cash : The new Supply chain Matric</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04800" y="1447800"/>
            <a:ext cx="8686800" cy="51054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1088</TotalTime>
  <Words>1897</Words>
  <Application>Microsoft Office PowerPoint</Application>
  <PresentationFormat>On-screen Show (4:3)</PresentationFormat>
  <Paragraphs>155</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Cash Management</vt:lpstr>
      <vt:lpstr> Role of Cash in business operations </vt:lpstr>
      <vt:lpstr> Role of Cash in business operations </vt:lpstr>
      <vt:lpstr> Motives of holding Cash </vt:lpstr>
      <vt:lpstr> Motives of holding Cash </vt:lpstr>
      <vt:lpstr>DETERMINANTS OF CASH FLOWS</vt:lpstr>
      <vt:lpstr> External Factors </vt:lpstr>
      <vt:lpstr>Cash Management – Control Aspects </vt:lpstr>
      <vt:lpstr>Cash –to- Cash : The new Supply chain Matric</vt:lpstr>
      <vt:lpstr>Positive vs. negative Cash to Cash</vt:lpstr>
      <vt:lpstr>Positive vs. negative Cash to Cash</vt:lpstr>
      <vt:lpstr>Importance of measuring C to C</vt:lpstr>
      <vt:lpstr>C to C</vt:lpstr>
      <vt:lpstr>C to C </vt:lpstr>
      <vt:lpstr>Leverage points to manage C2C</vt:lpstr>
      <vt:lpstr> Shorten Production cycle – ICP Reduce AR </vt:lpstr>
      <vt:lpstr>Cash Forecasting &amp; Budgeting </vt:lpstr>
      <vt:lpstr>CASH BUDGET</vt:lpstr>
      <vt:lpstr>Preparation of Cash Budget</vt:lpstr>
      <vt:lpstr>Some basic points considered while preparing cash budget</vt:lpstr>
      <vt:lpstr>Cash Budget </vt:lpstr>
      <vt:lpstr>Methods of Preparing Cash Budgets</vt:lpstr>
      <vt:lpstr>Receipts and Payments Method</vt:lpstr>
      <vt:lpstr>Slide 24</vt:lpstr>
      <vt:lpstr>Managing cash collection and disbursement</vt:lpstr>
      <vt:lpstr>CASH COLLECTION &amp; DISBURSEMENTS </vt:lpstr>
      <vt:lpstr>Slide 27</vt:lpstr>
      <vt:lpstr>Slide 28</vt:lpstr>
      <vt:lpstr>Slide 29</vt:lpstr>
      <vt:lpstr>Slide 30</vt:lpstr>
      <vt:lpstr>Slide 31</vt:lpstr>
      <vt:lpstr>INVESTING SURPLUS CASH </vt:lpstr>
      <vt:lpstr>The five basic tenets of cash management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Cash Management</dc:title>
  <dc:creator>TU</dc:creator>
  <cp:lastModifiedBy>manish</cp:lastModifiedBy>
  <cp:revision>87</cp:revision>
  <dcterms:created xsi:type="dcterms:W3CDTF">2006-08-16T00:00:00Z</dcterms:created>
  <dcterms:modified xsi:type="dcterms:W3CDTF">2016-02-02T08:54:58Z</dcterms:modified>
</cp:coreProperties>
</file>