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FDDEA-1FA9-4E4E-8270-92FCA84A8692}"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FDDEA-1FA9-4E4E-8270-92FCA84A8692}"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FDDEA-1FA9-4E4E-8270-92FCA84A8692}"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FDDEA-1FA9-4E4E-8270-92FCA84A8692}"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FDDEA-1FA9-4E4E-8270-92FCA84A8692}"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FDDEA-1FA9-4E4E-8270-92FCA84A8692}"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FDDEA-1FA9-4E4E-8270-92FCA84A8692}" type="datetimeFigureOut">
              <a:rPr lang="en-US" smtClean="0"/>
              <a:pPr/>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FDDEA-1FA9-4E4E-8270-92FCA84A8692}" type="datetimeFigureOut">
              <a:rPr lang="en-US" smtClean="0"/>
              <a:pPr/>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FDDEA-1FA9-4E4E-8270-92FCA84A8692}" type="datetimeFigureOut">
              <a:rPr lang="en-US" smtClean="0"/>
              <a:pPr/>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FDDEA-1FA9-4E4E-8270-92FCA84A8692}"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FDDEA-1FA9-4E4E-8270-92FCA84A8692}"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11404-A95B-4C57-93A0-F0D431522A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FDDEA-1FA9-4E4E-8270-92FCA84A8692}" type="datetimeFigureOut">
              <a:rPr lang="en-US" smtClean="0"/>
              <a:pPr/>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11404-A95B-4C57-93A0-F0D431522A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MANAGEMENT OF RECEIVABLES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Credit Period</a:t>
            </a:r>
            <a:endParaRPr lang="en-US" dirty="0"/>
          </a:p>
        </p:txBody>
      </p:sp>
      <p:sp>
        <p:nvSpPr>
          <p:cNvPr id="3" name="Content Placeholder 2"/>
          <p:cNvSpPr>
            <a:spLocks noGrp="1"/>
          </p:cNvSpPr>
          <p:nvPr>
            <p:ph idx="1"/>
          </p:nvPr>
        </p:nvSpPr>
        <p:spPr>
          <a:xfrm>
            <a:off x="228600" y="762000"/>
            <a:ext cx="8686800" cy="6096000"/>
          </a:xfrm>
        </p:spPr>
        <p:txBody>
          <a:bodyPr>
            <a:normAutofit fontScale="85000" lnSpcReduction="20000"/>
          </a:bodyPr>
          <a:lstStyle/>
          <a:p>
            <a:pPr algn="just"/>
            <a:r>
              <a:rPr lang="en-US" dirty="0"/>
              <a:t>The time that the buyer gets before payment is due, is one of the dimensions </a:t>
            </a:r>
            <a:r>
              <a:rPr lang="en-US" dirty="0" smtClean="0"/>
              <a:t>of the </a:t>
            </a:r>
            <a:r>
              <a:rPr lang="en-US" dirty="0"/>
              <a:t>product (like quality, service, etc.) which determine the attractiveness of </a:t>
            </a:r>
            <a:r>
              <a:rPr lang="en-US" dirty="0" smtClean="0"/>
              <a:t>the product</a:t>
            </a:r>
            <a:r>
              <a:rPr lang="en-US" dirty="0"/>
              <a:t>. </a:t>
            </a:r>
            <a:endParaRPr lang="en-US" dirty="0" smtClean="0"/>
          </a:p>
          <a:p>
            <a:pPr algn="just"/>
            <a:r>
              <a:rPr lang="en-US" dirty="0" smtClean="0"/>
              <a:t>Like </a:t>
            </a:r>
            <a:r>
              <a:rPr lang="en-US" dirty="0"/>
              <a:t>other aspects of price, the firm’s terms of credit affect its volume.</a:t>
            </a:r>
          </a:p>
          <a:p>
            <a:pPr algn="just"/>
            <a:r>
              <a:rPr lang="en-US" dirty="0"/>
              <a:t>All other things being equal, longer credit period and more liberal </a:t>
            </a:r>
            <a:r>
              <a:rPr lang="en-US" dirty="0" smtClean="0"/>
              <a:t>credit-granting policies </a:t>
            </a:r>
            <a:r>
              <a:rPr lang="en-US" dirty="0"/>
              <a:t>increase sales, while shorter credit period and more stringent </a:t>
            </a:r>
            <a:r>
              <a:rPr lang="en-US" dirty="0" smtClean="0"/>
              <a:t>credit granting policies </a:t>
            </a:r>
            <a:r>
              <a:rPr lang="en-US" dirty="0"/>
              <a:t>decrease sales. These policies also affect the level and </a:t>
            </a:r>
            <a:r>
              <a:rPr lang="en-US" dirty="0" smtClean="0"/>
              <a:t>timing of </a:t>
            </a:r>
            <a:r>
              <a:rPr lang="en-US" dirty="0"/>
              <a:t>certain costs. </a:t>
            </a:r>
            <a:endParaRPr lang="en-US" dirty="0" smtClean="0"/>
          </a:p>
          <a:p>
            <a:pPr algn="just"/>
            <a:r>
              <a:rPr lang="en-US" dirty="0" smtClean="0"/>
              <a:t>Evaluation </a:t>
            </a:r>
            <a:r>
              <a:rPr lang="en-US" dirty="0"/>
              <a:t>of credit policy changes must compare with </a:t>
            </a:r>
            <a:r>
              <a:rPr lang="en-US" dirty="0" smtClean="0"/>
              <a:t>the changes </a:t>
            </a:r>
            <a:r>
              <a:rPr lang="en-US" dirty="0"/>
              <a:t>in sales and additional revenues generated by the sales as a result </a:t>
            </a:r>
            <a:r>
              <a:rPr lang="en-US" dirty="0" smtClean="0"/>
              <a:t>of this </a:t>
            </a:r>
            <a:r>
              <a:rPr lang="en-US" dirty="0"/>
              <a:t>policy change and costs effects. While additional volume and </a:t>
            </a:r>
            <a:r>
              <a:rPr lang="en-US" dirty="0" smtClean="0"/>
              <a:t>revenue associated </a:t>
            </a:r>
            <a:r>
              <a:rPr lang="en-US" dirty="0"/>
              <a:t>with such additional volume are clear and measurable, the cost </a:t>
            </a:r>
            <a:r>
              <a:rPr lang="en-US" dirty="0" smtClean="0"/>
              <a:t>effects require </a:t>
            </a:r>
            <a:r>
              <a:rPr lang="en-US" dirty="0"/>
              <a:t>further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Extending Credit Period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Lengthening credit period delays the cash inflows. </a:t>
            </a:r>
            <a:endParaRPr lang="en-US" dirty="0" smtClean="0"/>
          </a:p>
          <a:p>
            <a:pPr algn="just"/>
            <a:r>
              <a:rPr lang="en-US" dirty="0" smtClean="0"/>
              <a:t>For </a:t>
            </a:r>
            <a:r>
              <a:rPr lang="en-US" dirty="0"/>
              <a:t>example, suppose a </a:t>
            </a:r>
            <a:r>
              <a:rPr lang="en-US" dirty="0" smtClean="0"/>
              <a:t>firm increases </a:t>
            </a:r>
            <a:r>
              <a:rPr lang="en-US" dirty="0"/>
              <a:t>the credit period from 30 days to 90 days. Customers, old as well </a:t>
            </a:r>
            <a:r>
              <a:rPr lang="en-US" dirty="0" smtClean="0"/>
              <a:t>as </a:t>
            </a:r>
            <a:r>
              <a:rPr lang="en-US" dirty="0"/>
              <a:t>new, will now pay at the end of 90 days and the cash inflows from these sales </a:t>
            </a:r>
            <a:r>
              <a:rPr lang="en-US" dirty="0" smtClean="0"/>
              <a:t>would </a:t>
            </a:r>
            <a:r>
              <a:rPr lang="en-US" dirty="0"/>
              <a:t>occur further into the future. </a:t>
            </a:r>
            <a:endParaRPr lang="en-US" dirty="0" smtClean="0"/>
          </a:p>
          <a:p>
            <a:pPr algn="just"/>
            <a:r>
              <a:rPr lang="en-US" dirty="0" smtClean="0"/>
              <a:t>That </a:t>
            </a:r>
            <a:r>
              <a:rPr lang="en-US" dirty="0"/>
              <a:t>means, the firm has to delay in </a:t>
            </a:r>
            <a:r>
              <a:rPr lang="en-US" dirty="0" smtClean="0"/>
              <a:t>settling its </a:t>
            </a:r>
            <a:r>
              <a:rPr lang="en-US" dirty="0"/>
              <a:t>dues to others or resort to short-term borrowing if the </a:t>
            </a:r>
            <a:r>
              <a:rPr lang="en-US" dirty="0" smtClean="0"/>
              <a:t> payments </a:t>
            </a:r>
            <a:r>
              <a:rPr lang="en-US" dirty="0"/>
              <a:t>cannot </a:t>
            </a:r>
            <a:r>
              <a:rPr lang="en-US" dirty="0" smtClean="0"/>
              <a:t>be delayed</a:t>
            </a:r>
            <a:r>
              <a:rPr lang="en-US" dirty="0"/>
              <a:t>. The </a:t>
            </a:r>
            <a:r>
              <a:rPr lang="en-US" b="1" dirty="0"/>
              <a:t>interest cost of short-term borrowing arises mainly on account </a:t>
            </a:r>
            <a:r>
              <a:rPr lang="en-US" b="1" dirty="0" smtClean="0"/>
              <a:t>of </a:t>
            </a:r>
            <a:r>
              <a:rPr lang="en-US" dirty="0" smtClean="0"/>
              <a:t>extending </a:t>
            </a:r>
            <a:r>
              <a:rPr lang="en-US" dirty="0"/>
              <a:t>the credit period.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Additional Cost </a:t>
            </a:r>
            <a:endParaRPr lang="en-US" dirty="0"/>
          </a:p>
        </p:txBody>
      </p:sp>
      <p:sp>
        <p:nvSpPr>
          <p:cNvPr id="3" name="Content Placeholder 2"/>
          <p:cNvSpPr>
            <a:spLocks noGrp="1"/>
          </p:cNvSpPr>
          <p:nvPr>
            <p:ph idx="1"/>
          </p:nvPr>
        </p:nvSpPr>
        <p:spPr>
          <a:xfrm>
            <a:off x="152400" y="1066800"/>
            <a:ext cx="8763000" cy="5638800"/>
          </a:xfrm>
        </p:spPr>
        <p:txBody>
          <a:bodyPr>
            <a:noAutofit/>
          </a:bodyPr>
          <a:lstStyle/>
          <a:p>
            <a:pPr algn="just"/>
            <a:r>
              <a:rPr lang="en-US" sz="2400" dirty="0" err="1"/>
              <a:t>Flysafe</a:t>
            </a:r>
            <a:r>
              <a:rPr lang="en-US" sz="2400" dirty="0"/>
              <a:t> Travels is one of the large air-ticket sellers in the city. It offers </a:t>
            </a:r>
            <a:r>
              <a:rPr lang="en-US" sz="2400" dirty="0" smtClean="0"/>
              <a:t>one month credit </a:t>
            </a:r>
            <a:r>
              <a:rPr lang="en-US" sz="2400" dirty="0"/>
              <a:t>for the air-tickets booked through the firm. Since it also gets </a:t>
            </a:r>
            <a:r>
              <a:rPr lang="en-US" sz="2400" dirty="0" smtClean="0"/>
              <a:t>one month credit </a:t>
            </a:r>
            <a:r>
              <a:rPr lang="en-US" sz="2400" dirty="0"/>
              <a:t>from the air-lines, the payables and receivables are by and </a:t>
            </a:r>
            <a:r>
              <a:rPr lang="en-US" sz="2400" dirty="0" smtClean="0"/>
              <a:t>large matched </a:t>
            </a:r>
            <a:r>
              <a:rPr lang="en-US" sz="2400" dirty="0"/>
              <a:t>and there is no need of additional investment. The present </a:t>
            </a:r>
            <a:r>
              <a:rPr lang="en-US" sz="2400" dirty="0" smtClean="0"/>
              <a:t>annual turnover </a:t>
            </a:r>
            <a:r>
              <a:rPr lang="en-US" sz="2400" dirty="0"/>
              <a:t>of the firm is around Rs.40 </a:t>
            </a:r>
            <a:r>
              <a:rPr lang="en-US" sz="2400" dirty="0" err="1"/>
              <a:t>crores</a:t>
            </a:r>
            <a:r>
              <a:rPr lang="en-US" sz="2400" dirty="0"/>
              <a:t>. </a:t>
            </a:r>
            <a:endParaRPr lang="en-US" sz="2400" dirty="0" smtClean="0"/>
          </a:p>
          <a:p>
            <a:pPr algn="just"/>
            <a:r>
              <a:rPr lang="en-US" sz="2400" dirty="0" smtClean="0"/>
              <a:t>The </a:t>
            </a:r>
            <a:r>
              <a:rPr lang="en-US" sz="2400" dirty="0"/>
              <a:t>firm is now contemplating </a:t>
            </a:r>
            <a:r>
              <a:rPr lang="en-US" sz="2400" dirty="0" smtClean="0"/>
              <a:t>to increase </a:t>
            </a:r>
            <a:r>
              <a:rPr lang="en-US" sz="2400" dirty="0"/>
              <a:t>the credit period from one-month to two-months and this is expected </a:t>
            </a:r>
            <a:r>
              <a:rPr lang="en-US" sz="2400" dirty="0" smtClean="0"/>
              <a:t>to increase </a:t>
            </a:r>
            <a:r>
              <a:rPr lang="en-US" sz="2400" dirty="0"/>
              <a:t>the volume by 40% and nearly 80% of the customers (old and new) </a:t>
            </a:r>
            <a:r>
              <a:rPr lang="en-US" sz="2400" dirty="0" smtClean="0"/>
              <a:t>are expected </a:t>
            </a:r>
            <a:r>
              <a:rPr lang="en-US" sz="2400" dirty="0"/>
              <a:t>to avail the new credit facility. The firm has just concluded a </a:t>
            </a:r>
            <a:r>
              <a:rPr lang="en-US" sz="2400" dirty="0" smtClean="0"/>
              <a:t>credit proposal </a:t>
            </a:r>
            <a:r>
              <a:rPr lang="en-US" sz="2400" dirty="0"/>
              <a:t>with a </a:t>
            </a:r>
            <a:r>
              <a:rPr lang="en-US" sz="2400" dirty="0" err="1"/>
              <a:t>nationalised</a:t>
            </a:r>
            <a:r>
              <a:rPr lang="en-US" sz="2400" dirty="0"/>
              <a:t> bank to meet payment liability at 15%. How </a:t>
            </a:r>
            <a:r>
              <a:rPr lang="en-US" sz="2400" dirty="0" smtClean="0"/>
              <a:t>much more </a:t>
            </a:r>
            <a:r>
              <a:rPr lang="en-US" sz="2400" dirty="0"/>
              <a:t>it costs for </a:t>
            </a:r>
            <a:r>
              <a:rPr lang="en-US" sz="2400" dirty="0" err="1"/>
              <a:t>Flysafe</a:t>
            </a:r>
            <a:r>
              <a:rPr lang="en-US" sz="2400" dirty="0"/>
              <a:t> Travels to meet the increased credit volume.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smtClean="0"/>
              <a:t>Determining Additional Cost</a:t>
            </a:r>
            <a:endParaRPr lang="en-US" sz="20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990600"/>
            <a:ext cx="8382000" cy="5486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2800" b="1" dirty="0" smtClean="0"/>
              <a:t>Cost of Extending Credit Period</a:t>
            </a:r>
            <a:endParaRPr lang="en-US" sz="2800" dirty="0"/>
          </a:p>
        </p:txBody>
      </p:sp>
      <p:sp>
        <p:nvSpPr>
          <p:cNvPr id="3" name="Content Placeholder 2"/>
          <p:cNvSpPr>
            <a:spLocks noGrp="1"/>
          </p:cNvSpPr>
          <p:nvPr>
            <p:ph idx="1"/>
          </p:nvPr>
        </p:nvSpPr>
        <p:spPr>
          <a:xfrm>
            <a:off x="228600" y="533401"/>
            <a:ext cx="8686800" cy="6172200"/>
          </a:xfrm>
        </p:spPr>
        <p:txBody>
          <a:bodyPr>
            <a:normAutofit fontScale="77500" lnSpcReduction="20000"/>
          </a:bodyPr>
          <a:lstStyle/>
          <a:p>
            <a:pPr algn="just"/>
            <a:r>
              <a:rPr lang="en-US" dirty="0"/>
              <a:t>Changes in credit period also affect the </a:t>
            </a:r>
            <a:r>
              <a:rPr lang="en-US" b="1" dirty="0"/>
              <a:t>cost of carrying inventory. </a:t>
            </a:r>
            <a:r>
              <a:rPr lang="en-US" b="1" dirty="0" smtClean="0"/>
              <a:t>It arises d</a:t>
            </a:r>
            <a:r>
              <a:rPr lang="en-US" dirty="0" smtClean="0"/>
              <a:t>ue to increased </a:t>
            </a:r>
            <a:r>
              <a:rPr lang="en-US" dirty="0"/>
              <a:t>volume </a:t>
            </a:r>
            <a:r>
              <a:rPr lang="en-US" dirty="0" smtClean="0"/>
              <a:t>by </a:t>
            </a:r>
            <a:r>
              <a:rPr lang="en-US" dirty="0"/>
              <a:t>the extended credit period</a:t>
            </a:r>
            <a:r>
              <a:rPr lang="en-US" dirty="0" smtClean="0"/>
              <a:t>, which requires </a:t>
            </a:r>
            <a:r>
              <a:rPr lang="en-US" dirty="0"/>
              <a:t>more inventory to support increased volume. </a:t>
            </a:r>
            <a:endParaRPr lang="en-US" dirty="0" smtClean="0"/>
          </a:p>
          <a:p>
            <a:pPr algn="just"/>
            <a:r>
              <a:rPr lang="en-US" dirty="0" smtClean="0"/>
              <a:t>For </a:t>
            </a:r>
            <a:r>
              <a:rPr lang="en-US" dirty="0"/>
              <a:t>example</a:t>
            </a:r>
            <a:r>
              <a:rPr lang="en-US" dirty="0" smtClean="0"/>
              <a:t>, if </a:t>
            </a:r>
            <a:r>
              <a:rPr lang="en-US" dirty="0"/>
              <a:t>expected </a:t>
            </a:r>
            <a:r>
              <a:rPr lang="en-US" i="1" u="sng" dirty="0"/>
              <a:t>additional sales is Rs. 5 cr.</a:t>
            </a:r>
            <a:r>
              <a:rPr lang="en-US" dirty="0"/>
              <a:t> and the firm’s present </a:t>
            </a:r>
            <a:r>
              <a:rPr lang="en-US" i="1" u="sng" dirty="0"/>
              <a:t>operating </a:t>
            </a:r>
            <a:r>
              <a:rPr lang="en-US" i="1" u="sng" dirty="0" smtClean="0"/>
              <a:t>cycle requires </a:t>
            </a:r>
            <a:r>
              <a:rPr lang="en-US" i="1" u="sng" dirty="0"/>
              <a:t>an inventory at 20% of its sales value, the additional </a:t>
            </a:r>
            <a:r>
              <a:rPr lang="en-US" i="1" u="sng" dirty="0" smtClean="0"/>
              <a:t>inventory requirement </a:t>
            </a:r>
            <a:r>
              <a:rPr lang="en-US" i="1" u="sng" dirty="0"/>
              <a:t>is Rs. 1 cr. </a:t>
            </a:r>
            <a:r>
              <a:rPr lang="en-US" dirty="0"/>
              <a:t>Again, inventory is a idle investment and consumes </a:t>
            </a:r>
            <a:r>
              <a:rPr lang="en-US" dirty="0" smtClean="0"/>
              <a:t>cost in </a:t>
            </a:r>
            <a:r>
              <a:rPr lang="en-US" dirty="0"/>
              <a:t>the form of </a:t>
            </a:r>
            <a:r>
              <a:rPr lang="en-US" i="1" u="sng" dirty="0"/>
              <a:t>cost of storage and cost of carrying inventory</a:t>
            </a:r>
            <a:r>
              <a:rPr lang="en-US" dirty="0"/>
              <a:t>. If the two </a:t>
            </a:r>
            <a:r>
              <a:rPr lang="en-US" dirty="0" smtClean="0"/>
              <a:t>costs together </a:t>
            </a:r>
            <a:r>
              <a:rPr lang="en-US" dirty="0"/>
              <a:t>amount to 17%, the changes in credit policy has caused </a:t>
            </a:r>
            <a:r>
              <a:rPr lang="en-US" i="1" u="sng" dirty="0"/>
              <a:t>an </a:t>
            </a:r>
            <a:r>
              <a:rPr lang="en-US" i="1" u="sng" dirty="0" smtClean="0"/>
              <a:t>additional cost </a:t>
            </a:r>
            <a:r>
              <a:rPr lang="en-US" i="1" u="sng" dirty="0"/>
              <a:t>of Rs. 17 </a:t>
            </a:r>
            <a:r>
              <a:rPr lang="en-US" i="1" u="sng" dirty="0" err="1"/>
              <a:t>lakhs</a:t>
            </a:r>
            <a:r>
              <a:rPr lang="en-US" i="1" u="sng" dirty="0"/>
              <a:t>.</a:t>
            </a:r>
          </a:p>
          <a:p>
            <a:pPr algn="just"/>
            <a:r>
              <a:rPr lang="en-US" dirty="0"/>
              <a:t>Another cost associated with extending credit term and increase in sales </a:t>
            </a:r>
            <a:r>
              <a:rPr lang="en-US" dirty="0" smtClean="0"/>
              <a:t>volume on </a:t>
            </a:r>
            <a:r>
              <a:rPr lang="en-US" dirty="0"/>
              <a:t>account of extended credit term is </a:t>
            </a:r>
            <a:r>
              <a:rPr lang="en-US" b="1" dirty="0"/>
              <a:t>discount and bad debts expenses</a:t>
            </a:r>
            <a:r>
              <a:rPr lang="en-US" b="1" dirty="0" smtClean="0"/>
              <a:t>. </a:t>
            </a:r>
            <a:endParaRPr lang="en-US" b="1" dirty="0"/>
          </a:p>
          <a:p>
            <a:pPr algn="just"/>
            <a:r>
              <a:rPr lang="en-US" dirty="0"/>
              <a:t>Increase in credit sales and period would prompt firms to announce </a:t>
            </a:r>
            <a:r>
              <a:rPr lang="en-US" dirty="0" smtClean="0"/>
              <a:t>attractive discount </a:t>
            </a:r>
            <a:r>
              <a:rPr lang="en-US" dirty="0"/>
              <a:t>policy for prompt payment. Similarly, bad debts will also go up due </a:t>
            </a:r>
            <a:r>
              <a:rPr lang="en-US" dirty="0" smtClean="0"/>
              <a:t>to increased </a:t>
            </a:r>
            <a:r>
              <a:rPr lang="en-US" dirty="0"/>
              <a:t>volume of credit </a:t>
            </a:r>
            <a:r>
              <a:rPr lang="en-US" dirty="0" smtClean="0"/>
              <a:t>sales. Collection cost also increases.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Extending Credit Period</a:t>
            </a:r>
            <a:endParaRPr lang="en-US" dirty="0"/>
          </a:p>
        </p:txBody>
      </p:sp>
      <p:graphicFrame>
        <p:nvGraphicFramePr>
          <p:cNvPr id="4" name="Content Placeholder 3"/>
          <p:cNvGraphicFramePr>
            <a:graphicFrameLocks noGrp="1"/>
          </p:cNvGraphicFramePr>
          <p:nvPr>
            <p:ph idx="1"/>
          </p:nvPr>
        </p:nvGraphicFramePr>
        <p:xfrm>
          <a:off x="457200" y="1600200"/>
          <a:ext cx="8229600" cy="2651760"/>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sz="2400" dirty="0" smtClean="0"/>
                        <a:t>COST OF COLLECTION</a:t>
                      </a:r>
                      <a:endParaRPr lang="en-US" sz="2400" dirty="0"/>
                    </a:p>
                  </a:txBody>
                  <a:tcPr/>
                </a:tc>
                <a:tc hMerge="1">
                  <a:txBody>
                    <a:bodyPr/>
                    <a:lstStyle/>
                    <a:p>
                      <a:endParaRPr lang="en-US" dirty="0"/>
                    </a:p>
                  </a:txBody>
                  <a:tcPr/>
                </a:tc>
                <a:tc hMerge="1">
                  <a:txBody>
                    <a:bodyPr/>
                    <a:lstStyle/>
                    <a:p>
                      <a:endParaRPr lang="en-US" dirty="0"/>
                    </a:p>
                  </a:txBody>
                  <a:tcPr/>
                </a:tc>
              </a:tr>
              <a:tr h="370840">
                <a:tc>
                  <a:txBody>
                    <a:bodyPr/>
                    <a:lstStyle/>
                    <a:p>
                      <a:r>
                        <a:rPr lang="en-US" sz="2400" dirty="0" smtClean="0"/>
                        <a:t>Case</a:t>
                      </a:r>
                      <a:endParaRPr lang="en-US" sz="2400" dirty="0"/>
                    </a:p>
                  </a:txBody>
                  <a:tcPr/>
                </a:tc>
                <a:tc>
                  <a:txBody>
                    <a:bodyPr/>
                    <a:lstStyle/>
                    <a:p>
                      <a:r>
                        <a:rPr lang="en-US" sz="2400" dirty="0" smtClean="0"/>
                        <a:t>Sales (Rs.)</a:t>
                      </a:r>
                      <a:endParaRPr lang="en-US" sz="2400" dirty="0"/>
                    </a:p>
                  </a:txBody>
                  <a:tcPr/>
                </a:tc>
                <a:tc>
                  <a:txBody>
                    <a:bodyPr/>
                    <a:lstStyle/>
                    <a:p>
                      <a:r>
                        <a:rPr lang="en-US" sz="2400" dirty="0" smtClean="0"/>
                        <a:t>Cost of Collection (Rs.)</a:t>
                      </a:r>
                      <a:endParaRPr lang="en-US" sz="2400" dirty="0"/>
                    </a:p>
                  </a:txBody>
                  <a:tcPr/>
                </a:tc>
              </a:tr>
              <a:tr h="370840">
                <a:tc>
                  <a:txBody>
                    <a:bodyPr/>
                    <a:lstStyle/>
                    <a:p>
                      <a:r>
                        <a:rPr lang="en-US" sz="2400" dirty="0" smtClean="0"/>
                        <a:t>Present</a:t>
                      </a:r>
                      <a:endParaRPr lang="en-US" sz="2400" dirty="0"/>
                    </a:p>
                  </a:txBody>
                  <a:tcPr/>
                </a:tc>
                <a:tc>
                  <a:txBody>
                    <a:bodyPr/>
                    <a:lstStyle/>
                    <a:p>
                      <a:r>
                        <a:rPr lang="en-US" sz="2400" dirty="0" smtClean="0"/>
                        <a:t>56 Crores</a:t>
                      </a:r>
                      <a:endParaRPr lang="en-US" sz="2400" dirty="0"/>
                    </a:p>
                  </a:txBody>
                  <a:tcPr/>
                </a:tc>
                <a:tc>
                  <a:txBody>
                    <a:bodyPr/>
                    <a:lstStyle/>
                    <a:p>
                      <a:r>
                        <a:rPr lang="en-US" sz="2400" dirty="0" smtClean="0"/>
                        <a:t>0.56</a:t>
                      </a:r>
                      <a:r>
                        <a:rPr lang="en-US" sz="2400" baseline="0" dirty="0" smtClean="0"/>
                        <a:t> crore</a:t>
                      </a:r>
                      <a:endParaRPr lang="en-US" sz="2400" dirty="0"/>
                    </a:p>
                  </a:txBody>
                  <a:tcPr/>
                </a:tc>
              </a:tr>
              <a:tr h="370840">
                <a:tc>
                  <a:txBody>
                    <a:bodyPr/>
                    <a:lstStyle/>
                    <a:p>
                      <a:r>
                        <a:rPr lang="en-US" sz="2400" dirty="0" smtClean="0"/>
                        <a:t>Previous</a:t>
                      </a:r>
                      <a:endParaRPr lang="en-US" sz="2400" dirty="0"/>
                    </a:p>
                  </a:txBody>
                  <a:tcPr/>
                </a:tc>
                <a:tc>
                  <a:txBody>
                    <a:bodyPr/>
                    <a:lstStyle/>
                    <a:p>
                      <a:r>
                        <a:rPr lang="en-US" sz="2400" dirty="0" smtClean="0"/>
                        <a:t>40 Crores</a:t>
                      </a:r>
                      <a:endParaRPr lang="en-US" sz="2400" dirty="0"/>
                    </a:p>
                  </a:txBody>
                  <a:tcPr/>
                </a:tc>
                <a:tc>
                  <a:txBody>
                    <a:bodyPr/>
                    <a:lstStyle/>
                    <a:p>
                      <a:r>
                        <a:rPr lang="en-US" sz="2400" dirty="0" smtClean="0"/>
                        <a:t>0.40 crore</a:t>
                      </a:r>
                      <a:endParaRPr lang="en-US" sz="2400" dirty="0"/>
                    </a:p>
                  </a:txBody>
                  <a:tcPr/>
                </a:tc>
              </a:tr>
              <a:tr h="370840">
                <a:tc>
                  <a:txBody>
                    <a:bodyPr/>
                    <a:lstStyle/>
                    <a:p>
                      <a:r>
                        <a:rPr lang="en-US" sz="2400" dirty="0" smtClean="0"/>
                        <a:t>Difference</a:t>
                      </a:r>
                      <a:endParaRPr lang="en-US" sz="2400" dirty="0"/>
                    </a:p>
                  </a:txBody>
                  <a:tcPr/>
                </a:tc>
                <a:tc>
                  <a:txBody>
                    <a:bodyPr/>
                    <a:lstStyle/>
                    <a:p>
                      <a:r>
                        <a:rPr lang="en-US" sz="2400" dirty="0" smtClean="0"/>
                        <a:t>16 Crores</a:t>
                      </a:r>
                      <a:endParaRPr lang="en-US" sz="2400" dirty="0"/>
                    </a:p>
                  </a:txBody>
                  <a:tcPr/>
                </a:tc>
                <a:tc>
                  <a:txBody>
                    <a:bodyPr/>
                    <a:lstStyle/>
                    <a:p>
                      <a:r>
                        <a:rPr lang="en-US" sz="2400" dirty="0" smtClean="0"/>
                        <a:t>0.16 crore</a:t>
                      </a:r>
                      <a:endParaRPr lang="en-US" sz="24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Discount</a:t>
            </a:r>
            <a:endParaRPr lang="en-US" dirty="0"/>
          </a:p>
        </p:txBody>
      </p:sp>
      <p:sp>
        <p:nvSpPr>
          <p:cNvPr id="3" name="Content Placeholder 2"/>
          <p:cNvSpPr>
            <a:spLocks noGrp="1"/>
          </p:cNvSpPr>
          <p:nvPr>
            <p:ph idx="1"/>
          </p:nvPr>
        </p:nvSpPr>
        <p:spPr>
          <a:xfrm>
            <a:off x="228600" y="990600"/>
            <a:ext cx="8610600" cy="5638800"/>
          </a:xfrm>
        </p:spPr>
        <p:txBody>
          <a:bodyPr>
            <a:normAutofit fontScale="85000" lnSpcReduction="20000"/>
          </a:bodyPr>
          <a:lstStyle/>
          <a:p>
            <a:pPr algn="just"/>
            <a:r>
              <a:rPr lang="en-US" dirty="0"/>
              <a:t>When a firm pursues aggressive credit policy, it affects cash flows in the form </a:t>
            </a:r>
            <a:r>
              <a:rPr lang="en-US" dirty="0" smtClean="0"/>
              <a:t>of delayed </a:t>
            </a:r>
            <a:r>
              <a:rPr lang="en-US" dirty="0"/>
              <a:t>collection and bad debts. </a:t>
            </a:r>
            <a:endParaRPr lang="en-US" dirty="0" smtClean="0"/>
          </a:p>
          <a:p>
            <a:pPr algn="just"/>
            <a:r>
              <a:rPr lang="en-US" dirty="0" smtClean="0"/>
              <a:t>Discounts </a:t>
            </a:r>
            <a:r>
              <a:rPr lang="en-US" dirty="0"/>
              <a:t>are offered to the customers, </a:t>
            </a:r>
            <a:r>
              <a:rPr lang="en-US" dirty="0" smtClean="0"/>
              <a:t>who purchased </a:t>
            </a:r>
            <a:r>
              <a:rPr lang="en-US" dirty="0"/>
              <a:t>the goods on credit, as an incentive to give up the credit period </a:t>
            </a:r>
            <a:r>
              <a:rPr lang="en-US" dirty="0" smtClean="0"/>
              <a:t>and pay </a:t>
            </a:r>
            <a:r>
              <a:rPr lang="en-US" dirty="0"/>
              <a:t>much earlier. For example, suppose the terms of credit is “3/10 net 60”. </a:t>
            </a:r>
            <a:endParaRPr lang="en-US" dirty="0" smtClean="0"/>
          </a:p>
          <a:p>
            <a:pPr algn="just"/>
            <a:r>
              <a:rPr lang="en-US" dirty="0" smtClean="0"/>
              <a:t>It means </a:t>
            </a:r>
            <a:r>
              <a:rPr lang="en-US" dirty="0"/>
              <a:t>if the customer, who gets 60 days credit period can pay within 10 </a:t>
            </a:r>
            <a:r>
              <a:rPr lang="en-US" dirty="0" smtClean="0"/>
              <a:t>days from </a:t>
            </a:r>
            <a:r>
              <a:rPr lang="en-US" dirty="0"/>
              <a:t>the date of purchase and get a discount of 3% on the value of order.</a:t>
            </a:r>
          </a:p>
          <a:p>
            <a:pPr algn="just"/>
            <a:r>
              <a:rPr lang="en-US" dirty="0"/>
              <a:t>Since the customer uses the opportunity cost of funds and availability of cash </a:t>
            </a:r>
            <a:r>
              <a:rPr lang="en-US" dirty="0" smtClean="0"/>
              <a:t>in taking </a:t>
            </a:r>
            <a:r>
              <a:rPr lang="en-US" dirty="0"/>
              <a:t>decision, the cash discount should be set attractive. The discount </a:t>
            </a:r>
            <a:r>
              <a:rPr lang="en-US" dirty="0" smtClean="0"/>
              <a:t>quantum should </a:t>
            </a:r>
            <a:r>
              <a:rPr lang="en-US" dirty="0"/>
              <a:t>be greater than interest rate of short-term borrowings.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Discount</a:t>
            </a:r>
            <a:endParaRPr lang="en-US" dirty="0"/>
          </a:p>
        </p:txBody>
      </p:sp>
      <p:sp>
        <p:nvSpPr>
          <p:cNvPr id="3" name="Content Placeholder 2"/>
          <p:cNvSpPr>
            <a:spLocks noGrp="1"/>
          </p:cNvSpPr>
          <p:nvPr>
            <p:ph idx="1"/>
          </p:nvPr>
        </p:nvSpPr>
        <p:spPr>
          <a:xfrm>
            <a:off x="0" y="685800"/>
            <a:ext cx="8991600" cy="6172200"/>
          </a:xfrm>
        </p:spPr>
        <p:txBody>
          <a:bodyPr>
            <a:normAutofit fontScale="77500" lnSpcReduction="20000"/>
          </a:bodyPr>
          <a:lstStyle/>
          <a:p>
            <a:pPr algn="just"/>
            <a:r>
              <a:rPr lang="en-US" dirty="0"/>
              <a:t>Excel Industries is presently offering a credit period of 60 days to some of </a:t>
            </a:r>
            <a:r>
              <a:rPr lang="en-US" dirty="0" smtClean="0"/>
              <a:t>their customers</a:t>
            </a:r>
            <a:r>
              <a:rPr lang="en-US" dirty="0"/>
              <a:t>. It now intends to introduce a discount policy of “3/10 net 60”. </a:t>
            </a:r>
            <a:r>
              <a:rPr lang="en-US" dirty="0" smtClean="0"/>
              <a:t> We will </a:t>
            </a:r>
            <a:r>
              <a:rPr lang="en-US" dirty="0"/>
              <a:t>now see how a customer would evaluate the discount policy here. </a:t>
            </a:r>
            <a:endParaRPr lang="en-US" dirty="0" smtClean="0"/>
          </a:p>
          <a:p>
            <a:pPr algn="just"/>
            <a:r>
              <a:rPr lang="en-US" dirty="0" smtClean="0"/>
              <a:t>If a customer </a:t>
            </a:r>
            <a:r>
              <a:rPr lang="en-US" dirty="0"/>
              <a:t>bought goods worth of Rs. 1 lakh, the amount due at the end of </a:t>
            </a:r>
            <a:r>
              <a:rPr lang="en-US" dirty="0" smtClean="0"/>
              <a:t>60 days </a:t>
            </a:r>
            <a:r>
              <a:rPr lang="en-US" dirty="0"/>
              <a:t>is Rs. 1 lakh and if he pays within 10 days, it costs Rs. 97,000. The </a:t>
            </a:r>
            <a:r>
              <a:rPr lang="en-US" dirty="0" smtClean="0"/>
              <a:t>customer evaluates </a:t>
            </a:r>
            <a:r>
              <a:rPr lang="en-US" dirty="0"/>
              <a:t>the interest cost of Rs.97,000 for 50 days to take a decision on </a:t>
            </a:r>
            <a:r>
              <a:rPr lang="en-US" dirty="0" smtClean="0"/>
              <a:t>availing the </a:t>
            </a:r>
            <a:r>
              <a:rPr lang="en-US" dirty="0"/>
              <a:t>discount and advancing the payment. </a:t>
            </a:r>
            <a:endParaRPr lang="en-US" dirty="0" smtClean="0"/>
          </a:p>
          <a:p>
            <a:pPr algn="just"/>
            <a:r>
              <a:rPr lang="en-US" dirty="0" smtClean="0"/>
              <a:t>Suppose </a:t>
            </a:r>
            <a:r>
              <a:rPr lang="en-US" dirty="0"/>
              <a:t>the interest cost is 15%, </a:t>
            </a:r>
            <a:r>
              <a:rPr lang="en-US" dirty="0" smtClean="0"/>
              <a:t>then </a:t>
            </a:r>
            <a:r>
              <a:rPr lang="en-US" dirty="0"/>
              <a:t>cost of interest for 50 days on Rs.97,000 is Rs. 97,000 x 0.15 x (50/365), which </a:t>
            </a:r>
            <a:r>
              <a:rPr lang="en-US" dirty="0" smtClean="0"/>
              <a:t>works </a:t>
            </a:r>
            <a:r>
              <a:rPr lang="en-US" dirty="0"/>
              <a:t>out to Rs. 1,993.15. Since the discount value is greater than the cost, it </a:t>
            </a:r>
            <a:r>
              <a:rPr lang="en-US" dirty="0" smtClean="0"/>
              <a:t>is profitable </a:t>
            </a:r>
            <a:r>
              <a:rPr lang="en-US" dirty="0"/>
              <a:t>for the customer to pay the money earlier within 10 days and avail </a:t>
            </a:r>
            <a:r>
              <a:rPr lang="en-US" dirty="0" smtClean="0"/>
              <a:t>the discount.</a:t>
            </a:r>
          </a:p>
          <a:p>
            <a:pPr algn="just"/>
            <a:r>
              <a:rPr lang="en-US" dirty="0"/>
              <a:t>In other words, if the customer borrows money for 50 days at 15</a:t>
            </a:r>
            <a:r>
              <a:rPr lang="en-US" dirty="0" smtClean="0"/>
              <a:t>% interest </a:t>
            </a:r>
            <a:r>
              <a:rPr lang="en-US" dirty="0"/>
              <a:t>cost in the short-term market or bank and uses the money to settle </a:t>
            </a:r>
            <a:r>
              <a:rPr lang="en-US" dirty="0" smtClean="0"/>
              <a:t>the account </a:t>
            </a:r>
            <a:r>
              <a:rPr lang="en-US" dirty="0"/>
              <a:t>within 10 days, the loan amount due at the end of two months is Rs</a:t>
            </a:r>
            <a:r>
              <a:rPr lang="en-US" dirty="0" smtClean="0"/>
              <a:t>. 98,993.15</a:t>
            </a:r>
            <a:r>
              <a:rPr lang="en-US" dirty="0"/>
              <a:t>, which is lower than Rs. 1,00,000 due at the end of the </a:t>
            </a:r>
            <a:r>
              <a:rPr lang="en-US" dirty="0" smtClean="0"/>
              <a:t> period </a:t>
            </a:r>
            <a:r>
              <a:rPr lang="en-US" dirty="0"/>
              <a:t>in </a:t>
            </a:r>
            <a:r>
              <a:rPr lang="en-US" dirty="0" smtClean="0"/>
              <a:t>the normal </a:t>
            </a:r>
            <a:r>
              <a:rPr lang="en-US" dirty="0"/>
              <a:t>course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Eligibility</a:t>
            </a:r>
            <a:endParaRPr lang="en-US" dirty="0"/>
          </a:p>
        </p:txBody>
      </p:sp>
      <p:sp>
        <p:nvSpPr>
          <p:cNvPr id="3" name="Content Placeholder 2"/>
          <p:cNvSpPr>
            <a:spLocks noGrp="1"/>
          </p:cNvSpPr>
          <p:nvPr>
            <p:ph idx="1"/>
          </p:nvPr>
        </p:nvSpPr>
        <p:spPr/>
        <p:txBody>
          <a:bodyPr>
            <a:normAutofit/>
          </a:bodyPr>
          <a:lstStyle/>
          <a:p>
            <a:pPr algn="just"/>
            <a:r>
              <a:rPr lang="en-US" dirty="0"/>
              <a:t>Having designed credit period and discount rate, the next logical step is to </a:t>
            </a:r>
            <a:r>
              <a:rPr lang="en-US" dirty="0" smtClean="0"/>
              <a:t>define the </a:t>
            </a:r>
            <a:r>
              <a:rPr lang="en-US" dirty="0"/>
              <a:t>customers, who are eligible for the credit terms. </a:t>
            </a:r>
            <a:endParaRPr lang="en-US" dirty="0" smtClean="0"/>
          </a:p>
          <a:p>
            <a:pPr algn="just"/>
            <a:r>
              <a:rPr lang="en-US" dirty="0" smtClean="0"/>
              <a:t>The </a:t>
            </a:r>
            <a:r>
              <a:rPr lang="en-US" dirty="0"/>
              <a:t>credit-granting </a:t>
            </a:r>
            <a:r>
              <a:rPr lang="en-US" dirty="0" smtClean="0"/>
              <a:t>decision is </a:t>
            </a:r>
            <a:r>
              <a:rPr lang="en-US" dirty="0"/>
              <a:t>critical for the seller since credit-granting has economic value to buyers </a:t>
            </a:r>
            <a:r>
              <a:rPr lang="en-US" dirty="0" smtClean="0"/>
              <a:t>and buyers </a:t>
            </a:r>
            <a:r>
              <a:rPr lang="en-US" dirty="0"/>
              <a:t>decision on purchase is directly affected by this policy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Credit Eligibility</a:t>
            </a:r>
            <a:endParaRPr lang="en-US" dirty="0"/>
          </a:p>
        </p:txBody>
      </p:sp>
      <p:sp>
        <p:nvSpPr>
          <p:cNvPr id="3" name="Content Placeholder 2"/>
          <p:cNvSpPr>
            <a:spLocks noGrp="1"/>
          </p:cNvSpPr>
          <p:nvPr>
            <p:ph idx="1"/>
          </p:nvPr>
        </p:nvSpPr>
        <p:spPr>
          <a:xfrm>
            <a:off x="228600" y="838200"/>
            <a:ext cx="8763000" cy="5791200"/>
          </a:xfrm>
        </p:spPr>
        <p:txBody>
          <a:bodyPr>
            <a:normAutofit fontScale="92500" lnSpcReduction="20000"/>
          </a:bodyPr>
          <a:lstStyle/>
          <a:p>
            <a:pPr algn="just"/>
            <a:r>
              <a:rPr lang="en-US" dirty="0"/>
              <a:t>For instance, if </a:t>
            </a:r>
            <a:r>
              <a:rPr lang="en-US" dirty="0" smtClean="0"/>
              <a:t>the credit </a:t>
            </a:r>
            <a:r>
              <a:rPr lang="en-US" dirty="0"/>
              <a:t>eligibility terms reject a particular customer and requires the customer </a:t>
            </a:r>
            <a:r>
              <a:rPr lang="en-US" dirty="0" smtClean="0"/>
              <a:t>to make </a:t>
            </a:r>
            <a:r>
              <a:rPr lang="en-US" dirty="0"/>
              <a:t>cash purchase, the customer may not buy the product from the </a:t>
            </a:r>
            <a:r>
              <a:rPr lang="en-US" dirty="0" smtClean="0"/>
              <a:t>company </a:t>
            </a:r>
            <a:r>
              <a:rPr lang="en-US" dirty="0"/>
              <a:t>and may look forward to someone who is agreeable to grant credit. </a:t>
            </a:r>
            <a:endParaRPr lang="en-US" dirty="0" smtClean="0"/>
          </a:p>
          <a:p>
            <a:pPr algn="just"/>
            <a:r>
              <a:rPr lang="en-US" dirty="0" smtClean="0"/>
              <a:t>Nevertheless</a:t>
            </a:r>
            <a:r>
              <a:rPr lang="en-US" dirty="0"/>
              <a:t>, </a:t>
            </a:r>
            <a:r>
              <a:rPr lang="en-US" dirty="0" smtClean="0"/>
              <a:t> it </a:t>
            </a:r>
            <a:r>
              <a:rPr lang="en-US" dirty="0"/>
              <a:t>may not be desirable to grant credit to all </a:t>
            </a:r>
            <a:r>
              <a:rPr lang="en-US" dirty="0" smtClean="0"/>
              <a:t>customers. </a:t>
            </a:r>
            <a:r>
              <a:rPr lang="en-US" dirty="0"/>
              <a:t>It may instead </a:t>
            </a:r>
            <a:r>
              <a:rPr lang="en-US" dirty="0" smtClean="0"/>
              <a:t>analyse each </a:t>
            </a:r>
            <a:r>
              <a:rPr lang="en-US" dirty="0"/>
              <a:t>potential buyer before deciding whether to grant credit or not based on </a:t>
            </a:r>
            <a:r>
              <a:rPr lang="en-US" dirty="0" smtClean="0"/>
              <a:t>the attributes </a:t>
            </a:r>
            <a:r>
              <a:rPr lang="en-US" dirty="0"/>
              <a:t>of that particular buyer. </a:t>
            </a:r>
            <a:endParaRPr lang="en-US" dirty="0" smtClean="0"/>
          </a:p>
          <a:p>
            <a:pPr algn="just"/>
            <a:r>
              <a:rPr lang="en-US" dirty="0" smtClean="0"/>
              <a:t>Credit </a:t>
            </a:r>
            <a:r>
              <a:rPr lang="en-US" dirty="0"/>
              <a:t>period and discount rate are not changed frequently in order </a:t>
            </a:r>
            <a:r>
              <a:rPr lang="en-US" dirty="0" smtClean="0"/>
              <a:t>to maintain </a:t>
            </a:r>
            <a:r>
              <a:rPr lang="en-US" dirty="0"/>
              <a:t>consistency in the policy, credit eligibility is periodically reviewed. </a:t>
            </a:r>
            <a:r>
              <a:rPr lang="en-US" dirty="0" smtClean="0"/>
              <a:t>For instance</a:t>
            </a:r>
            <a:r>
              <a:rPr lang="en-US" dirty="0"/>
              <a:t>, an entry of new customer would warrant a review of credit eligibility </a:t>
            </a:r>
            <a:r>
              <a:rPr lang="en-US" dirty="0" smtClean="0"/>
              <a:t>of existing </a:t>
            </a:r>
            <a:r>
              <a:rPr lang="en-US" dirty="0"/>
              <a:t>customers.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Introduction</a:t>
            </a:r>
          </a:p>
          <a:p>
            <a:r>
              <a:rPr lang="en-US" dirty="0"/>
              <a:t>5.2 Credit Policy</a:t>
            </a:r>
          </a:p>
          <a:p>
            <a:r>
              <a:rPr lang="en-US" dirty="0"/>
              <a:t>5.3 Credit Evaluation Models</a:t>
            </a:r>
          </a:p>
          <a:p>
            <a:r>
              <a:rPr lang="en-US" dirty="0"/>
              <a:t>5.4 Monitoring Receivables</a:t>
            </a:r>
          </a:p>
          <a:p>
            <a:r>
              <a:rPr lang="en-US" dirty="0"/>
              <a:t>5.5 Collecting Receivables</a:t>
            </a:r>
          </a:p>
          <a:p>
            <a:r>
              <a:rPr lang="en-US" dirty="0"/>
              <a:t>5.6 Strategic Issues in Receivables Management</a:t>
            </a:r>
          </a:p>
          <a:p>
            <a:r>
              <a:rPr lang="en-US" dirty="0"/>
              <a:t>5.7 Summary</a:t>
            </a:r>
          </a:p>
          <a:p>
            <a:r>
              <a:rPr lang="en-US" dirty="0"/>
              <a:t>5.8 Key Words</a:t>
            </a:r>
          </a:p>
          <a:p>
            <a:r>
              <a:rPr lang="en-US" dirty="0"/>
              <a:t>5.9 Self Assessment Questions</a:t>
            </a:r>
          </a:p>
          <a:p>
            <a:r>
              <a:rPr lang="en-US" dirty="0"/>
              <a:t>5.10 Further Readings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Eligibility</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decision whether a particular customer is eligible for credit terms </a:t>
            </a:r>
            <a:r>
              <a:rPr lang="en-US" dirty="0" smtClean="0"/>
              <a:t>generally involves </a:t>
            </a:r>
            <a:r>
              <a:rPr lang="en-US" dirty="0"/>
              <a:t>a detailed analysis of some of the attributes of the customer. </a:t>
            </a:r>
            <a:endParaRPr lang="en-US" dirty="0" smtClean="0"/>
          </a:p>
          <a:p>
            <a:pPr algn="just"/>
            <a:r>
              <a:rPr lang="en-US" dirty="0" smtClean="0"/>
              <a:t>Credit analysts </a:t>
            </a:r>
            <a:r>
              <a:rPr lang="en-US" dirty="0"/>
              <a:t>normally group the attributes in order to assess the credit worthiness </a:t>
            </a:r>
            <a:r>
              <a:rPr lang="en-US" dirty="0" smtClean="0"/>
              <a:t>of customers</a:t>
            </a:r>
            <a:r>
              <a:rPr lang="en-US" dirty="0"/>
              <a:t>. One traditional way of </a:t>
            </a:r>
            <a:r>
              <a:rPr lang="en-US" dirty="0" smtClean="0"/>
              <a:t>organizing </a:t>
            </a:r>
            <a:r>
              <a:rPr lang="en-US" dirty="0"/>
              <a:t>the information is by </a:t>
            </a:r>
            <a:r>
              <a:rPr lang="en-US" dirty="0" smtClean="0"/>
              <a:t>characterizing the </a:t>
            </a:r>
            <a:r>
              <a:rPr lang="en-US" dirty="0"/>
              <a:t>applicant along five dimensions namely, Capital, Character, Collateral, Capacity</a:t>
            </a:r>
          </a:p>
          <a:p>
            <a:pPr algn="just"/>
            <a:r>
              <a:rPr lang="en-US" dirty="0"/>
              <a:t>and Conditions. These five dimensions are also popularly called </a:t>
            </a:r>
            <a:r>
              <a:rPr lang="en-US" b="1" i="1" dirty="0"/>
              <a:t>Five Cs of </a:t>
            </a:r>
            <a:r>
              <a:rPr lang="en-US" b="1" i="1" dirty="0" smtClean="0"/>
              <a:t>credit </a:t>
            </a:r>
            <a:r>
              <a:rPr lang="en-US" dirty="0" smtClean="0"/>
              <a:t>analysis</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Capital</a:t>
            </a:r>
            <a:endParaRPr lang="en-US"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algn="just"/>
            <a:r>
              <a:rPr lang="en-US" dirty="0"/>
              <a:t>The term capital here refers to financial position of the applicant firm.</a:t>
            </a:r>
          </a:p>
          <a:p>
            <a:pPr algn="just"/>
            <a:r>
              <a:rPr lang="en-US" dirty="0"/>
              <a:t>It requires an analysis of financial strength and weakness of the firm in </a:t>
            </a:r>
            <a:r>
              <a:rPr lang="en-US" dirty="0" smtClean="0"/>
              <a:t>relation to </a:t>
            </a:r>
            <a:r>
              <a:rPr lang="en-US" dirty="0"/>
              <a:t>other firms in the industry to assess the credit worthiness of the firm.</a:t>
            </a:r>
          </a:p>
          <a:p>
            <a:pPr algn="just"/>
            <a:r>
              <a:rPr lang="en-US" dirty="0"/>
              <a:t>Financial information is normally derived from the financial statements of the </a:t>
            </a:r>
            <a:r>
              <a:rPr lang="en-US" dirty="0" smtClean="0"/>
              <a:t>firm and analyzed </a:t>
            </a:r>
            <a:r>
              <a:rPr lang="en-US" dirty="0"/>
              <a:t>through ratio analysis. The liquidity ratios like current ratio, </a:t>
            </a:r>
            <a:r>
              <a:rPr lang="en-US" dirty="0" smtClean="0"/>
              <a:t>debt-service coverage </a:t>
            </a:r>
            <a:r>
              <a:rPr lang="en-US" dirty="0"/>
              <a:t>ratio, etc. are often used to get a preliminary idea on the</a:t>
            </a:r>
          </a:p>
          <a:p>
            <a:pPr algn="just"/>
            <a:r>
              <a:rPr lang="en-US" dirty="0"/>
              <a:t>financial strength of the firm</a:t>
            </a:r>
            <a:r>
              <a:rPr lang="en-US" dirty="0" smtClean="0"/>
              <a:t>.</a:t>
            </a:r>
          </a:p>
          <a:p>
            <a:pPr algn="just"/>
            <a:r>
              <a:rPr lang="en-US" dirty="0" smtClean="0"/>
              <a:t>Further </a:t>
            </a:r>
            <a:r>
              <a:rPr lang="en-US" dirty="0"/>
              <a:t>analysis includes trend analysis </a:t>
            </a:r>
            <a:r>
              <a:rPr lang="en-US" dirty="0" smtClean="0"/>
              <a:t>and comparison </a:t>
            </a:r>
            <a:r>
              <a:rPr lang="en-US" dirty="0"/>
              <a:t>with the other industry norm or other firms in the industry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A prospective customer </a:t>
            </a:r>
            <a:r>
              <a:rPr lang="en-US" dirty="0" smtClean="0"/>
              <a:t>may </a:t>
            </a:r>
            <a:r>
              <a:rPr lang="en-US" dirty="0"/>
              <a:t>have high liquidity but delay payment </a:t>
            </a:r>
            <a:r>
              <a:rPr lang="en-US" dirty="0" smtClean="0"/>
              <a:t>to their </a:t>
            </a:r>
            <a:r>
              <a:rPr lang="en-US" dirty="0"/>
              <a:t>suppliers. The character thus relates to willingness to pay the debts.</a:t>
            </a:r>
          </a:p>
          <a:p>
            <a:r>
              <a:rPr lang="en-US" dirty="0"/>
              <a:t>Some relevant questions relating to character are:</a:t>
            </a:r>
          </a:p>
          <a:p>
            <a:r>
              <a:rPr lang="en-US" dirty="0"/>
              <a:t>• What is the applicant’s history of payments to the trade?</a:t>
            </a:r>
          </a:p>
          <a:p>
            <a:r>
              <a:rPr lang="en-US" dirty="0"/>
              <a:t>• Has the firm defaulted to other trade suppliers?</a:t>
            </a:r>
          </a:p>
          <a:p>
            <a:r>
              <a:rPr lang="en-US" dirty="0"/>
              <a:t>• Does the applicant’s management make a good-faith effort to </a:t>
            </a:r>
            <a:r>
              <a:rPr lang="en-US" dirty="0" smtClean="0"/>
              <a:t>honour debts </a:t>
            </a:r>
            <a:r>
              <a:rPr lang="en-US" dirty="0"/>
              <a:t>as they become due</a:t>
            </a:r>
            <a:r>
              <a:rPr lang="en-US" dirty="0" smtClean="0"/>
              <a:t>?</a:t>
            </a:r>
          </a:p>
          <a:p>
            <a:r>
              <a:rPr lang="en-US" dirty="0"/>
              <a:t>Information on these areas are useful to assess the applicant’s character.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i="1" dirty="0"/>
              <a:t>Collateral</a:t>
            </a:r>
            <a:endParaRPr lang="en-US" dirty="0"/>
          </a:p>
        </p:txBody>
      </p:sp>
      <p:sp>
        <p:nvSpPr>
          <p:cNvPr id="3" name="Content Placeholder 2"/>
          <p:cNvSpPr>
            <a:spLocks noGrp="1"/>
          </p:cNvSpPr>
          <p:nvPr>
            <p:ph idx="1"/>
          </p:nvPr>
        </p:nvSpPr>
        <p:spPr>
          <a:xfrm>
            <a:off x="152400" y="1066800"/>
            <a:ext cx="8839200" cy="5562600"/>
          </a:xfrm>
        </p:spPr>
        <p:txBody>
          <a:bodyPr>
            <a:normAutofit fontScale="85000" lnSpcReduction="10000"/>
          </a:bodyPr>
          <a:lstStyle/>
          <a:p>
            <a:pPr algn="just"/>
            <a:r>
              <a:rPr lang="en-US" dirty="0" smtClean="0"/>
              <a:t>If a debt is supported by collateral, then the debt enjoys lower risk because in the event of default, the debt holder can liquidate the collateral to recover the dues. </a:t>
            </a:r>
          </a:p>
          <a:p>
            <a:pPr algn="just"/>
            <a:r>
              <a:rPr lang="en-US" dirty="0" smtClean="0"/>
              <a:t>The collateral causes hardship to other debt holders. Thus,</a:t>
            </a:r>
          </a:p>
          <a:p>
            <a:pPr algn="just"/>
            <a:r>
              <a:rPr lang="en-US" dirty="0" smtClean="0"/>
              <a:t>the analysts should look into both the availability of  collateral for the debt and the amount of collateral the firm has given to others. </a:t>
            </a:r>
          </a:p>
          <a:p>
            <a:pPr algn="just"/>
            <a:r>
              <a:rPr lang="en-US" dirty="0" smtClean="0"/>
              <a:t>In computing the liquidity of the firm, the analysts should remove the assets used for collateral and take into account only the free assets.</a:t>
            </a:r>
          </a:p>
          <a:p>
            <a:pPr algn="just"/>
            <a:r>
              <a:rPr lang="en-US" dirty="0" smtClean="0"/>
              <a:t>The credit worthiness improves if the customer is willing to offer collateral assets or the value of collateral asset backed loan is low.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Capacity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Capacity </a:t>
            </a:r>
            <a:r>
              <a:rPr lang="en-US" dirty="0"/>
              <a:t>has two dimension - management’s capacity to run </a:t>
            </a:r>
            <a:r>
              <a:rPr lang="en-US" dirty="0" smtClean="0"/>
              <a:t>the business </a:t>
            </a:r>
            <a:r>
              <a:rPr lang="en-US" dirty="0"/>
              <a:t>and applicant firm’s plant capacity. </a:t>
            </a:r>
            <a:endParaRPr lang="en-US" dirty="0" smtClean="0"/>
          </a:p>
          <a:p>
            <a:pPr algn="just"/>
            <a:r>
              <a:rPr lang="en-US" dirty="0" smtClean="0"/>
              <a:t>The </a:t>
            </a:r>
            <a:r>
              <a:rPr lang="en-US" dirty="0"/>
              <a:t>future of the firm depends </a:t>
            </a:r>
            <a:r>
              <a:rPr lang="en-US" dirty="0" smtClean="0"/>
              <a:t>on the management’s </a:t>
            </a:r>
            <a:r>
              <a:rPr lang="en-US" dirty="0"/>
              <a:t>ability to meet the challenges. Similarly, the facility </a:t>
            </a:r>
            <a:r>
              <a:rPr lang="en-US" dirty="0" smtClean="0"/>
              <a:t>should exist </a:t>
            </a:r>
            <a:r>
              <a:rPr lang="en-US" dirty="0"/>
              <a:t>to exploit the opportunity. </a:t>
            </a:r>
            <a:endParaRPr lang="en-US" dirty="0" smtClean="0"/>
          </a:p>
          <a:p>
            <a:pPr algn="just"/>
            <a:r>
              <a:rPr lang="en-US" dirty="0" smtClean="0"/>
              <a:t>Since </a:t>
            </a:r>
            <a:r>
              <a:rPr lang="en-US" dirty="0"/>
              <a:t>the assessment of capacity is </a:t>
            </a:r>
            <a:r>
              <a:rPr lang="en-US" dirty="0" smtClean="0"/>
              <a:t>a judgement </a:t>
            </a:r>
            <a:r>
              <a:rPr lang="en-US" dirty="0"/>
              <a:t>on the part of analysts, a lot of care should be taken in assessing </a:t>
            </a:r>
            <a:r>
              <a:rPr lang="en-US" dirty="0" smtClean="0"/>
              <a:t>this feature</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These are the economic conditions in the applicant’s industry and </a:t>
            </a:r>
            <a:r>
              <a:rPr lang="en-US" dirty="0" smtClean="0"/>
              <a:t>in the </a:t>
            </a:r>
            <a:r>
              <a:rPr lang="en-US" dirty="0"/>
              <a:t>economy in general. </a:t>
            </a:r>
            <a:endParaRPr lang="en-US" dirty="0" smtClean="0"/>
          </a:p>
          <a:p>
            <a:pPr algn="just"/>
            <a:r>
              <a:rPr lang="en-US" dirty="0" smtClean="0"/>
              <a:t>Scope </a:t>
            </a:r>
            <a:r>
              <a:rPr lang="en-US" dirty="0"/>
              <a:t>for failure and default is high when the </a:t>
            </a:r>
            <a:r>
              <a:rPr lang="en-US" dirty="0" smtClean="0"/>
              <a:t>industry and </a:t>
            </a:r>
            <a:r>
              <a:rPr lang="en-US" dirty="0"/>
              <a:t>economy are in contraction phase. Credit policy is required to be </a:t>
            </a:r>
            <a:r>
              <a:rPr lang="en-US" dirty="0" smtClean="0"/>
              <a:t>modified when </a:t>
            </a:r>
            <a:r>
              <a:rPr lang="en-US" dirty="0"/>
              <a:t>the conditions are </a:t>
            </a:r>
            <a:r>
              <a:rPr lang="en-US"/>
              <a:t>not </a:t>
            </a:r>
            <a:r>
              <a:rPr lang="en-US" smtClean="0"/>
              <a:t>favorable. </a:t>
            </a:r>
            <a:endParaRPr lang="en-US" dirty="0" smtClean="0"/>
          </a:p>
          <a:p>
            <a:pPr algn="just"/>
            <a:r>
              <a:rPr lang="en-US" dirty="0" smtClean="0"/>
              <a:t>The </a:t>
            </a:r>
            <a:r>
              <a:rPr lang="en-US" dirty="0"/>
              <a:t>policy changes include </a:t>
            </a:r>
            <a:r>
              <a:rPr lang="en-US" dirty="0" smtClean="0"/>
              <a:t>liberal discount </a:t>
            </a:r>
            <a:r>
              <a:rPr lang="en-US" dirty="0"/>
              <a:t>for payment within a stipulated period and imposing lower credit limit.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 Limit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If a customer falls within the desired limit of credit worthiness, the next issue is fixing the credit amount. This is some thing similar to banks fixing overdraft limit for the account holders. </a:t>
            </a:r>
          </a:p>
          <a:p>
            <a:pPr algn="just"/>
            <a:r>
              <a:rPr lang="en-US" dirty="0" smtClean="0"/>
              <a:t>If a customer is new, normally the credit limit is fixed at the lowest level initially and expanded over the period based on the performance of the customer in meeting the liability. </a:t>
            </a:r>
          </a:p>
          <a:p>
            <a:pPr algn="just"/>
            <a:r>
              <a:rPr lang="en-US" dirty="0" smtClean="0"/>
              <a:t>Credit limit may undergo a change depending on the changes in the credit worthiness of the customer and changes in the performance of customer’s industry.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Credit Limit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There are several reasons for limiting the credit facility to the customers. </a:t>
            </a:r>
            <a:endParaRPr lang="en-US" smtClean="0"/>
          </a:p>
          <a:p>
            <a:pPr algn="just"/>
            <a:r>
              <a:rPr lang="en-US" smtClean="0"/>
              <a:t>Some </a:t>
            </a:r>
            <a:r>
              <a:rPr lang="en-US" dirty="0" smtClean="0"/>
              <a:t>of the important reasons are:</a:t>
            </a:r>
          </a:p>
          <a:p>
            <a:pPr algn="just">
              <a:buFont typeface="Wingdings" pitchFamily="2" charset="2"/>
              <a:buChar char="q"/>
            </a:pPr>
            <a:r>
              <a:rPr lang="en-US" dirty="0" smtClean="0"/>
              <a:t>Reduce the impact of deficiencies in credit-granting decision;</a:t>
            </a:r>
          </a:p>
          <a:p>
            <a:pPr algn="just">
              <a:buFont typeface="Wingdings" pitchFamily="2" charset="2"/>
              <a:buChar char="q"/>
            </a:pPr>
            <a:r>
              <a:rPr lang="en-US" dirty="0" smtClean="0"/>
              <a:t> Reduce the scope for overbuying by the customers;</a:t>
            </a:r>
          </a:p>
          <a:p>
            <a:pPr algn="just">
              <a:buFont typeface="Wingdings" pitchFamily="2" charset="2"/>
              <a:buChar char="q"/>
            </a:pPr>
            <a:r>
              <a:rPr lang="en-US" dirty="0" smtClean="0"/>
              <a:t> Rationally allocate the limited funds available for investment in bills receivable; and</a:t>
            </a:r>
          </a:p>
          <a:p>
            <a:pPr algn="just">
              <a:buFont typeface="Wingdings" pitchFamily="2" charset="2"/>
              <a:buChar char="q"/>
            </a:pPr>
            <a:r>
              <a:rPr lang="en-US" dirty="0" smtClean="0"/>
              <a:t> Mitigate agency problem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Agency Problem</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algn="just"/>
            <a:r>
              <a:rPr lang="en-US" dirty="0" smtClean="0"/>
              <a:t>Agency  problem arises on account of conflict of interest between the managers (agents) and equity shareholders (owners or principal). </a:t>
            </a:r>
          </a:p>
          <a:p>
            <a:pPr algn="just"/>
            <a:r>
              <a:rPr lang="en-US" dirty="0" smtClean="0"/>
              <a:t>Agents will always try to maximize their return even if it is at the cost of principal. Two types of agency problems arise in credit-granting decision. </a:t>
            </a:r>
          </a:p>
          <a:p>
            <a:pPr algn="just"/>
            <a:r>
              <a:rPr lang="en-US" dirty="0" smtClean="0"/>
              <a:t>Firstly, managers may collude with some of the customers and grant credit even to undesirable customers. Credit limit puts a cap on the potential loss. </a:t>
            </a:r>
          </a:p>
          <a:p>
            <a:pPr algn="just"/>
            <a:r>
              <a:rPr lang="en-US" dirty="0" smtClean="0"/>
              <a:t>Secondly, managers may hesitate to give credit to even  creditworthy customers when the performance of the managers is assessed on the basis of collection efficiency.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Agency Problem</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smtClean="0"/>
              <a:t>Recently, many public sector  banks were criticized for not granting fresh loan despite comfortable monetary  position and funds are simply used to buy government securities. </a:t>
            </a:r>
          </a:p>
          <a:p>
            <a:pPr algn="just"/>
            <a:r>
              <a:rPr lang="en-US" dirty="0" smtClean="0"/>
              <a:t>The fear of default and delay in collection would prevent in granting credit even to good customers and thus, take away the opportunity to maximize the profit. </a:t>
            </a:r>
          </a:p>
          <a:p>
            <a:pPr algn="just"/>
            <a:r>
              <a:rPr lang="en-US" dirty="0" smtClean="0"/>
              <a:t>Credit limit would to some extent take away this fear of managers since default is restricted and thus would encourage them to accept credit proposals. The situation will improve further if credit limits are built into the system of performance evaluation and managers are not penalized as long as they have restricted the credit.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228600" y="914400"/>
            <a:ext cx="8686800" cy="5715000"/>
          </a:xfrm>
        </p:spPr>
        <p:txBody>
          <a:bodyPr>
            <a:normAutofit fontScale="77500" lnSpcReduction="20000"/>
          </a:bodyPr>
          <a:lstStyle/>
          <a:p>
            <a:pPr algn="just"/>
            <a:r>
              <a:rPr lang="en-US" i="1" dirty="0"/>
              <a:t>“Buy now, pay later” philosophy is increasingly gaining importance in the </a:t>
            </a:r>
            <a:r>
              <a:rPr lang="en-US" i="1" dirty="0" smtClean="0"/>
              <a:t>way </a:t>
            </a:r>
            <a:r>
              <a:rPr lang="en-US" dirty="0" smtClean="0"/>
              <a:t>of </a:t>
            </a:r>
            <a:r>
              <a:rPr lang="en-US" dirty="0"/>
              <a:t>living of the Indian Families</a:t>
            </a:r>
            <a:r>
              <a:rPr lang="en-US" dirty="0" smtClean="0"/>
              <a:t>.</a:t>
            </a:r>
          </a:p>
          <a:p>
            <a:pPr algn="just"/>
            <a:r>
              <a:rPr lang="en-US" dirty="0" smtClean="0"/>
              <a:t>In </a:t>
            </a:r>
            <a:r>
              <a:rPr lang="en-US" dirty="0"/>
              <a:t>other words, consumer credit has become </a:t>
            </a:r>
            <a:r>
              <a:rPr lang="en-US" dirty="0" smtClean="0"/>
              <a:t>a major </a:t>
            </a:r>
            <a:r>
              <a:rPr lang="en-US" dirty="0"/>
              <a:t>selling factor. When consumers expect credit, </a:t>
            </a:r>
            <a:r>
              <a:rPr lang="en-US" dirty="0" smtClean="0"/>
              <a:t>business </a:t>
            </a:r>
            <a:r>
              <a:rPr lang="en-US" dirty="0"/>
              <a:t>units in turn </a:t>
            </a:r>
            <a:r>
              <a:rPr lang="en-US" dirty="0" smtClean="0"/>
              <a:t>expect credit </a:t>
            </a:r>
            <a:r>
              <a:rPr lang="en-US" dirty="0"/>
              <a:t>form their suppliers to match their investment in credit extended </a:t>
            </a:r>
            <a:r>
              <a:rPr lang="en-US" dirty="0" smtClean="0"/>
              <a:t>to consumers</a:t>
            </a:r>
            <a:r>
              <a:rPr lang="en-US" dirty="0"/>
              <a:t>. </a:t>
            </a:r>
            <a:endParaRPr lang="en-US" dirty="0" smtClean="0"/>
          </a:p>
          <a:p>
            <a:pPr algn="just"/>
            <a:r>
              <a:rPr lang="en-US" dirty="0" smtClean="0"/>
              <a:t>If </a:t>
            </a:r>
            <a:r>
              <a:rPr lang="en-US" dirty="0"/>
              <a:t>you ask a </a:t>
            </a:r>
            <a:r>
              <a:rPr lang="en-US" dirty="0" smtClean="0"/>
              <a:t>practicing </a:t>
            </a:r>
            <a:r>
              <a:rPr lang="en-US" dirty="0"/>
              <a:t>manager why her/his firm offers credit for </a:t>
            </a:r>
            <a:r>
              <a:rPr lang="en-US" dirty="0" smtClean="0"/>
              <a:t>the purchases</a:t>
            </a:r>
            <a:r>
              <a:rPr lang="en-US" dirty="0"/>
              <a:t>, the manager is likely to be perplexed. </a:t>
            </a:r>
            <a:endParaRPr lang="en-US" dirty="0" smtClean="0"/>
          </a:p>
          <a:p>
            <a:pPr algn="just"/>
            <a:r>
              <a:rPr lang="en-US" dirty="0" smtClean="0"/>
              <a:t>The </a:t>
            </a:r>
            <a:r>
              <a:rPr lang="en-US" dirty="0"/>
              <a:t>use of credit in </a:t>
            </a:r>
            <a:r>
              <a:rPr lang="en-US" dirty="0" smtClean="0"/>
              <a:t>the  purchase </a:t>
            </a:r>
            <a:r>
              <a:rPr lang="en-US" dirty="0"/>
              <a:t>of goods and services is so common that it is taken for granted. </a:t>
            </a:r>
            <a:r>
              <a:rPr lang="en-US" dirty="0" smtClean="0"/>
              <a:t>The granting </a:t>
            </a:r>
            <a:r>
              <a:rPr lang="en-US" dirty="0"/>
              <a:t>of credit from one business firm to another, for purchase of goods and</a:t>
            </a:r>
          </a:p>
          <a:p>
            <a:pPr algn="just"/>
            <a:r>
              <a:rPr lang="en-US" dirty="0"/>
              <a:t>services popularly known as trade credit, has been part of the business scene </a:t>
            </a:r>
            <a:r>
              <a:rPr lang="en-US" dirty="0" smtClean="0"/>
              <a:t>for several </a:t>
            </a:r>
            <a:r>
              <a:rPr lang="en-US" dirty="0"/>
              <a:t>years. </a:t>
            </a:r>
            <a:r>
              <a:rPr lang="en-US" dirty="0" smtClean="0"/>
              <a:t> </a:t>
            </a:r>
          </a:p>
          <a:p>
            <a:pPr algn="just"/>
            <a:r>
              <a:rPr lang="en-US" dirty="0" smtClean="0"/>
              <a:t>Trade </a:t>
            </a:r>
            <a:r>
              <a:rPr lang="en-US" dirty="0"/>
              <a:t>credit continues to be </a:t>
            </a:r>
            <a:r>
              <a:rPr lang="en-US" dirty="0" smtClean="0"/>
              <a:t>a major </a:t>
            </a:r>
            <a:r>
              <a:rPr lang="en-US" dirty="0"/>
              <a:t>source of funds for firms and accounts receivables that result </a:t>
            </a:r>
            <a:r>
              <a:rPr lang="en-US" dirty="0" smtClean="0"/>
              <a:t>from granting </a:t>
            </a:r>
            <a:r>
              <a:rPr lang="en-US" dirty="0"/>
              <a:t>trade credit are major investment for the firm.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RECEIVABLES</a:t>
            </a:r>
            <a:endParaRPr lang="en-US" dirty="0"/>
          </a:p>
        </p:txBody>
      </p:sp>
      <p:sp>
        <p:nvSpPr>
          <p:cNvPr id="3" name="Content Placeholder 2"/>
          <p:cNvSpPr>
            <a:spLocks noGrp="1"/>
          </p:cNvSpPr>
          <p:nvPr>
            <p:ph idx="1"/>
          </p:nvPr>
        </p:nvSpPr>
        <p:spPr/>
        <p:txBody>
          <a:bodyPr>
            <a:normAutofit/>
          </a:bodyPr>
          <a:lstStyle/>
          <a:p>
            <a:pPr algn="just"/>
            <a:r>
              <a:rPr lang="en-US" dirty="0" smtClean="0"/>
              <a:t>Managing receivables does not end with granting of credit as dictated by the credit policy. It is necessary to ensure that customers make payment as per the credit term and in the event of any deviation, corrective actions are required.</a:t>
            </a:r>
          </a:p>
          <a:p>
            <a:pPr algn="just"/>
            <a:r>
              <a:rPr lang="en-US" dirty="0" smtClean="0"/>
              <a:t>There are several possible reasons for customers to deviate from the payment terms.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RECEIVABLES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Three of these possible reasons and their implications in credit management are discussed below:</a:t>
            </a:r>
          </a:p>
          <a:p>
            <a:pPr marL="571500" indent="-571500" algn="just">
              <a:buAutoNum type="romanLcParenR"/>
            </a:pPr>
            <a:r>
              <a:rPr lang="en-US" dirty="0" smtClean="0"/>
              <a:t>Changing Customer Business Characteristics</a:t>
            </a:r>
          </a:p>
          <a:p>
            <a:pPr marL="571500" indent="-571500" algn="just">
              <a:buAutoNum type="romanLcParenR"/>
            </a:pPr>
            <a:r>
              <a:rPr lang="en-US" dirty="0" smtClean="0"/>
              <a:t>Inaccurate forecasting &amp; defective credit policy</a:t>
            </a:r>
          </a:p>
          <a:p>
            <a:pPr algn="just">
              <a:buNone/>
            </a:pPr>
            <a:r>
              <a:rPr lang="en-US" dirty="0" smtClean="0"/>
              <a:t>iii)  Improper Policy Implementation :  Intervention of top officials and ad hoc decisions are cited as major reasons for widespread defaults in many public financial institutions. Thus, it is necessary to ensure that policies are implemented in letter and spirit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Debtors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1. Cost of financing – Due to delay in realization </a:t>
            </a:r>
          </a:p>
          <a:p>
            <a:pPr algn="just"/>
            <a:r>
              <a:rPr lang="en-US" dirty="0" smtClean="0"/>
              <a:t>2. Administrative Costs : Before credit sales (Information gathering about credit worthiness etc.) . After sales (Record keeping of credit sales and collection thereof)</a:t>
            </a:r>
          </a:p>
          <a:p>
            <a:pPr algn="just"/>
            <a:r>
              <a:rPr lang="en-US" dirty="0" smtClean="0"/>
              <a:t>3. Delinquency cost (Due to delay in realization – reminder, letter, phone, legal notice etc.</a:t>
            </a:r>
          </a:p>
          <a:p>
            <a:pPr algn="just"/>
            <a:r>
              <a:rPr lang="en-US" dirty="0" smtClean="0"/>
              <a:t>4. Default cost (Bad Debt)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Credit Control </a:t>
            </a:r>
            <a:endParaRPr lang="en-US" dirty="0"/>
          </a:p>
        </p:txBody>
      </p:sp>
      <p:sp>
        <p:nvSpPr>
          <p:cNvPr id="3" name="Content Placeholder 2"/>
          <p:cNvSpPr>
            <a:spLocks noGrp="1"/>
          </p:cNvSpPr>
          <p:nvPr>
            <p:ph idx="1"/>
          </p:nvPr>
        </p:nvSpPr>
        <p:spPr>
          <a:xfrm>
            <a:off x="457200" y="1066800"/>
            <a:ext cx="8229600" cy="5562600"/>
          </a:xfrm>
        </p:spPr>
        <p:txBody>
          <a:bodyPr/>
          <a:lstStyle/>
          <a:p>
            <a:pPr algn="just"/>
            <a:r>
              <a:rPr lang="en-US" dirty="0" smtClean="0"/>
              <a:t>1. Collection Procedure</a:t>
            </a:r>
          </a:p>
          <a:p>
            <a:pPr algn="just"/>
            <a:r>
              <a:rPr lang="en-US" dirty="0" smtClean="0"/>
              <a:t>2. Monitoring of Rec.</a:t>
            </a:r>
          </a:p>
          <a:p>
            <a:pPr algn="just"/>
            <a:r>
              <a:rPr lang="en-US" dirty="0" smtClean="0"/>
              <a:t>1. </a:t>
            </a:r>
            <a:r>
              <a:rPr lang="en-US" b="1" i="1" u="sng" dirty="0" smtClean="0"/>
              <a:t>Collection </a:t>
            </a:r>
            <a:r>
              <a:rPr lang="en-US" b="1" i="1" u="sng" dirty="0" smtClean="0"/>
              <a:t>Procedure </a:t>
            </a:r>
            <a:r>
              <a:rPr lang="en-US" dirty="0" smtClean="0"/>
              <a:t>(Strict vs. lenient)  : </a:t>
            </a:r>
          </a:p>
          <a:p>
            <a:pPr algn="just"/>
            <a:r>
              <a:rPr lang="en-US" dirty="0" smtClean="0"/>
              <a:t>Statement – Reminder – Telephone – Personal Visit – Legal Action (Last). </a:t>
            </a:r>
          </a:p>
          <a:p>
            <a:pPr algn="just">
              <a:buNone/>
            </a:pPr>
            <a:r>
              <a:rPr lang="en-US" dirty="0" smtClean="0"/>
              <a:t>    Collection procedure seeks to fasten the speed of slow paying customers and reduce the incidence of bad debt.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of Debtors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i</a:t>
            </a:r>
            <a:r>
              <a:rPr lang="en-US" b="1" i="1" u="sng" dirty="0" smtClean="0"/>
              <a:t>) Aging Analysis </a:t>
            </a:r>
            <a:r>
              <a:rPr lang="en-US" dirty="0" smtClean="0"/>
              <a:t>: The quality of AR can be known through aging analysis.  The older the AR the lower the quality – greater likelihood of default and vice-versa. </a:t>
            </a:r>
          </a:p>
          <a:p>
            <a:pPr algn="just"/>
            <a:r>
              <a:rPr lang="en-US" dirty="0" smtClean="0"/>
              <a:t>In the aging analysis the total outstanding AR on a particular day (at the end of month/year) are classified into different age groups ( Age mean no. of days since becoming outstanding)  together with percentage of total receivables that fall in each age group.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Aging Analysis</a:t>
            </a:r>
            <a:endParaRPr lang="en-US" dirty="0"/>
          </a:p>
        </p:txBody>
      </p:sp>
      <p:graphicFrame>
        <p:nvGraphicFramePr>
          <p:cNvPr id="7" name="Content Placeholder 6"/>
          <p:cNvGraphicFramePr>
            <a:graphicFrameLocks noGrp="1"/>
          </p:cNvGraphicFramePr>
          <p:nvPr>
            <p:ph idx="1"/>
          </p:nvPr>
        </p:nvGraphicFramePr>
        <p:xfrm>
          <a:off x="457200" y="1600200"/>
          <a:ext cx="8229600" cy="4297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3600" dirty="0" smtClean="0"/>
                        <a:t>Age Group </a:t>
                      </a:r>
                    </a:p>
                    <a:p>
                      <a:r>
                        <a:rPr lang="en-US" sz="3600" dirty="0" smtClean="0"/>
                        <a:t>(No. of Days)</a:t>
                      </a:r>
                      <a:endParaRPr lang="en-US" sz="3600" dirty="0"/>
                    </a:p>
                  </a:txBody>
                  <a:tcPr/>
                </a:tc>
                <a:tc>
                  <a:txBody>
                    <a:bodyPr/>
                    <a:lstStyle/>
                    <a:p>
                      <a:r>
                        <a:rPr lang="en-US" sz="3600" dirty="0" smtClean="0"/>
                        <a:t>% of Total Outstanding</a:t>
                      </a:r>
                      <a:r>
                        <a:rPr lang="en-US" sz="3600" baseline="0" dirty="0" smtClean="0"/>
                        <a:t> </a:t>
                      </a:r>
                    </a:p>
                    <a:p>
                      <a:r>
                        <a:rPr lang="en-US" sz="3600" baseline="0" dirty="0" smtClean="0"/>
                        <a:t>  Receivables </a:t>
                      </a:r>
                      <a:endParaRPr lang="en-US" sz="3600" dirty="0"/>
                    </a:p>
                  </a:txBody>
                  <a:tcPr/>
                </a:tc>
              </a:tr>
              <a:tr h="370840">
                <a:tc>
                  <a:txBody>
                    <a:bodyPr/>
                    <a:lstStyle/>
                    <a:p>
                      <a:r>
                        <a:rPr lang="en-US" sz="3600" dirty="0" smtClean="0"/>
                        <a:t>Less than 30 Days</a:t>
                      </a:r>
                      <a:endParaRPr lang="en-US" sz="3600" dirty="0"/>
                    </a:p>
                  </a:txBody>
                  <a:tcPr/>
                </a:tc>
                <a:tc>
                  <a:txBody>
                    <a:bodyPr/>
                    <a:lstStyle/>
                    <a:p>
                      <a:r>
                        <a:rPr lang="en-US" sz="3600" dirty="0" smtClean="0"/>
                        <a:t>60%</a:t>
                      </a:r>
                      <a:endParaRPr lang="en-US" sz="3600" dirty="0"/>
                    </a:p>
                  </a:txBody>
                  <a:tcPr/>
                </a:tc>
              </a:tr>
              <a:tr h="370840">
                <a:tc>
                  <a:txBody>
                    <a:bodyPr/>
                    <a:lstStyle/>
                    <a:p>
                      <a:r>
                        <a:rPr lang="en-US" sz="3600" dirty="0" smtClean="0"/>
                        <a:t>31-35 Days</a:t>
                      </a:r>
                      <a:endParaRPr lang="en-US" sz="3600" dirty="0"/>
                    </a:p>
                  </a:txBody>
                  <a:tcPr/>
                </a:tc>
                <a:tc>
                  <a:txBody>
                    <a:bodyPr/>
                    <a:lstStyle/>
                    <a:p>
                      <a:r>
                        <a:rPr lang="en-US" sz="3600" dirty="0" smtClean="0"/>
                        <a:t>20%</a:t>
                      </a:r>
                      <a:endParaRPr lang="en-US" sz="3600" dirty="0"/>
                    </a:p>
                  </a:txBody>
                  <a:tcPr/>
                </a:tc>
              </a:tr>
              <a:tr h="370840">
                <a:tc>
                  <a:txBody>
                    <a:bodyPr/>
                    <a:lstStyle/>
                    <a:p>
                      <a:r>
                        <a:rPr lang="en-US" sz="3600" dirty="0" smtClean="0"/>
                        <a:t>46-60 days</a:t>
                      </a:r>
                      <a:endParaRPr lang="en-US" sz="3600" dirty="0"/>
                    </a:p>
                  </a:txBody>
                  <a:tcPr/>
                </a:tc>
                <a:tc>
                  <a:txBody>
                    <a:bodyPr/>
                    <a:lstStyle/>
                    <a:p>
                      <a:r>
                        <a:rPr lang="en-US" sz="3600" dirty="0" smtClean="0"/>
                        <a:t>10%</a:t>
                      </a:r>
                      <a:endParaRPr lang="en-US" sz="3600" dirty="0"/>
                    </a:p>
                  </a:txBody>
                  <a:tcPr/>
                </a:tc>
              </a:tr>
              <a:tr h="370840">
                <a:tc>
                  <a:txBody>
                    <a:bodyPr/>
                    <a:lstStyle/>
                    <a:p>
                      <a:r>
                        <a:rPr lang="en-US" sz="3600" dirty="0" smtClean="0"/>
                        <a:t>61 days &amp; Above</a:t>
                      </a:r>
                      <a:endParaRPr lang="en-US" sz="3600" dirty="0"/>
                    </a:p>
                  </a:txBody>
                  <a:tcPr/>
                </a:tc>
                <a:tc>
                  <a:txBody>
                    <a:bodyPr/>
                    <a:lstStyle/>
                    <a:p>
                      <a:r>
                        <a:rPr lang="en-US" sz="3600" dirty="0" smtClean="0"/>
                        <a:t>10%</a:t>
                      </a:r>
                      <a:endParaRPr lang="en-US" sz="3600"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2. Accounting Ratios</a:t>
            </a:r>
            <a:endParaRPr lang="en-US" dirty="0"/>
          </a:p>
        </p:txBody>
      </p:sp>
      <p:sp>
        <p:nvSpPr>
          <p:cNvPr id="3" name="Content Placeholder 2"/>
          <p:cNvSpPr>
            <a:spLocks noGrp="1"/>
          </p:cNvSpPr>
          <p:nvPr>
            <p:ph idx="1"/>
          </p:nvPr>
        </p:nvSpPr>
        <p:spPr>
          <a:xfrm>
            <a:off x="152400" y="838200"/>
            <a:ext cx="8839200" cy="5867400"/>
          </a:xfrm>
        </p:spPr>
        <p:txBody>
          <a:bodyPr>
            <a:normAutofit fontScale="92500" lnSpcReduction="10000"/>
          </a:bodyPr>
          <a:lstStyle/>
          <a:p>
            <a:r>
              <a:rPr lang="en-US" dirty="0" smtClean="0"/>
              <a:t>a</a:t>
            </a:r>
            <a:r>
              <a:rPr lang="en-US" dirty="0" smtClean="0"/>
              <a:t>) Debtors Turnover Ratio &amp; </a:t>
            </a:r>
          </a:p>
          <a:p>
            <a:r>
              <a:rPr lang="en-US" dirty="0" smtClean="0"/>
              <a:t>b) Average Collection Period</a:t>
            </a:r>
          </a:p>
          <a:p>
            <a:pPr algn="ctr">
              <a:buNone/>
            </a:pPr>
            <a:r>
              <a:rPr lang="en-US" b="1" dirty="0" smtClean="0"/>
              <a:t>Debtors </a:t>
            </a:r>
            <a:r>
              <a:rPr lang="en-US" b="1" dirty="0" smtClean="0"/>
              <a:t>Turnover </a:t>
            </a:r>
            <a:r>
              <a:rPr lang="en-US" b="1" dirty="0" smtClean="0"/>
              <a:t>Ratio</a:t>
            </a:r>
          </a:p>
          <a:p>
            <a:pPr>
              <a:buNone/>
            </a:pPr>
            <a:r>
              <a:rPr lang="en-US" dirty="0" smtClean="0"/>
              <a:t>DT Ratio  =      Net Credit Sales/Average AR</a:t>
            </a:r>
          </a:p>
          <a:p>
            <a:pPr>
              <a:buNone/>
            </a:pPr>
            <a:r>
              <a:rPr lang="en-US" dirty="0" smtClean="0"/>
              <a:t>Average AR =  (OD &amp; BR+CD &amp; BR)/2</a:t>
            </a:r>
          </a:p>
          <a:p>
            <a:pPr algn="just">
              <a:buNone/>
            </a:pPr>
            <a:r>
              <a:rPr lang="en-US" dirty="0" smtClean="0"/>
              <a:t>    This </a:t>
            </a:r>
            <a:r>
              <a:rPr lang="en-US" dirty="0" smtClean="0"/>
              <a:t>ratio indicates the number of times </a:t>
            </a:r>
            <a:r>
              <a:rPr lang="en-US" dirty="0" smtClean="0"/>
              <a:t>the receivables </a:t>
            </a:r>
            <a:r>
              <a:rPr lang="en-US" dirty="0" smtClean="0"/>
              <a:t>are turned over and </a:t>
            </a:r>
            <a:r>
              <a:rPr lang="en-US" dirty="0" smtClean="0"/>
              <a:t>converted </a:t>
            </a:r>
            <a:r>
              <a:rPr lang="en-US" dirty="0" smtClean="0"/>
              <a:t>into cash in an accounting period</a:t>
            </a:r>
            <a:r>
              <a:rPr lang="en-US" dirty="0" smtClean="0"/>
              <a:t>. </a:t>
            </a:r>
            <a:endParaRPr lang="en-US" dirty="0" smtClean="0"/>
          </a:p>
          <a:p>
            <a:pPr algn="just"/>
            <a:r>
              <a:rPr lang="en-US" dirty="0" smtClean="0"/>
              <a:t>Higher turnover means speedy collection from debtors. </a:t>
            </a:r>
            <a:endParaRPr lang="en-US" dirty="0" smtClean="0"/>
          </a:p>
          <a:p>
            <a:pPr algn="just">
              <a:buNone/>
            </a:pPr>
            <a:r>
              <a:rPr lang="en-US" dirty="0" smtClean="0"/>
              <a:t>b</a:t>
            </a:r>
            <a:r>
              <a:rPr lang="en-US" dirty="0" smtClean="0"/>
              <a:t>) Average Collection </a:t>
            </a:r>
            <a:r>
              <a:rPr lang="en-US" dirty="0" smtClean="0"/>
              <a:t>Period = 365/</a:t>
            </a:r>
            <a:r>
              <a:rPr lang="en-US" dirty="0" smtClean="0"/>
              <a:t> Debtors Turnover Ratio </a:t>
            </a:r>
          </a:p>
          <a:p>
            <a:pPr algn="just"/>
            <a:endParaRPr lang="en-US" dirty="0" smtClean="0"/>
          </a:p>
          <a:p>
            <a:pPr algn="just"/>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Credit Policy</a:t>
            </a:r>
            <a:endParaRPr lang="en-US" dirty="0"/>
          </a:p>
        </p:txBody>
      </p:sp>
      <p:sp>
        <p:nvSpPr>
          <p:cNvPr id="3" name="Content Placeholder 2"/>
          <p:cNvSpPr>
            <a:spLocks noGrp="1"/>
          </p:cNvSpPr>
          <p:nvPr>
            <p:ph idx="1"/>
          </p:nvPr>
        </p:nvSpPr>
        <p:spPr/>
        <p:txBody>
          <a:bodyPr>
            <a:normAutofit/>
          </a:bodyPr>
          <a:lstStyle/>
          <a:p>
            <a:pPr>
              <a:buNone/>
            </a:pPr>
            <a:endParaRPr lang="en-US" sz="8000" dirty="0" smtClean="0"/>
          </a:p>
          <a:p>
            <a:pPr algn="ctr">
              <a:buNone/>
            </a:pPr>
            <a:r>
              <a:rPr lang="en-US" sz="8000" dirty="0" smtClean="0"/>
              <a:t>Class Discussion </a:t>
            </a:r>
            <a:endParaRPr lang="en-US" sz="8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57200" y="457200"/>
            <a:ext cx="8229600" cy="5943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Issues in Debtors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Terms of credit</a:t>
            </a:r>
          </a:p>
          <a:p>
            <a:pPr>
              <a:buFont typeface="Wingdings" pitchFamily="2" charset="2"/>
              <a:buChar char="q"/>
            </a:pPr>
            <a:r>
              <a:rPr lang="en-US" dirty="0"/>
              <a:t> Assessing customers’ credit worthiness to grant credit</a:t>
            </a:r>
          </a:p>
          <a:p>
            <a:pPr>
              <a:buFont typeface="Wingdings" pitchFamily="2" charset="2"/>
              <a:buChar char="q"/>
            </a:pPr>
            <a:r>
              <a:rPr lang="en-US" dirty="0"/>
              <a:t> Monitoring the level of accounts receivables and improving collection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Credit Policy </a:t>
            </a:r>
            <a:endParaRPr lang="en-US" dirty="0"/>
          </a:p>
        </p:txBody>
      </p:sp>
      <p:sp>
        <p:nvSpPr>
          <p:cNvPr id="3" name="Content Placeholder 2"/>
          <p:cNvSpPr>
            <a:spLocks noGrp="1"/>
          </p:cNvSpPr>
          <p:nvPr>
            <p:ph idx="1"/>
          </p:nvPr>
        </p:nvSpPr>
        <p:spPr>
          <a:xfrm>
            <a:off x="228600" y="838200"/>
            <a:ext cx="8686800" cy="5943600"/>
          </a:xfrm>
        </p:spPr>
        <p:txBody>
          <a:bodyPr>
            <a:normAutofit fontScale="85000" lnSpcReduction="20000"/>
          </a:bodyPr>
          <a:lstStyle/>
          <a:p>
            <a:pPr algn="just"/>
            <a:r>
              <a:rPr lang="en-US" dirty="0"/>
              <a:t>Setting of </a:t>
            </a:r>
            <a:r>
              <a:rPr lang="en-US" i="1" dirty="0"/>
              <a:t>terms of credit is first step in the receivables management. </a:t>
            </a:r>
            <a:endParaRPr lang="en-US" i="1" dirty="0" smtClean="0"/>
          </a:p>
          <a:p>
            <a:pPr algn="just"/>
            <a:r>
              <a:rPr lang="en-US" i="1" dirty="0" smtClean="0"/>
              <a:t>It </a:t>
            </a:r>
            <a:r>
              <a:rPr lang="en-US" i="1" dirty="0"/>
              <a:t>is </a:t>
            </a:r>
            <a:r>
              <a:rPr lang="en-US" i="1" dirty="0" smtClean="0"/>
              <a:t>a </a:t>
            </a:r>
            <a:r>
              <a:rPr lang="en-US" dirty="0" smtClean="0"/>
              <a:t>corporate </a:t>
            </a:r>
            <a:r>
              <a:rPr lang="en-US" dirty="0"/>
              <a:t>policy and thus has a close interrelationship with other </a:t>
            </a:r>
            <a:r>
              <a:rPr lang="en-US" dirty="0" smtClean="0"/>
              <a:t>corporate policies</a:t>
            </a:r>
            <a:r>
              <a:rPr lang="en-US" dirty="0"/>
              <a:t>. </a:t>
            </a:r>
            <a:endParaRPr lang="en-US" dirty="0" smtClean="0"/>
          </a:p>
          <a:p>
            <a:pPr algn="just"/>
            <a:r>
              <a:rPr lang="en-US" dirty="0" smtClean="0"/>
              <a:t>For </a:t>
            </a:r>
            <a:r>
              <a:rPr lang="en-US" dirty="0"/>
              <a:t>example, if a company pursues a policy of market leadership, then </a:t>
            </a:r>
            <a:r>
              <a:rPr lang="en-US" dirty="0" smtClean="0"/>
              <a:t>it requires </a:t>
            </a:r>
            <a:r>
              <a:rPr lang="en-US" dirty="0"/>
              <a:t>aggressive credit policy to achieve maximum sales volume. Terms </a:t>
            </a:r>
            <a:r>
              <a:rPr lang="en-US" dirty="0" smtClean="0"/>
              <a:t>of credit </a:t>
            </a:r>
            <a:r>
              <a:rPr lang="en-US" dirty="0"/>
              <a:t>requires management to decide period of credit, a broad guideline on </a:t>
            </a:r>
            <a:r>
              <a:rPr lang="en-US" dirty="0" smtClean="0"/>
              <a:t>the eligibility </a:t>
            </a:r>
            <a:r>
              <a:rPr lang="en-US" dirty="0"/>
              <a:t>of credit, credit limit for different customers and discount rate offered </a:t>
            </a:r>
            <a:r>
              <a:rPr lang="en-US" dirty="0" smtClean="0"/>
              <a:t>to customers </a:t>
            </a:r>
            <a:r>
              <a:rPr lang="en-US" dirty="0"/>
              <a:t>who settles the bill within a predetermined period. </a:t>
            </a:r>
            <a:endParaRPr lang="en-US" dirty="0" smtClean="0"/>
          </a:p>
          <a:p>
            <a:pPr algn="just"/>
            <a:r>
              <a:rPr lang="en-US" dirty="0" smtClean="0"/>
              <a:t>Credit </a:t>
            </a:r>
            <a:r>
              <a:rPr lang="en-US" dirty="0"/>
              <a:t>policy </a:t>
            </a:r>
            <a:r>
              <a:rPr lang="en-US" dirty="0" smtClean="0"/>
              <a:t>is determined </a:t>
            </a:r>
            <a:r>
              <a:rPr lang="en-US" dirty="0"/>
              <a:t>by trading off risk associated with granting credit and </a:t>
            </a:r>
            <a:r>
              <a:rPr lang="en-US" dirty="0" smtClean="0"/>
              <a:t>additional revenue </a:t>
            </a:r>
            <a:r>
              <a:rPr lang="en-US" dirty="0"/>
              <a:t>available from granting credit. The credit policy once determined is </a:t>
            </a:r>
            <a:r>
              <a:rPr lang="en-US" dirty="0" smtClean="0"/>
              <a:t>fixed in </a:t>
            </a:r>
            <a:r>
              <a:rPr lang="en-US" dirty="0"/>
              <a:t>the short-run and may warrant periodic adjustment depending on the </a:t>
            </a:r>
            <a:r>
              <a:rPr lang="en-US" dirty="0" smtClean="0"/>
              <a:t>changes in </a:t>
            </a:r>
            <a:r>
              <a:rPr lang="en-US" dirty="0"/>
              <a:t>environment and corporate policies.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Policy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Determining creditworthiness of customers, first, requires a system to </a:t>
            </a:r>
            <a:r>
              <a:rPr lang="en-US" dirty="0" smtClean="0"/>
              <a:t>collect basic </a:t>
            </a:r>
            <a:r>
              <a:rPr lang="en-US" dirty="0"/>
              <a:t>information about the customers and then fit the data into a Model </a:t>
            </a:r>
            <a:r>
              <a:rPr lang="en-US" dirty="0" smtClean="0"/>
              <a:t>that determines </a:t>
            </a:r>
            <a:r>
              <a:rPr lang="en-US" dirty="0"/>
              <a:t>the suitability of the customer in granting credit and other </a:t>
            </a:r>
            <a:r>
              <a:rPr lang="en-US" dirty="0" smtClean="0"/>
              <a:t>credit terms</a:t>
            </a:r>
            <a:r>
              <a:rPr lang="en-US" dirty="0"/>
              <a:t>. Once credit is granted, the focus is shifted to collection of dues in time.</a:t>
            </a:r>
          </a:p>
          <a:p>
            <a:pPr algn="just"/>
            <a:r>
              <a:rPr lang="en-US" dirty="0"/>
              <a:t>The efficiency of receivables management is measured by comparing the </a:t>
            </a:r>
            <a:r>
              <a:rPr lang="en-US" dirty="0" smtClean="0"/>
              <a:t>extent to </a:t>
            </a:r>
            <a:r>
              <a:rPr lang="en-US" dirty="0"/>
              <a:t>which collection flows are in line with credit terms.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Policy</a:t>
            </a:r>
            <a:endParaRPr lang="en-US" dirty="0"/>
          </a:p>
        </p:txBody>
      </p:sp>
      <p:sp>
        <p:nvSpPr>
          <p:cNvPr id="3" name="Content Placeholder 2"/>
          <p:cNvSpPr>
            <a:spLocks noGrp="1"/>
          </p:cNvSpPr>
          <p:nvPr>
            <p:ph idx="1"/>
          </p:nvPr>
        </p:nvSpPr>
        <p:spPr/>
        <p:txBody>
          <a:bodyPr/>
          <a:lstStyle/>
          <a:p>
            <a:r>
              <a:rPr lang="en-US" dirty="0"/>
              <a:t>The credit policy consists of the following components:</a:t>
            </a:r>
          </a:p>
          <a:p>
            <a:r>
              <a:rPr lang="en-US" dirty="0"/>
              <a:t>• Credit Period</a:t>
            </a:r>
          </a:p>
          <a:p>
            <a:r>
              <a:rPr lang="en-US" dirty="0"/>
              <a:t>• Discount</a:t>
            </a:r>
          </a:p>
          <a:p>
            <a:r>
              <a:rPr lang="en-US" dirty="0"/>
              <a:t>• Credit Eligibility</a:t>
            </a:r>
          </a:p>
          <a:p>
            <a:r>
              <a:rPr lang="en-US" dirty="0"/>
              <a:t>• Credit Limit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Credit Period</a:t>
            </a:r>
            <a:endParaRPr lang="en-US" dirty="0"/>
          </a:p>
        </p:txBody>
      </p:sp>
      <p:sp>
        <p:nvSpPr>
          <p:cNvPr id="3" name="Content Placeholder 2"/>
          <p:cNvSpPr>
            <a:spLocks noGrp="1"/>
          </p:cNvSpPr>
          <p:nvPr>
            <p:ph idx="1"/>
          </p:nvPr>
        </p:nvSpPr>
        <p:spPr>
          <a:xfrm>
            <a:off x="304800" y="990600"/>
            <a:ext cx="8686800" cy="5638800"/>
          </a:xfrm>
        </p:spPr>
        <p:txBody>
          <a:bodyPr>
            <a:normAutofit fontScale="77500" lnSpcReduction="20000"/>
          </a:bodyPr>
          <a:lstStyle/>
          <a:p>
            <a:pPr algn="just"/>
            <a:r>
              <a:rPr lang="en-US" dirty="0"/>
              <a:t>Decision on credit period is determined by several factors. It is important </a:t>
            </a:r>
            <a:r>
              <a:rPr lang="en-US" dirty="0" smtClean="0"/>
              <a:t>to check </a:t>
            </a:r>
            <a:r>
              <a:rPr lang="en-US" dirty="0"/>
              <a:t>the credit period given by other firms in the industry. </a:t>
            </a:r>
            <a:endParaRPr lang="en-US" dirty="0" smtClean="0"/>
          </a:p>
          <a:p>
            <a:pPr algn="just"/>
            <a:r>
              <a:rPr lang="en-US" dirty="0" smtClean="0"/>
              <a:t>It </a:t>
            </a:r>
            <a:r>
              <a:rPr lang="en-US" dirty="0"/>
              <a:t>would be </a:t>
            </a:r>
            <a:r>
              <a:rPr lang="en-US" dirty="0" smtClean="0"/>
              <a:t>difficult to </a:t>
            </a:r>
            <a:r>
              <a:rPr lang="en-US" dirty="0"/>
              <a:t>sustain by adopting a </a:t>
            </a:r>
            <a:r>
              <a:rPr lang="en-US" dirty="0" smtClean="0"/>
              <a:t>completely </a:t>
            </a:r>
            <a:r>
              <a:rPr lang="en-US" dirty="0"/>
              <a:t>different credit policy as compared to that </a:t>
            </a:r>
            <a:r>
              <a:rPr lang="en-US" dirty="0" smtClean="0"/>
              <a:t>of industry</a:t>
            </a:r>
            <a:r>
              <a:rPr lang="en-US" dirty="0"/>
              <a:t>. </a:t>
            </a:r>
            <a:endParaRPr lang="en-US" dirty="0" smtClean="0"/>
          </a:p>
          <a:p>
            <a:pPr algn="just"/>
            <a:r>
              <a:rPr lang="en-US" dirty="0" smtClean="0"/>
              <a:t>For </a:t>
            </a:r>
            <a:r>
              <a:rPr lang="en-US" dirty="0"/>
              <a:t>example, if the industry practice is 30 days of credit period, a </a:t>
            </a:r>
            <a:r>
              <a:rPr lang="en-US" dirty="0" smtClean="0"/>
              <a:t>firm which </a:t>
            </a:r>
            <a:r>
              <a:rPr lang="en-US" dirty="0"/>
              <a:t>offers 120 days credit would certainly attract more business but the </a:t>
            </a:r>
            <a:r>
              <a:rPr lang="en-US" dirty="0" smtClean="0"/>
              <a:t>cost associated </a:t>
            </a:r>
            <a:r>
              <a:rPr lang="en-US" dirty="0"/>
              <a:t>with managing longer credit period also increases simultaneously. </a:t>
            </a:r>
            <a:endParaRPr lang="en-US" dirty="0" smtClean="0"/>
          </a:p>
          <a:p>
            <a:pPr algn="just"/>
            <a:r>
              <a:rPr lang="en-US" dirty="0" smtClean="0"/>
              <a:t>On the </a:t>
            </a:r>
            <a:r>
              <a:rPr lang="en-US" dirty="0"/>
              <a:t>other hand, if the firm reduces the credit period to 10 days, it would </a:t>
            </a:r>
            <a:r>
              <a:rPr lang="en-US" dirty="0" smtClean="0"/>
              <a:t>certainly reduce </a:t>
            </a:r>
            <a:r>
              <a:rPr lang="en-US" dirty="0"/>
              <a:t>the cost of carrying receivables but volume would also decline because</a:t>
            </a:r>
          </a:p>
          <a:p>
            <a:pPr algn="just"/>
            <a:r>
              <a:rPr lang="en-US" dirty="0"/>
              <a:t>many customers would prefer other firms, which offer 30 days credit. In </a:t>
            </a:r>
            <a:r>
              <a:rPr lang="en-US" dirty="0" smtClean="0"/>
              <a:t>other words</a:t>
            </a:r>
            <a:r>
              <a:rPr lang="en-US" dirty="0"/>
              <a:t>, granting trade credit is an aspect of price.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3177</Words>
  <Application>Microsoft Office PowerPoint</Application>
  <PresentationFormat>On-screen Show (4:3)</PresentationFormat>
  <Paragraphs>190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MANAGEMENT OF RECEIVABLES</vt:lpstr>
      <vt:lpstr>Structure</vt:lpstr>
      <vt:lpstr>Introduction</vt:lpstr>
      <vt:lpstr>Slide 4</vt:lpstr>
      <vt:lpstr>Major Issues in Debtors Management</vt:lpstr>
      <vt:lpstr>Credit Policy </vt:lpstr>
      <vt:lpstr>Credit Policy </vt:lpstr>
      <vt:lpstr>Credit Policy</vt:lpstr>
      <vt:lpstr>Credit Period</vt:lpstr>
      <vt:lpstr>Credit Period</vt:lpstr>
      <vt:lpstr>Cost of Extending Credit Period</vt:lpstr>
      <vt:lpstr>Example of Additional Cost </vt:lpstr>
      <vt:lpstr>Determining Additional Cost</vt:lpstr>
      <vt:lpstr>Cost of Extending Credit Period</vt:lpstr>
      <vt:lpstr>Cost of Extending Credit Period</vt:lpstr>
      <vt:lpstr>Discount</vt:lpstr>
      <vt:lpstr>Discount</vt:lpstr>
      <vt:lpstr>Credit Eligibility</vt:lpstr>
      <vt:lpstr>Credit Eligibility</vt:lpstr>
      <vt:lpstr>Credit Eligibility</vt:lpstr>
      <vt:lpstr>Capital</vt:lpstr>
      <vt:lpstr>Character</vt:lpstr>
      <vt:lpstr>Collateral</vt:lpstr>
      <vt:lpstr>Capacity</vt:lpstr>
      <vt:lpstr>Conditions</vt:lpstr>
      <vt:lpstr>Credit Limit</vt:lpstr>
      <vt:lpstr>Credit Limit</vt:lpstr>
      <vt:lpstr>Agency Problem</vt:lpstr>
      <vt:lpstr>Agency Problem</vt:lpstr>
      <vt:lpstr>MONITORING RECEIVABLES</vt:lpstr>
      <vt:lpstr>MONITORING RECEIVABLES</vt:lpstr>
      <vt:lpstr>Costs of Debtors</vt:lpstr>
      <vt:lpstr>Credit Control </vt:lpstr>
      <vt:lpstr>Monitoring of Debtors</vt:lpstr>
      <vt:lpstr>Aging Analysis</vt:lpstr>
      <vt:lpstr>2. Accounting Ratios</vt:lpstr>
      <vt:lpstr>Evaluation of Credit Policy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RECEIVABLES</dc:title>
  <dc:creator>manish</dc:creator>
  <cp:lastModifiedBy>manish</cp:lastModifiedBy>
  <cp:revision>53</cp:revision>
  <dcterms:created xsi:type="dcterms:W3CDTF">2016-02-07T15:24:47Z</dcterms:created>
  <dcterms:modified xsi:type="dcterms:W3CDTF">2016-02-10T09:05:13Z</dcterms:modified>
</cp:coreProperties>
</file>