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STANDARD COSTING </a:t>
            </a:r>
            <a:endParaRPr lang="en-US" dirty="0"/>
          </a:p>
        </p:txBody>
      </p:sp>
      <p:sp>
        <p:nvSpPr>
          <p:cNvPr id="3" name="Subtitle 2"/>
          <p:cNvSpPr>
            <a:spLocks noGrp="1"/>
          </p:cNvSpPr>
          <p:nvPr>
            <p:ph type="subTitle" idx="1"/>
          </p:nvPr>
        </p:nvSpPr>
        <p:spPr/>
        <p:txBody>
          <a:bodyPr>
            <a:normAutofit/>
          </a:bodyPr>
          <a:lstStyle/>
          <a:p>
            <a:r>
              <a:rPr lang="en-US" sz="4800" b="1" dirty="0" smtClean="0"/>
              <a:t>A PRIMER</a:t>
            </a:r>
            <a:endParaRPr lang="en-US"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Advantage of Standard Costing</a:t>
            </a:r>
            <a:endParaRPr lang="en-US" dirty="0"/>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pPr algn="just"/>
            <a:r>
              <a:rPr lang="en-US" b="1" u="sng" dirty="0" smtClean="0"/>
              <a:t>Management by exception </a:t>
            </a:r>
            <a:r>
              <a:rPr lang="en-US" b="1" u="sng" dirty="0" smtClean="0"/>
              <a:t> - </a:t>
            </a:r>
            <a:r>
              <a:rPr lang="en-US" b="1" dirty="0" smtClean="0"/>
              <a:t> </a:t>
            </a:r>
            <a:r>
              <a:rPr lang="en-US" dirty="0" smtClean="0"/>
              <a:t>In MBE each </a:t>
            </a:r>
            <a:r>
              <a:rPr lang="en-US" dirty="0" smtClean="0"/>
              <a:t>individual is fixed targets and every one is expected to achieve </a:t>
            </a:r>
            <a:r>
              <a:rPr lang="en-US" dirty="0" smtClean="0"/>
              <a:t>that. </a:t>
            </a:r>
            <a:r>
              <a:rPr lang="en-US" dirty="0" smtClean="0"/>
              <a:t>Management need not supervise each and everything and need not bother if everything is going as per the targets. Management interferes only when there is </a:t>
            </a:r>
            <a:r>
              <a:rPr lang="en-US" dirty="0" smtClean="0"/>
              <a:t>deviation. </a:t>
            </a:r>
          </a:p>
          <a:p>
            <a:pPr algn="just"/>
            <a:r>
              <a:rPr lang="en-US" b="1" u="sng" dirty="0" smtClean="0"/>
              <a:t>Cost consciousness </a:t>
            </a:r>
            <a:endParaRPr lang="en-US" b="1" u="sng" dirty="0" smtClean="0"/>
          </a:p>
          <a:p>
            <a:pPr algn="just"/>
            <a:r>
              <a:rPr lang="en-US" b="1" u="sng" dirty="0" smtClean="0"/>
              <a:t>Provides incentives </a:t>
            </a:r>
            <a:r>
              <a:rPr lang="en-US" b="1" dirty="0" smtClean="0"/>
              <a:t>: Many times s</a:t>
            </a:r>
            <a:r>
              <a:rPr lang="en-US" dirty="0" smtClean="0"/>
              <a:t>chemes are </a:t>
            </a:r>
            <a:r>
              <a:rPr lang="en-US" dirty="0" smtClean="0"/>
              <a:t>formulated to reward those who achieve targets</a:t>
            </a:r>
            <a:r>
              <a:rPr lang="en-US" dirty="0" smtClean="0"/>
              <a:t>. Which leads to increase in </a:t>
            </a:r>
            <a:r>
              <a:rPr lang="en-US" dirty="0" smtClean="0"/>
              <a:t>efficiency, productivity and morale of the employees. </a:t>
            </a:r>
            <a:endParaRPr lang="en-US"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Limitations of Standard Costing </a:t>
            </a:r>
            <a:endParaRPr lang="en-US" dirty="0"/>
          </a:p>
        </p:txBody>
      </p:sp>
      <p:sp>
        <p:nvSpPr>
          <p:cNvPr id="3" name="Content Placeholder 2"/>
          <p:cNvSpPr>
            <a:spLocks noGrp="1"/>
          </p:cNvSpPr>
          <p:nvPr>
            <p:ph idx="1"/>
          </p:nvPr>
        </p:nvSpPr>
        <p:spPr>
          <a:xfrm>
            <a:off x="228600" y="1600200"/>
            <a:ext cx="8686800" cy="5257800"/>
          </a:xfrm>
        </p:spPr>
        <p:txBody>
          <a:bodyPr>
            <a:normAutofit fontScale="92500" lnSpcReduction="10000"/>
          </a:bodyPr>
          <a:lstStyle/>
          <a:p>
            <a:pPr>
              <a:buFont typeface="Wingdings" pitchFamily="2" charset="2"/>
              <a:buChar char="ü"/>
            </a:pPr>
            <a:r>
              <a:rPr lang="en-US" b="1" dirty="0" smtClean="0"/>
              <a:t>Setting right standard is difficult.</a:t>
            </a:r>
          </a:p>
          <a:p>
            <a:pPr>
              <a:buFont typeface="Wingdings" pitchFamily="2" charset="2"/>
              <a:buChar char="ü"/>
            </a:pPr>
            <a:r>
              <a:rPr lang="en-US" b="1" dirty="0" smtClean="0"/>
              <a:t>Not suitable to small </a:t>
            </a:r>
            <a:r>
              <a:rPr lang="en-US" b="1" dirty="0" smtClean="0"/>
              <a:t>business</a:t>
            </a:r>
          </a:p>
          <a:p>
            <a:pPr>
              <a:buFont typeface="Wingdings" pitchFamily="2" charset="2"/>
              <a:buChar char="ü"/>
            </a:pPr>
            <a:r>
              <a:rPr lang="en-US" b="1" dirty="0" smtClean="0"/>
              <a:t>Difficult to fix </a:t>
            </a:r>
            <a:r>
              <a:rPr lang="en-US" b="1" smtClean="0"/>
              <a:t>responsibility </a:t>
            </a:r>
            <a:r>
              <a:rPr lang="en-US" b="1" smtClean="0"/>
              <a:t> - </a:t>
            </a:r>
            <a:r>
              <a:rPr lang="en-US" smtClean="0"/>
              <a:t>Responsibility </a:t>
            </a:r>
            <a:r>
              <a:rPr lang="en-US" dirty="0" smtClean="0"/>
              <a:t>can be fixed only in the case of controllable variances. It is difficult to classify controllable and uncontrollable </a:t>
            </a:r>
            <a:r>
              <a:rPr lang="en-US" dirty="0" smtClean="0"/>
              <a:t>variances.</a:t>
            </a:r>
          </a:p>
          <a:p>
            <a:pPr algn="just">
              <a:buFont typeface="Wingdings" pitchFamily="2" charset="2"/>
              <a:buChar char="ü"/>
            </a:pPr>
            <a:r>
              <a:rPr lang="en-US" b="1" dirty="0" smtClean="0"/>
              <a:t>Technological changes: Standard costing may not be suitable to those industries which are subject to frequent technological changes. </a:t>
            </a:r>
            <a:r>
              <a:rPr lang="en-US" b="1" dirty="0" smtClean="0"/>
              <a:t>In the case of  </a:t>
            </a:r>
            <a:r>
              <a:rPr lang="en-US" b="1" dirty="0" smtClean="0"/>
              <a:t>change in the technology, production process will require a revision of </a:t>
            </a:r>
            <a:r>
              <a:rPr lang="en-US" b="1" dirty="0" smtClean="0"/>
              <a:t>standard.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828800"/>
            <a:ext cx="8686800" cy="3886200"/>
          </a:xfrm>
        </p:spPr>
        <p:txBody>
          <a:bodyPr>
            <a:normAutofit/>
          </a:bodyPr>
          <a:lstStyle/>
          <a:p>
            <a:pPr algn="just"/>
            <a:r>
              <a:rPr lang="en-US" dirty="0" smtClean="0"/>
              <a:t>One of the prime functions of management accounting is to facilitate managerial control and the important aspect of managerial control is cost control. </a:t>
            </a:r>
          </a:p>
          <a:p>
            <a:pPr algn="just"/>
            <a:r>
              <a:rPr lang="en-US" dirty="0" smtClean="0"/>
              <a:t>Standard costing is one of the most important tools, which helps the management to plan and control cost of business operations </a:t>
            </a:r>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248400"/>
          </a:xfrm>
        </p:spPr>
        <p:txBody>
          <a:bodyPr>
            <a:normAutofit lnSpcReduction="10000"/>
          </a:bodyPr>
          <a:lstStyle/>
          <a:p>
            <a:pPr algn="just"/>
            <a:r>
              <a:rPr lang="en-US" dirty="0" smtClean="0"/>
              <a:t>Under standard costing, all costs are pre-determined; </a:t>
            </a:r>
          </a:p>
          <a:p>
            <a:pPr algn="just"/>
            <a:r>
              <a:rPr lang="en-US" dirty="0" smtClean="0"/>
              <a:t>pre determined costs are then compared with the actual costs; </a:t>
            </a:r>
          </a:p>
          <a:p>
            <a:pPr algn="just"/>
            <a:r>
              <a:rPr lang="en-US" dirty="0" smtClean="0"/>
              <a:t>The difference between pre-determined costs and the actual costs is known as variance;</a:t>
            </a:r>
          </a:p>
          <a:p>
            <a:pPr algn="just"/>
            <a:r>
              <a:rPr lang="en-US" dirty="0" smtClean="0"/>
              <a:t> which is analyzed and investigated to the reasons; </a:t>
            </a:r>
          </a:p>
          <a:p>
            <a:pPr algn="just"/>
            <a:r>
              <a:rPr lang="en-US" dirty="0" smtClean="0"/>
              <a:t>The variances are then reported to management for taking remedial steps; </a:t>
            </a:r>
          </a:p>
          <a:p>
            <a:pPr algn="just"/>
            <a:r>
              <a:rPr lang="en-US" dirty="0" smtClean="0"/>
              <a:t>So that the actual costs adhere to pre-determined costs.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Standard Cost </a:t>
            </a:r>
            <a:endParaRPr lang="en-US" dirty="0"/>
          </a:p>
        </p:txBody>
      </p:sp>
      <p:sp>
        <p:nvSpPr>
          <p:cNvPr id="3" name="Content Placeholder 2"/>
          <p:cNvSpPr>
            <a:spLocks noGrp="1"/>
          </p:cNvSpPr>
          <p:nvPr>
            <p:ph idx="1"/>
          </p:nvPr>
        </p:nvSpPr>
        <p:spPr>
          <a:xfrm>
            <a:off x="228600" y="1600200"/>
            <a:ext cx="8686800" cy="4953000"/>
          </a:xfrm>
        </p:spPr>
        <p:txBody>
          <a:bodyPr>
            <a:normAutofit fontScale="92500"/>
          </a:bodyPr>
          <a:lstStyle/>
          <a:p>
            <a:pPr algn="just"/>
            <a:r>
              <a:rPr lang="en-US" dirty="0" smtClean="0"/>
              <a:t>Standard costs are predetermined cost  which  is used as a yardstick ;</a:t>
            </a:r>
          </a:p>
          <a:p>
            <a:pPr algn="just"/>
            <a:r>
              <a:rPr lang="en-US" dirty="0" smtClean="0"/>
              <a:t>to measure the efficiency with which actual costs has been incurred under a specified circumstance.</a:t>
            </a:r>
          </a:p>
          <a:p>
            <a:pPr algn="just"/>
            <a:r>
              <a:rPr lang="en-US" dirty="0" smtClean="0"/>
              <a:t>For Example the amount of raw material needed to produce a unit of product can be determined and the cost of that raw material is estimated. This is termed as standard material input and if there is any difference in the quantity  or cost of raw material then it is said variance.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Meaning of Standard Cost </a:t>
            </a:r>
            <a:endParaRPr lang="en-US" dirty="0"/>
          </a:p>
        </p:txBody>
      </p:sp>
      <p:sp>
        <p:nvSpPr>
          <p:cNvPr id="3" name="Content Placeholder 2"/>
          <p:cNvSpPr>
            <a:spLocks noGrp="1"/>
          </p:cNvSpPr>
          <p:nvPr>
            <p:ph idx="1"/>
          </p:nvPr>
        </p:nvSpPr>
        <p:spPr>
          <a:xfrm>
            <a:off x="228600" y="990600"/>
            <a:ext cx="8686800" cy="5562600"/>
          </a:xfrm>
        </p:spPr>
        <p:txBody>
          <a:bodyPr>
            <a:normAutofit lnSpcReduction="10000"/>
          </a:bodyPr>
          <a:lstStyle/>
          <a:p>
            <a:pPr algn="just"/>
            <a:r>
              <a:rPr lang="en-US" dirty="0" err="1" smtClean="0"/>
              <a:t>i</a:t>
            </a:r>
            <a:r>
              <a:rPr lang="en-US" dirty="0" smtClean="0"/>
              <a:t>) Pre-determined cost: Standard cost is always determined in advance and before of actual point of time of incurring of costs. </a:t>
            </a:r>
          </a:p>
          <a:p>
            <a:endParaRPr lang="en-US" dirty="0" smtClean="0"/>
          </a:p>
          <a:p>
            <a:pPr algn="just"/>
            <a:r>
              <a:rPr lang="en-US" dirty="0" smtClean="0"/>
              <a:t>ii) Based on technical estimates: Standard cost is determined only on the basis of a technical estimate and on a rational basis. </a:t>
            </a:r>
          </a:p>
          <a:p>
            <a:endParaRPr lang="en-US" dirty="0" smtClean="0"/>
          </a:p>
          <a:p>
            <a:pPr algn="just"/>
            <a:r>
              <a:rPr lang="en-US" dirty="0" smtClean="0"/>
              <a:t>iii) For the purpose of Comparison: The very purpose of standard cost is to assist in the comparison with actual costs. </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Standard Costing</a:t>
            </a:r>
            <a:endParaRPr lang="en-US" dirty="0"/>
          </a:p>
        </p:txBody>
      </p:sp>
      <p:sp>
        <p:nvSpPr>
          <p:cNvPr id="3" name="Content Placeholder 2"/>
          <p:cNvSpPr>
            <a:spLocks noGrp="1"/>
          </p:cNvSpPr>
          <p:nvPr>
            <p:ph idx="1"/>
          </p:nvPr>
        </p:nvSpPr>
        <p:spPr/>
        <p:txBody>
          <a:bodyPr/>
          <a:lstStyle/>
          <a:p>
            <a:pPr algn="just"/>
            <a:r>
              <a:rPr lang="en-US" dirty="0" smtClean="0"/>
              <a:t>Standard costing is a technique;</a:t>
            </a:r>
          </a:p>
          <a:p>
            <a:pPr algn="just"/>
            <a:r>
              <a:rPr lang="en-US" dirty="0" smtClean="0"/>
              <a:t>Used for determining the standard cost of a product or service;</a:t>
            </a:r>
          </a:p>
          <a:p>
            <a:pPr algn="just"/>
            <a:r>
              <a:rPr lang="en-US" dirty="0" smtClean="0"/>
              <a:t>Applying them to know the variation between actual and standard cost;</a:t>
            </a:r>
          </a:p>
          <a:p>
            <a:pPr algn="just"/>
            <a:r>
              <a:rPr lang="en-US" dirty="0" smtClean="0"/>
              <a:t>And analyzing the reasons of variations so that maximum possible cost efficiency could be ensured.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Process of Standard Costing </a:t>
            </a:r>
            <a:endParaRPr lang="en-US" dirty="0"/>
          </a:p>
        </p:txBody>
      </p:sp>
      <p:sp>
        <p:nvSpPr>
          <p:cNvPr id="3" name="Content Placeholder 2"/>
          <p:cNvSpPr>
            <a:spLocks noGrp="1"/>
          </p:cNvSpPr>
          <p:nvPr>
            <p:ph idx="1"/>
          </p:nvPr>
        </p:nvSpPr>
        <p:spPr>
          <a:xfrm>
            <a:off x="457200" y="1219200"/>
            <a:ext cx="8229600" cy="5334000"/>
          </a:xfrm>
        </p:spPr>
        <p:txBody>
          <a:bodyPr>
            <a:normAutofit lnSpcReduction="10000"/>
          </a:bodyPr>
          <a:lstStyle/>
          <a:p>
            <a:r>
              <a:rPr lang="en-US" dirty="0" smtClean="0"/>
              <a:t>SC involves the following steps:</a:t>
            </a:r>
          </a:p>
          <a:p>
            <a:pPr algn="just"/>
            <a:r>
              <a:rPr lang="en-US" dirty="0" err="1" smtClean="0"/>
              <a:t>i</a:t>
            </a:r>
            <a:r>
              <a:rPr lang="en-US" dirty="0" smtClean="0"/>
              <a:t>) Determining the standard cost for various elements of cost.</a:t>
            </a:r>
          </a:p>
          <a:p>
            <a:pPr algn="just"/>
            <a:r>
              <a:rPr lang="en-US" dirty="0" smtClean="0"/>
              <a:t>ii) Knowing the actual cost</a:t>
            </a:r>
          </a:p>
          <a:p>
            <a:pPr algn="just"/>
            <a:r>
              <a:rPr lang="en-US" dirty="0" smtClean="0"/>
              <a:t>iii) Comparing the actual cost and standard cost and knowing the variance</a:t>
            </a:r>
          </a:p>
          <a:p>
            <a:pPr algn="just"/>
            <a:r>
              <a:rPr lang="en-US" dirty="0" smtClean="0"/>
              <a:t>iv) Variance analysis to know the reasons of variance</a:t>
            </a:r>
          </a:p>
          <a:p>
            <a:pPr algn="just"/>
            <a:r>
              <a:rPr lang="en-US" dirty="0" smtClean="0"/>
              <a:t>v) Reporting the variance to the concerned management for taking suitable actions.</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Difference between SC &amp; EC</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066800"/>
            <a:ext cx="9144000" cy="5791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Standard Costing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u="sng" dirty="0" smtClean="0"/>
              <a:t>SC helps in measuring efficiency </a:t>
            </a:r>
            <a:r>
              <a:rPr lang="en-US" dirty="0" smtClean="0"/>
              <a:t>– Standard </a:t>
            </a:r>
            <a:r>
              <a:rPr lang="en-US" dirty="0" smtClean="0"/>
              <a:t>Costs provide a yardstick against which actual costs can be measured </a:t>
            </a:r>
            <a:endParaRPr lang="en-US" dirty="0" smtClean="0"/>
          </a:p>
          <a:p>
            <a:pPr algn="just"/>
            <a:r>
              <a:rPr lang="en-US" u="sng" dirty="0" smtClean="0"/>
              <a:t>Standard costing is helpful in determining prices </a:t>
            </a:r>
            <a:r>
              <a:rPr lang="en-US" u="sng" dirty="0" smtClean="0"/>
              <a:t>-</a:t>
            </a:r>
            <a:r>
              <a:rPr lang="en-US" dirty="0" smtClean="0"/>
              <a:t>  </a:t>
            </a:r>
            <a:r>
              <a:rPr lang="en-US" dirty="0" smtClean="0"/>
              <a:t>It also helps to find out the prices of various products. </a:t>
            </a:r>
            <a:endParaRPr lang="en-US" dirty="0" smtClean="0"/>
          </a:p>
          <a:p>
            <a:pPr algn="just"/>
            <a:r>
              <a:rPr lang="en-US" u="sng" dirty="0" smtClean="0"/>
              <a:t>SC is helpful in cost control :</a:t>
            </a:r>
            <a:r>
              <a:rPr lang="en-US" dirty="0" smtClean="0"/>
              <a:t> </a:t>
            </a:r>
            <a:r>
              <a:rPr lang="en-US" dirty="0" smtClean="0"/>
              <a:t>By comparing actual costs with the standard costs, variances are </a:t>
            </a:r>
            <a:r>
              <a:rPr lang="en-US" dirty="0" smtClean="0"/>
              <a:t>determined. Variance analysis facilitate </a:t>
            </a:r>
            <a:r>
              <a:rPr lang="en-US" dirty="0" smtClean="0"/>
              <a:t>management to locate inefficiencies and to take </a:t>
            </a:r>
            <a:r>
              <a:rPr lang="en-US" dirty="0" smtClean="0"/>
              <a:t>remedial.</a:t>
            </a:r>
            <a:endParaRPr lang="en-US" u="sng"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636</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STANDARD COSTING </vt:lpstr>
      <vt:lpstr>Slide 2</vt:lpstr>
      <vt:lpstr>Slide 3</vt:lpstr>
      <vt:lpstr>Meaning of Standard Cost </vt:lpstr>
      <vt:lpstr>Meaning of Standard Cost </vt:lpstr>
      <vt:lpstr>Meaning of Standard Costing</vt:lpstr>
      <vt:lpstr>Process of Standard Costing </vt:lpstr>
      <vt:lpstr>Difference between SC &amp; EC</vt:lpstr>
      <vt:lpstr>Advantage of Standard Costing</vt:lpstr>
      <vt:lpstr>Advantage of Standard Costing</vt:lpstr>
      <vt:lpstr>Limitations of Standard Costing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COSTING </dc:title>
  <dc:creator/>
  <cp:lastModifiedBy>IMS</cp:lastModifiedBy>
  <cp:revision>35</cp:revision>
  <dcterms:created xsi:type="dcterms:W3CDTF">2006-08-16T00:00:00Z</dcterms:created>
  <dcterms:modified xsi:type="dcterms:W3CDTF">2013-03-18T03:47:16Z</dcterms:modified>
</cp:coreProperties>
</file>