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C8E3-5291-416E-9644-F8FA74E072C6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0E9AA-0629-466A-AB8E-673DAAEDA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3590-2426-4EBD-9F99-3969F3542CA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3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3590-2426-4EBD-9F99-3969F3542CA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5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3590-2426-4EBD-9F99-3969F3542CA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0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038600" y="152400"/>
            <a:ext cx="5105400" cy="609600"/>
          </a:xfrm>
        </p:spPr>
        <p:txBody>
          <a:bodyPr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08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038600" y="152400"/>
            <a:ext cx="5105400" cy="609600"/>
          </a:xfrm>
        </p:spPr>
        <p:txBody>
          <a:bodyPr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33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038600" y="152400"/>
            <a:ext cx="5105400" cy="609600"/>
          </a:xfrm>
        </p:spPr>
        <p:txBody>
          <a:bodyPr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20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0"/>
            <a:ext cx="5029200" cy="8382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32C6D-2FE6-4DD8-B2B4-F1AE3E2BC8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33509-97A1-4203-B263-184C80CCD1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3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038600" y="152400"/>
            <a:ext cx="5105400" cy="609600"/>
          </a:xfrm>
        </p:spPr>
        <p:txBody>
          <a:bodyPr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32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02B5-19AB-49F4-A669-CBC52226EE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8C34-5755-4EEC-B04F-5EC16B7690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360-0FD1-4885-80A6-91F8483843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448B-4EE4-4B85-A950-9792B451F3A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 ART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399" tIns="45700" rIns="91399" bIns="45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l" defTabSz="913993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ctr" defTabSz="913993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r" defTabSz="913993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916786" y="997746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913993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1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39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8" indent="-342748" algn="l" defTabSz="9139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9" indent="-285623" algn="l" defTabSz="9139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90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87" indent="-228499" algn="l" defTabSz="9139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85" indent="-228499" algn="l" defTabSz="9139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80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77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72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68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6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3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7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85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82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80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75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71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mplate ART.t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11490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399" tIns="45700" rIns="91399" bIns="45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l" defTabSz="913993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D4E0-3759-4149-9009-C138BD830B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ctr" defTabSz="913993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r" defTabSz="913993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D34C-DE97-4463-B92A-AD521C2553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916786" y="997746"/>
            <a:ext cx="107157" cy="92869"/>
          </a:xfrm>
          <a:custGeom>
            <a:avLst/>
            <a:gdLst>
              <a:gd name="connsiteX0" fmla="*/ 0 w 107157"/>
              <a:gd name="connsiteY0" fmla="*/ 88106 h 92869"/>
              <a:gd name="connsiteX1" fmla="*/ 28575 w 107157"/>
              <a:gd name="connsiteY1" fmla="*/ 33337 h 92869"/>
              <a:gd name="connsiteX2" fmla="*/ 38100 w 107157"/>
              <a:gd name="connsiteY2" fmla="*/ 19050 h 92869"/>
              <a:gd name="connsiteX3" fmla="*/ 66675 w 107157"/>
              <a:gd name="connsiteY3" fmla="*/ 0 h 92869"/>
              <a:gd name="connsiteX4" fmla="*/ 107157 w 107157"/>
              <a:gd name="connsiteY4" fmla="*/ 45244 h 92869"/>
              <a:gd name="connsiteX5" fmla="*/ 78582 w 107157"/>
              <a:gd name="connsiteY5" fmla="*/ 92869 h 92869"/>
              <a:gd name="connsiteX6" fmla="*/ 0 w 107157"/>
              <a:gd name="connsiteY6" fmla="*/ 88106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157" h="92869">
                <a:moveTo>
                  <a:pt x="0" y="88106"/>
                </a:moveTo>
                <a:lnTo>
                  <a:pt x="28575" y="33337"/>
                </a:lnTo>
                <a:lnTo>
                  <a:pt x="38100" y="19050"/>
                </a:lnTo>
                <a:lnTo>
                  <a:pt x="66675" y="0"/>
                </a:lnTo>
                <a:lnTo>
                  <a:pt x="107157" y="45244"/>
                </a:lnTo>
                <a:lnTo>
                  <a:pt x="78582" y="92869"/>
                </a:lnTo>
                <a:lnTo>
                  <a:pt x="0" y="88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 defTabSz="913993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6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ctr" defTabSz="9139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8" indent="-342748" algn="l" defTabSz="9139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9" indent="-285623" algn="l" defTabSz="9139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90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87" indent="-228499" algn="l" defTabSz="9139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85" indent="-228499" algn="l" defTabSz="9139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80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77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72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68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6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3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7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85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82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80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75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71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22098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400" dirty="0" smtClean="0"/>
              <a:t>Academic Schedule </a:t>
            </a:r>
          </a:p>
          <a:p>
            <a:pPr algn="ctr">
              <a:buNone/>
            </a:pPr>
            <a:r>
              <a:rPr lang="en-US" sz="4400" dirty="0" smtClean="0"/>
              <a:t>Implementation Committee</a:t>
            </a:r>
          </a:p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2600" dirty="0" smtClean="0"/>
              <a:t>Update to Faculty Council (3 April 2018)</a:t>
            </a:r>
          </a:p>
        </p:txBody>
      </p:sp>
    </p:spTree>
    <p:extLst>
      <p:ext uri="{BB962C8B-B14F-4D97-AF65-F5344CB8AC3E}">
        <p14:creationId xmlns:p14="http://schemas.microsoft.com/office/powerpoint/2010/main" val="20970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Provide max opportunity for cadets, staff, and faculty to prepare for excellence</a:t>
            </a:r>
          </a:p>
          <a:p>
            <a:pPr lvl="1"/>
            <a:r>
              <a:rPr lang="en-US" dirty="0" smtClean="0"/>
              <a:t>Time on Study Day is ‘cadet driven’</a:t>
            </a:r>
          </a:p>
          <a:p>
            <a:pPr lvl="1"/>
            <a:r>
              <a:rPr lang="en-US" dirty="0" smtClean="0"/>
              <a:t>Inculcate sound professional habits of using unstructured time</a:t>
            </a:r>
          </a:p>
          <a:p>
            <a:pPr lvl="1"/>
            <a:r>
              <a:rPr lang="en-US" dirty="0" smtClean="0"/>
              <a:t>Provide extended periods of uninterrupted time for preparation of academic requirements</a:t>
            </a:r>
          </a:p>
          <a:p>
            <a:r>
              <a:rPr lang="en-US" dirty="0" smtClean="0"/>
              <a:t>Cadets and faculty should have maximum freedom to schedule their work on these days</a:t>
            </a:r>
          </a:p>
          <a:p>
            <a:r>
              <a:rPr lang="en-US" dirty="0" smtClean="0"/>
              <a:t>The </a:t>
            </a:r>
            <a:r>
              <a:rPr lang="en-US" dirty="0"/>
              <a:t>Dean ‘owns’ the time on a Study Day (0730-1600), except lunch</a:t>
            </a:r>
          </a:p>
          <a:p>
            <a:r>
              <a:rPr lang="en-US" dirty="0"/>
              <a:t>Primary focus for cadets is study, homework, and preparation of academic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038600" y="304800"/>
            <a:ext cx="5105400" cy="609600"/>
          </a:xfrm>
        </p:spPr>
        <p:txBody>
          <a:bodyPr/>
          <a:lstStyle/>
          <a:p>
            <a:r>
              <a:rPr lang="en-US" dirty="0" smtClean="0"/>
              <a:t>Study Day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Permitted Activities:</a:t>
            </a:r>
          </a:p>
          <a:p>
            <a:pPr lvl="1"/>
            <a:r>
              <a:rPr lang="en-US" dirty="0" smtClean="0"/>
              <a:t>AI on a voluntary basis</a:t>
            </a:r>
          </a:p>
          <a:p>
            <a:pPr lvl="1"/>
            <a:r>
              <a:rPr lang="en-US" dirty="0" smtClean="0"/>
              <a:t>Group work (cadet driven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Personal voluntary activities IAW class privileges (</a:t>
            </a:r>
            <a:r>
              <a:rPr lang="en-US" i="1" dirty="0" smtClean="0"/>
              <a:t>Cadet Time</a:t>
            </a:r>
            <a:r>
              <a:rPr lang="en-US" dirty="0" smtClean="0"/>
              <a:t>, USMA </a:t>
            </a:r>
            <a:r>
              <a:rPr lang="en-US" dirty="0" err="1" smtClean="0"/>
              <a:t>Reg</a:t>
            </a:r>
            <a:r>
              <a:rPr lang="en-US" dirty="0" smtClean="0"/>
              <a:t> 1-1)</a:t>
            </a:r>
          </a:p>
          <a:p>
            <a:pPr lvl="1"/>
            <a:r>
              <a:rPr lang="en-US" dirty="0" smtClean="0"/>
              <a:t>DPE classes as required</a:t>
            </a:r>
          </a:p>
          <a:p>
            <a:pPr lvl="1"/>
            <a:r>
              <a:rPr lang="en-US" dirty="0" smtClean="0"/>
              <a:t>Afternoon Corps Squad practices IAW USMA </a:t>
            </a:r>
            <a:r>
              <a:rPr lang="en-US" dirty="0" err="1" smtClean="0"/>
              <a:t>Reg</a:t>
            </a:r>
            <a:r>
              <a:rPr lang="en-US" dirty="0" smtClean="0"/>
              <a:t> 350-12</a:t>
            </a:r>
          </a:p>
          <a:p>
            <a:pPr lvl="1"/>
            <a:r>
              <a:rPr lang="en-US" dirty="0" smtClean="0"/>
              <a:t>TAC counseling when it does not conflict with academic activity</a:t>
            </a:r>
          </a:p>
          <a:p>
            <a:pPr lvl="1"/>
            <a:r>
              <a:rPr lang="en-US" dirty="0" smtClean="0"/>
              <a:t>Honor Board hearings as necessary</a:t>
            </a:r>
          </a:p>
          <a:p>
            <a:pPr lvl="1"/>
            <a:r>
              <a:rPr lang="en-US" dirty="0" smtClean="0"/>
              <a:t>Exams (during the designated exam period, 0730-0825)</a:t>
            </a:r>
          </a:p>
          <a:p>
            <a:r>
              <a:rPr lang="en-US" dirty="0" smtClean="0"/>
              <a:t>Prohibited Activities (requires an ETP):</a:t>
            </a:r>
          </a:p>
          <a:p>
            <a:pPr lvl="1"/>
            <a:r>
              <a:rPr lang="en-US" dirty="0" smtClean="0"/>
              <a:t>Trip Sections</a:t>
            </a:r>
          </a:p>
          <a:p>
            <a:pPr lvl="1"/>
            <a:r>
              <a:rPr lang="en-US" dirty="0" smtClean="0"/>
              <a:t>Mandatory guest lectures, training, and details</a:t>
            </a:r>
          </a:p>
          <a:p>
            <a:pPr lvl="1"/>
            <a:r>
              <a:rPr lang="en-US" dirty="0" smtClean="0"/>
              <a:t>Morning Corps Squad practices (after 0730)</a:t>
            </a:r>
          </a:p>
          <a:p>
            <a:r>
              <a:rPr lang="en-US" dirty="0" smtClean="0"/>
              <a:t>Faculty and Staff time to focus on individual research, teaching prep, etc.</a:t>
            </a:r>
          </a:p>
          <a:p>
            <a:r>
              <a:rPr lang="en-US" dirty="0" smtClean="0"/>
              <a:t>Study Days scheduled by Dean (AARS) annually (Buff Card); typically on Wednesdays</a:t>
            </a:r>
          </a:p>
          <a:p>
            <a:r>
              <a:rPr lang="en-US" dirty="0" smtClean="0"/>
              <a:t>ESP the evening before and on study days is the same as other academic days (1930-2330)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038600" y="304800"/>
            <a:ext cx="5105400" cy="609600"/>
          </a:xfrm>
        </p:spPr>
        <p:txBody>
          <a:bodyPr/>
          <a:lstStyle/>
          <a:p>
            <a:r>
              <a:rPr lang="en-US" dirty="0" smtClean="0"/>
              <a:t>Study Day Policy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7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251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3_Office Theme</vt:lpstr>
      <vt:lpstr>4_Office Theme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Read, Mark R COL MIL USA USMA</dc:creator>
  <cp:lastModifiedBy>Carroll, Marjorie CIV USA USMA</cp:lastModifiedBy>
  <cp:revision>1</cp:revision>
  <dcterms:created xsi:type="dcterms:W3CDTF">2018-04-02T14:44:35Z</dcterms:created>
  <dcterms:modified xsi:type="dcterms:W3CDTF">2018-04-03T11:53:12Z</dcterms:modified>
</cp:coreProperties>
</file>