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8" r:id="rId5"/>
    <p:sldId id="260" r:id="rId6"/>
    <p:sldId id="261" r:id="rId7"/>
    <p:sldId id="263" r:id="rId8"/>
    <p:sldId id="262" r:id="rId9"/>
    <p:sldId id="264" r:id="rId1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57455-BF14-4A50-AB91-67347B0FD18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549AA-ED26-44B0-9CA2-E8FBF9940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9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EFD72-9D31-499B-8B2C-6C837FFF756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862EA-8F4D-4C04-82F4-FBFB0F01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5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EFD72-9D31-499B-8B2C-6C837FFF756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862EA-8F4D-4C04-82F4-FBFB0F01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8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EFD72-9D31-499B-8B2C-6C837FFF756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862EA-8F4D-4C04-82F4-FBFB0F01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EFD72-9D31-499B-8B2C-6C837FFF756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862EA-8F4D-4C04-82F4-FBFB0F01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0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EFD72-9D31-499B-8B2C-6C837FFF756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862EA-8F4D-4C04-82F4-FBFB0F01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EFD72-9D31-499B-8B2C-6C837FFF756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862EA-8F4D-4C04-82F4-FBFB0F01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2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EFD72-9D31-499B-8B2C-6C837FFF756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862EA-8F4D-4C04-82F4-FBFB0F01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3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EFD72-9D31-499B-8B2C-6C837FFF756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862EA-8F4D-4C04-82F4-FBFB0F01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0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EFD72-9D31-499B-8B2C-6C837FFF756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862EA-8F4D-4C04-82F4-FBFB0F01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3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EFD72-9D31-499B-8B2C-6C837FFF756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862EA-8F4D-4C04-82F4-FBFB0F01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EFD72-9D31-499B-8B2C-6C837FFF756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862EA-8F4D-4C04-82F4-FBFB0F01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0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EFD72-9D31-499B-8B2C-6C837FFF7567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62EA-8F4D-4C04-82F4-FBFB0F01A869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Template ART.t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7"/>
          <p:cNvSpPr/>
          <p:nvPr/>
        </p:nvSpPr>
        <p:spPr>
          <a:xfrm>
            <a:off x="1221318" y="998539"/>
            <a:ext cx="143933" cy="92075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0451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rwflags.com/fotw/images/u/us%5eusma.gif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://www.crwflags.com/fotw/images/u/us%5ear1s.gif" TargetMode="External"/><Relationship Id="rId2" Type="http://schemas.openxmlformats.org/officeDocument/2006/relationships/hyperlink" Target="http://www.crwflags.com/fotw/images/u/us-nclr1.gi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rwflags.com/fotw/images/u/us%5earf.gif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www.crwflags.com/fotw/images/u/us%5ear3s.gif" TargetMode="External"/><Relationship Id="rId4" Type="http://schemas.openxmlformats.org/officeDocument/2006/relationships/hyperlink" Target="http://www.crwflags.com/fotw/images/u/us%5euscc2.gif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68" y="1374793"/>
            <a:ext cx="85636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Event: </a:t>
            </a:r>
            <a:r>
              <a:rPr lang="en-US" sz="1600" dirty="0" smtClean="0"/>
              <a:t>Ceremony Practice </a:t>
            </a:r>
            <a:r>
              <a:rPr lang="en-US" sz="1600" b="1" dirty="0" smtClean="0">
                <a:solidFill>
                  <a:srgbClr val="FF0000"/>
                </a:solidFill>
              </a:rPr>
              <a:t>(Key Leader Drill)</a:t>
            </a:r>
          </a:p>
          <a:p>
            <a:r>
              <a:rPr lang="en-US" sz="1600" b="1" dirty="0" smtClean="0"/>
              <a:t>Unit: </a:t>
            </a:r>
            <a:r>
              <a:rPr lang="en-US" sz="1600" dirty="0" smtClean="0"/>
              <a:t>BDE Key Leaders </a:t>
            </a:r>
            <a:r>
              <a:rPr lang="en-US" sz="1600" b="1" dirty="0" smtClean="0">
                <a:solidFill>
                  <a:srgbClr val="FF0000"/>
                </a:solidFill>
              </a:rPr>
              <a:t>(BDE Staff and Ring Crest Rep / CPT Shed- Class OIC)</a:t>
            </a:r>
          </a:p>
          <a:p>
            <a:r>
              <a:rPr lang="en-US" sz="1600" b="1" dirty="0" smtClean="0"/>
              <a:t>Location</a:t>
            </a:r>
            <a:r>
              <a:rPr lang="en-US" sz="1600" dirty="0" smtClean="0"/>
              <a:t>: Trophy Point</a:t>
            </a:r>
          </a:p>
          <a:p>
            <a:r>
              <a:rPr lang="en-US" sz="1600" b="1" dirty="0"/>
              <a:t>Uniform</a:t>
            </a:r>
            <a:r>
              <a:rPr lang="en-US" sz="1600" b="1" dirty="0" smtClean="0"/>
              <a:t>:  </a:t>
            </a:r>
            <a:r>
              <a:rPr lang="en-US" sz="1600" dirty="0" smtClean="0"/>
              <a:t>Uniform of the day </a:t>
            </a:r>
          </a:p>
          <a:p>
            <a:r>
              <a:rPr lang="en-US" sz="1600" b="1" dirty="0" smtClean="0"/>
              <a:t>Equipment: </a:t>
            </a:r>
            <a:r>
              <a:rPr lang="en-US" sz="1600" dirty="0" smtClean="0"/>
              <a:t>None</a:t>
            </a:r>
          </a:p>
          <a:p>
            <a:r>
              <a:rPr lang="en-US" sz="1600" b="1" dirty="0" smtClean="0"/>
              <a:t>A/S3: </a:t>
            </a:r>
            <a:r>
              <a:rPr lang="en-US" sz="1600" dirty="0" smtClean="0"/>
              <a:t>Mark Company positions </a:t>
            </a:r>
          </a:p>
          <a:p>
            <a:r>
              <a:rPr lang="en-US" sz="1600" b="1" dirty="0" smtClean="0"/>
              <a:t>Band: </a:t>
            </a:r>
            <a:r>
              <a:rPr lang="en-US" sz="1600" dirty="0" smtClean="0"/>
              <a:t>Request to use Trophy Point  </a:t>
            </a:r>
          </a:p>
          <a:p>
            <a:r>
              <a:rPr lang="en-US" sz="1600" b="1" dirty="0" smtClean="0"/>
              <a:t>WKDT: </a:t>
            </a:r>
            <a:r>
              <a:rPr lang="en-US" sz="1600" dirty="0" smtClean="0"/>
              <a:t>None</a:t>
            </a:r>
          </a:p>
          <a:p>
            <a:r>
              <a:rPr lang="en-US" sz="1600" b="1" dirty="0" smtClean="0"/>
              <a:t>Support Staff: </a:t>
            </a:r>
            <a:r>
              <a:rPr lang="en-US" sz="1600" dirty="0" smtClean="0"/>
              <a:t>None</a:t>
            </a:r>
          </a:p>
          <a:p>
            <a:r>
              <a:rPr lang="en-US" sz="1600" b="1" dirty="0" smtClean="0"/>
              <a:t>Inclement Weather: </a:t>
            </a:r>
            <a:r>
              <a:rPr lang="en-US" sz="1600" dirty="0" smtClean="0"/>
              <a:t>Ike Hall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Timeline:</a:t>
            </a:r>
          </a:p>
          <a:p>
            <a:r>
              <a:rPr lang="en-US" sz="1600" b="1" dirty="0" smtClean="0"/>
              <a:t>1630: </a:t>
            </a:r>
            <a:r>
              <a:rPr lang="en-US" sz="1600" dirty="0" smtClean="0"/>
              <a:t>Assemble at Trophy Point </a:t>
            </a:r>
          </a:p>
          <a:p>
            <a:r>
              <a:rPr lang="en-US" sz="1600" b="1" dirty="0" smtClean="0"/>
              <a:t>1635: </a:t>
            </a:r>
            <a:r>
              <a:rPr lang="en-US" sz="1600" dirty="0" smtClean="0"/>
              <a:t>Orientation to Trophy Point and Ceremony Entrance Routes</a:t>
            </a:r>
          </a:p>
          <a:p>
            <a:r>
              <a:rPr lang="en-US" sz="1600" b="1" dirty="0" smtClean="0"/>
              <a:t>1650: </a:t>
            </a:r>
            <a:r>
              <a:rPr lang="en-US" sz="1600" dirty="0" smtClean="0"/>
              <a:t>Talk through Sequence of events</a:t>
            </a:r>
          </a:p>
          <a:p>
            <a:r>
              <a:rPr lang="en-US" sz="1600" b="1" dirty="0" smtClean="0"/>
              <a:t>1700: </a:t>
            </a:r>
            <a:r>
              <a:rPr lang="en-US" sz="1600" dirty="0" smtClean="0"/>
              <a:t>Talk through Retreat and To the Colors</a:t>
            </a:r>
          </a:p>
          <a:p>
            <a:r>
              <a:rPr lang="en-US" sz="1600" b="1" dirty="0" smtClean="0"/>
              <a:t>1705: </a:t>
            </a:r>
            <a:r>
              <a:rPr lang="en-US" sz="1600" dirty="0" smtClean="0"/>
              <a:t>Move to Ike Hall for Inclement Weather Ceremony Orientation</a:t>
            </a:r>
          </a:p>
          <a:p>
            <a:r>
              <a:rPr lang="en-US" sz="1600" b="1" dirty="0" smtClean="0"/>
              <a:t>1715: </a:t>
            </a:r>
            <a:r>
              <a:rPr lang="en-US" sz="1600" dirty="0" smtClean="0"/>
              <a:t>Inclement Weather Talk Through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5298" y="107654"/>
            <a:ext cx="6739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Drill Plan  21AUG18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0198" y="889959"/>
            <a:ext cx="141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Focus Areas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8478108" y="1151021"/>
            <a:ext cx="3713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1" dirty="0" smtClean="0"/>
              <a:t>Orientation to Trophy Point</a:t>
            </a:r>
            <a:endParaRPr lang="en-US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1" dirty="0" smtClean="0"/>
              <a:t>Sequence of Events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1" dirty="0" smtClean="0"/>
              <a:t>Command Voice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1" dirty="0" smtClean="0"/>
              <a:t>Key Leader Movement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887431" y="865955"/>
            <a:ext cx="0" cy="5992045"/>
          </a:xfrm>
          <a:prstGeom prst="line">
            <a:avLst/>
          </a:prstGeom>
          <a:ln w="28575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6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68" y="1374793"/>
            <a:ext cx="860803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Event: </a:t>
            </a:r>
            <a:r>
              <a:rPr lang="en-US" sz="1600" dirty="0" smtClean="0"/>
              <a:t>Full Dress Rehearsal </a:t>
            </a:r>
            <a:r>
              <a:rPr lang="en-US" sz="1600" b="1" dirty="0" smtClean="0">
                <a:solidFill>
                  <a:srgbClr val="FF0000"/>
                </a:solidFill>
              </a:rPr>
              <a:t>(All 1CL and Ceremony Participants)</a:t>
            </a:r>
          </a:p>
          <a:p>
            <a:r>
              <a:rPr lang="en-US" sz="1600" b="1" dirty="0" smtClean="0"/>
              <a:t>Unit: </a:t>
            </a:r>
            <a:r>
              <a:rPr lang="en-US" sz="1600" dirty="0" smtClean="0"/>
              <a:t>Full BDE</a:t>
            </a:r>
          </a:p>
          <a:p>
            <a:r>
              <a:rPr lang="en-US" sz="1600" b="1" dirty="0" smtClean="0"/>
              <a:t>Location</a:t>
            </a:r>
            <a:r>
              <a:rPr lang="en-US" sz="1600" dirty="0" smtClean="0"/>
              <a:t>: Trophy Point</a:t>
            </a:r>
          </a:p>
          <a:p>
            <a:r>
              <a:rPr lang="en-US" sz="1600" b="1" dirty="0"/>
              <a:t>Uniform</a:t>
            </a:r>
            <a:r>
              <a:rPr lang="en-US" sz="1600" b="1" dirty="0" smtClean="0"/>
              <a:t>:  </a:t>
            </a:r>
            <a:r>
              <a:rPr lang="en-US" sz="1600" dirty="0" smtClean="0"/>
              <a:t>Uniform of the day </a:t>
            </a:r>
          </a:p>
          <a:p>
            <a:r>
              <a:rPr lang="en-US" sz="1600" b="1" dirty="0" smtClean="0"/>
              <a:t>Equipment: </a:t>
            </a:r>
            <a:r>
              <a:rPr lang="en-US" sz="1600" dirty="0" err="1" smtClean="0"/>
              <a:t>Guidons</a:t>
            </a:r>
            <a:endParaRPr lang="en-US" sz="1600" dirty="0" smtClean="0"/>
          </a:p>
          <a:p>
            <a:r>
              <a:rPr lang="en-US" sz="1600" b="1" dirty="0" smtClean="0"/>
              <a:t>A/S3: </a:t>
            </a:r>
            <a:r>
              <a:rPr lang="en-US" sz="1600" dirty="0" smtClean="0"/>
              <a:t>Oversee Set Up</a:t>
            </a:r>
          </a:p>
          <a:p>
            <a:r>
              <a:rPr lang="en-US" sz="1600" b="1" dirty="0" smtClean="0"/>
              <a:t>Band: </a:t>
            </a:r>
            <a:r>
              <a:rPr lang="en-US" sz="1600" dirty="0" smtClean="0"/>
              <a:t>Yes, NLT 1615</a:t>
            </a:r>
          </a:p>
          <a:p>
            <a:r>
              <a:rPr lang="en-US" sz="1600" b="1" dirty="0" smtClean="0"/>
              <a:t>WKDT: </a:t>
            </a:r>
            <a:r>
              <a:rPr lang="en-US" sz="1600" dirty="0" smtClean="0"/>
              <a:t>Yes, NLT 1615</a:t>
            </a:r>
          </a:p>
          <a:p>
            <a:r>
              <a:rPr lang="en-US" sz="1600" b="1" dirty="0" smtClean="0"/>
              <a:t>Support Staff: </a:t>
            </a:r>
            <a:r>
              <a:rPr lang="en-US" sz="1600" dirty="0" smtClean="0"/>
              <a:t>Mark Company locations</a:t>
            </a:r>
          </a:p>
          <a:p>
            <a:r>
              <a:rPr lang="en-US" sz="1600" b="1" dirty="0" smtClean="0"/>
              <a:t>Inclement Weather: </a:t>
            </a:r>
            <a:r>
              <a:rPr lang="en-US" sz="1600" dirty="0" smtClean="0"/>
              <a:t>N/A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Timeline:</a:t>
            </a:r>
          </a:p>
          <a:p>
            <a:r>
              <a:rPr lang="en-US" sz="1600" b="1" dirty="0" smtClean="0"/>
              <a:t>1625: </a:t>
            </a:r>
            <a:r>
              <a:rPr lang="en-US" sz="1600" dirty="0" smtClean="0"/>
              <a:t>1CL assembled on Apron </a:t>
            </a:r>
          </a:p>
          <a:p>
            <a:r>
              <a:rPr lang="en-US" sz="1600" b="1" dirty="0" smtClean="0"/>
              <a:t>1640: </a:t>
            </a:r>
            <a:r>
              <a:rPr lang="en-US" sz="1600" dirty="0" smtClean="0"/>
              <a:t>1CL Steps Off</a:t>
            </a:r>
          </a:p>
          <a:p>
            <a:r>
              <a:rPr lang="en-US" sz="1600" b="1" dirty="0" smtClean="0"/>
              <a:t>1655: </a:t>
            </a:r>
            <a:r>
              <a:rPr lang="en-US" sz="1600" dirty="0" smtClean="0"/>
              <a:t>1CL in place at Trophy Point and Rehearsal Begins </a:t>
            </a:r>
          </a:p>
          <a:p>
            <a:r>
              <a:rPr lang="en-US" sz="1600" b="1" dirty="0" smtClean="0"/>
              <a:t>1700: </a:t>
            </a:r>
            <a:r>
              <a:rPr lang="en-US" sz="1600" dirty="0" smtClean="0"/>
              <a:t>Retreat and To the Colors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b="1" dirty="0" smtClean="0"/>
              <a:t>1800: </a:t>
            </a:r>
            <a:r>
              <a:rPr lang="en-US" sz="1600" dirty="0" smtClean="0"/>
              <a:t>Drill Complete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5298" y="107654"/>
            <a:ext cx="6739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Drill Plan  23AUG18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0198" y="889959"/>
            <a:ext cx="141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Focus Areas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8478108" y="1151021"/>
            <a:ext cx="3713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1" dirty="0" smtClean="0"/>
              <a:t>Sequence of Events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1" dirty="0" smtClean="0"/>
              <a:t>March Out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1" dirty="0" smtClean="0"/>
              <a:t>Unit Movement( Turns, Pace, COs commands)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1" dirty="0" smtClean="0"/>
              <a:t>Spacing between REGs, BNs, and COs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1" dirty="0" smtClean="0"/>
              <a:t>Maintaining pace when passing Reviewing Party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1" dirty="0" smtClean="0"/>
              <a:t>Staff Turns </a:t>
            </a:r>
          </a:p>
          <a:p>
            <a:pPr lvl="1"/>
            <a:endParaRPr lang="en-US" sz="1200" b="1" dirty="0" smtClean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887431" y="865955"/>
            <a:ext cx="0" cy="5992045"/>
          </a:xfrm>
          <a:prstGeom prst="line">
            <a:avLst/>
          </a:prstGeom>
          <a:ln w="28575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68" y="1374793"/>
            <a:ext cx="860803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Event: </a:t>
            </a:r>
            <a:r>
              <a:rPr lang="en-US" sz="1600" dirty="0" smtClean="0"/>
              <a:t>Ring Ceremony </a:t>
            </a:r>
            <a:r>
              <a:rPr lang="en-US" sz="1600" b="1" dirty="0" smtClean="0">
                <a:solidFill>
                  <a:srgbClr val="FF0000"/>
                </a:solidFill>
              </a:rPr>
              <a:t>(1CL and Ceremony Participants)</a:t>
            </a:r>
          </a:p>
          <a:p>
            <a:r>
              <a:rPr lang="en-US" sz="1600" b="1" dirty="0" smtClean="0"/>
              <a:t>Unit: </a:t>
            </a:r>
            <a:r>
              <a:rPr lang="en-US" sz="1600" dirty="0" smtClean="0"/>
              <a:t>Full BDE</a:t>
            </a:r>
          </a:p>
          <a:p>
            <a:r>
              <a:rPr lang="en-US" sz="1600" b="1" dirty="0" smtClean="0"/>
              <a:t>Location</a:t>
            </a:r>
            <a:r>
              <a:rPr lang="en-US" sz="1600" dirty="0" smtClean="0"/>
              <a:t>: Trophy Point</a:t>
            </a:r>
          </a:p>
          <a:p>
            <a:r>
              <a:rPr lang="en-US" sz="1600" b="1" dirty="0"/>
              <a:t>Uniform</a:t>
            </a:r>
            <a:r>
              <a:rPr lang="en-US" sz="1600" b="1" dirty="0" smtClean="0"/>
              <a:t>:  </a:t>
            </a:r>
            <a:r>
              <a:rPr lang="en-US" sz="1600" dirty="0" smtClean="0"/>
              <a:t>India Whites and White Caps </a:t>
            </a:r>
          </a:p>
          <a:p>
            <a:r>
              <a:rPr lang="en-US" sz="1600" b="1" dirty="0" smtClean="0"/>
              <a:t>Equipment: </a:t>
            </a:r>
            <a:r>
              <a:rPr lang="en-US" sz="1600" dirty="0" err="1" smtClean="0"/>
              <a:t>Guidons</a:t>
            </a:r>
            <a:endParaRPr lang="en-US" sz="1600" dirty="0" smtClean="0"/>
          </a:p>
          <a:p>
            <a:r>
              <a:rPr lang="en-US" sz="1600" b="1" dirty="0" smtClean="0"/>
              <a:t>A/S3: </a:t>
            </a:r>
            <a:r>
              <a:rPr lang="en-US" sz="1600" dirty="0" smtClean="0"/>
              <a:t>Oversee setup NLT 1530</a:t>
            </a:r>
          </a:p>
          <a:p>
            <a:r>
              <a:rPr lang="en-US" sz="1600" b="1" dirty="0" smtClean="0"/>
              <a:t>Band: </a:t>
            </a:r>
            <a:r>
              <a:rPr lang="en-US" sz="1600" dirty="0" smtClean="0"/>
              <a:t>Yes, 1630hrs</a:t>
            </a:r>
          </a:p>
          <a:p>
            <a:r>
              <a:rPr lang="en-US" sz="1600" b="1" dirty="0" smtClean="0"/>
              <a:t>WKDT: </a:t>
            </a:r>
            <a:r>
              <a:rPr lang="en-US" sz="1600" dirty="0" smtClean="0"/>
              <a:t>No</a:t>
            </a:r>
          </a:p>
          <a:p>
            <a:r>
              <a:rPr lang="en-US" sz="1600" b="1" dirty="0" smtClean="0"/>
              <a:t>Support Staff: </a:t>
            </a:r>
            <a:r>
              <a:rPr lang="en-US" sz="1600" dirty="0" smtClean="0"/>
              <a:t>Set up Trophy Point</a:t>
            </a:r>
          </a:p>
          <a:p>
            <a:r>
              <a:rPr lang="en-US" sz="1600" b="1" dirty="0" smtClean="0"/>
              <a:t>Inclement Weather: </a:t>
            </a:r>
            <a:r>
              <a:rPr lang="en-US" sz="1600" dirty="0" smtClean="0"/>
              <a:t>N/A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Timeline:</a:t>
            </a:r>
          </a:p>
          <a:p>
            <a:r>
              <a:rPr lang="en-US" sz="1600" b="1" dirty="0" smtClean="0"/>
              <a:t>1615: </a:t>
            </a:r>
            <a:r>
              <a:rPr lang="en-US" sz="1600" dirty="0" smtClean="0"/>
              <a:t>1CL Assembly and Accountability on Apron</a:t>
            </a:r>
          </a:p>
          <a:p>
            <a:r>
              <a:rPr lang="en-US" sz="1600" b="1" dirty="0" smtClean="0"/>
              <a:t>1630: </a:t>
            </a:r>
            <a:r>
              <a:rPr lang="en-US" sz="1600" dirty="0" smtClean="0"/>
              <a:t>1CL lined up on Apron </a:t>
            </a:r>
          </a:p>
          <a:p>
            <a:r>
              <a:rPr lang="en-US" sz="1600" b="1" dirty="0" smtClean="0"/>
              <a:t>1640: </a:t>
            </a:r>
            <a:r>
              <a:rPr lang="en-US" sz="1600" dirty="0" smtClean="0"/>
              <a:t>1CL Steps off</a:t>
            </a:r>
          </a:p>
          <a:p>
            <a:r>
              <a:rPr lang="en-US" sz="1600" b="1" dirty="0" smtClean="0"/>
              <a:t>1655: </a:t>
            </a:r>
            <a:r>
              <a:rPr lang="en-US" sz="1600" dirty="0" smtClean="0"/>
              <a:t>Ceremony Begins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b="1" dirty="0" smtClean="0"/>
              <a:t>1745: </a:t>
            </a:r>
            <a:r>
              <a:rPr lang="en-US" sz="1600" dirty="0" smtClean="0"/>
              <a:t>Ceremony Complete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5298" y="107654"/>
            <a:ext cx="6739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Drill </a:t>
            </a:r>
            <a:r>
              <a:rPr lang="en-US" sz="4400" b="1" smtClean="0">
                <a:solidFill>
                  <a:schemeClr val="bg1"/>
                </a:solidFill>
              </a:rPr>
              <a:t>Plan  </a:t>
            </a:r>
            <a:r>
              <a:rPr lang="en-US" sz="4400" b="1" smtClean="0">
                <a:solidFill>
                  <a:schemeClr val="bg1"/>
                </a:solidFill>
              </a:rPr>
              <a:t>24AUG18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0198" y="889959"/>
            <a:ext cx="141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Focus Areas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8478108" y="1151021"/>
            <a:ext cx="3713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1" dirty="0" smtClean="0"/>
              <a:t>Sequence of Events</a:t>
            </a:r>
          </a:p>
          <a:p>
            <a:pPr lvl="1"/>
            <a:endParaRPr lang="en-US" sz="1200" b="1" dirty="0" smtClean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887431" y="865955"/>
            <a:ext cx="0" cy="5992045"/>
          </a:xfrm>
          <a:prstGeom prst="line">
            <a:avLst/>
          </a:prstGeom>
          <a:ln w="28575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1722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21216-1916-42A3-BBD9-D281E0384C0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24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1260629" y="1165226"/>
            <a:ext cx="7732451" cy="5556250"/>
            <a:chOff x="1727200" y="1039813"/>
            <a:chExt cx="5073650" cy="5191125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1904" t="6868" r="22092" b="6616"/>
            <a:stretch>
              <a:fillRect/>
            </a:stretch>
          </p:blipFill>
          <p:spPr bwMode="auto">
            <a:xfrm>
              <a:off x="2320925" y="1039813"/>
              <a:ext cx="4479925" cy="519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130675" y="1530350"/>
              <a:ext cx="2205038" cy="4359275"/>
            </a:xfrm>
            <a:custGeom>
              <a:avLst/>
              <a:gdLst>
                <a:gd name="T0" fmla="*/ 0 w 1389"/>
                <a:gd name="T1" fmla="*/ 2147483647 h 2746"/>
                <a:gd name="T2" fmla="*/ 2147483647 w 1389"/>
                <a:gd name="T3" fmla="*/ 2147483647 h 2746"/>
                <a:gd name="T4" fmla="*/ 2147483647 w 1389"/>
                <a:gd name="T5" fmla="*/ 2147483647 h 2746"/>
                <a:gd name="T6" fmla="*/ 2147483647 w 1389"/>
                <a:gd name="T7" fmla="*/ 2147483647 h 2746"/>
                <a:gd name="T8" fmla="*/ 2147483647 w 1389"/>
                <a:gd name="T9" fmla="*/ 2147483647 h 2746"/>
                <a:gd name="T10" fmla="*/ 2147483647 w 1389"/>
                <a:gd name="T11" fmla="*/ 2147483647 h 2746"/>
                <a:gd name="T12" fmla="*/ 2147483647 w 1389"/>
                <a:gd name="T13" fmla="*/ 2147483647 h 2746"/>
                <a:gd name="T14" fmla="*/ 2147483647 w 1389"/>
                <a:gd name="T15" fmla="*/ 2147483647 h 2746"/>
                <a:gd name="T16" fmla="*/ 2147483647 w 1389"/>
                <a:gd name="T17" fmla="*/ 2147483647 h 2746"/>
                <a:gd name="T18" fmla="*/ 2147483647 w 1389"/>
                <a:gd name="T19" fmla="*/ 2147483647 h 2746"/>
                <a:gd name="T20" fmla="*/ 2147483647 w 1389"/>
                <a:gd name="T21" fmla="*/ 2147483647 h 2746"/>
                <a:gd name="T22" fmla="*/ 2147483647 w 1389"/>
                <a:gd name="T23" fmla="*/ 2147483647 h 2746"/>
                <a:gd name="T24" fmla="*/ 2147483647 w 1389"/>
                <a:gd name="T25" fmla="*/ 2147483647 h 2746"/>
                <a:gd name="T26" fmla="*/ 2147483647 w 1389"/>
                <a:gd name="T27" fmla="*/ 2147483647 h 2746"/>
                <a:gd name="T28" fmla="*/ 2147483647 w 1389"/>
                <a:gd name="T29" fmla="*/ 2147483647 h 2746"/>
                <a:gd name="T30" fmla="*/ 2147483647 w 1389"/>
                <a:gd name="T31" fmla="*/ 2147483647 h 2746"/>
                <a:gd name="T32" fmla="*/ 2147483647 w 1389"/>
                <a:gd name="T33" fmla="*/ 2147483647 h 2746"/>
                <a:gd name="T34" fmla="*/ 2147483647 w 1389"/>
                <a:gd name="T35" fmla="*/ 2147483647 h 2746"/>
                <a:gd name="T36" fmla="*/ 2147483647 w 1389"/>
                <a:gd name="T37" fmla="*/ 2147483647 h 2746"/>
                <a:gd name="T38" fmla="*/ 2147483647 w 1389"/>
                <a:gd name="T39" fmla="*/ 2147483647 h 2746"/>
                <a:gd name="T40" fmla="*/ 2147483647 w 1389"/>
                <a:gd name="T41" fmla="*/ 2147483647 h 2746"/>
                <a:gd name="T42" fmla="*/ 2147483647 w 1389"/>
                <a:gd name="T43" fmla="*/ 2147483647 h 2746"/>
                <a:gd name="T44" fmla="*/ 2147483647 w 1389"/>
                <a:gd name="T45" fmla="*/ 2147483647 h 2746"/>
                <a:gd name="T46" fmla="*/ 2147483647 w 1389"/>
                <a:gd name="T47" fmla="*/ 2147483647 h 2746"/>
                <a:gd name="T48" fmla="*/ 2147483647 w 1389"/>
                <a:gd name="T49" fmla="*/ 2147483647 h 2746"/>
                <a:gd name="T50" fmla="*/ 2147483647 w 1389"/>
                <a:gd name="T51" fmla="*/ 0 h 27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89"/>
                <a:gd name="T79" fmla="*/ 0 h 2746"/>
                <a:gd name="T80" fmla="*/ 1389 w 1389"/>
                <a:gd name="T81" fmla="*/ 2746 h 27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89" h="2746">
                  <a:moveTo>
                    <a:pt x="0" y="2699"/>
                  </a:moveTo>
                  <a:cubicBezTo>
                    <a:pt x="248" y="2696"/>
                    <a:pt x="496" y="2694"/>
                    <a:pt x="608" y="2699"/>
                  </a:cubicBezTo>
                  <a:cubicBezTo>
                    <a:pt x="720" y="2704"/>
                    <a:pt x="641" y="2724"/>
                    <a:pt x="673" y="2731"/>
                  </a:cubicBezTo>
                  <a:cubicBezTo>
                    <a:pt x="705" y="2738"/>
                    <a:pt x="773" y="2746"/>
                    <a:pt x="802" y="2738"/>
                  </a:cubicBezTo>
                  <a:cubicBezTo>
                    <a:pt x="831" y="2730"/>
                    <a:pt x="843" y="2714"/>
                    <a:pt x="848" y="2686"/>
                  </a:cubicBezTo>
                  <a:cubicBezTo>
                    <a:pt x="853" y="2658"/>
                    <a:pt x="825" y="2602"/>
                    <a:pt x="835" y="2570"/>
                  </a:cubicBezTo>
                  <a:cubicBezTo>
                    <a:pt x="845" y="2538"/>
                    <a:pt x="854" y="2561"/>
                    <a:pt x="906" y="2492"/>
                  </a:cubicBezTo>
                  <a:cubicBezTo>
                    <a:pt x="958" y="2423"/>
                    <a:pt x="1088" y="2257"/>
                    <a:pt x="1145" y="2155"/>
                  </a:cubicBezTo>
                  <a:cubicBezTo>
                    <a:pt x="1202" y="2053"/>
                    <a:pt x="1223" y="1936"/>
                    <a:pt x="1249" y="1877"/>
                  </a:cubicBezTo>
                  <a:cubicBezTo>
                    <a:pt x="1275" y="1818"/>
                    <a:pt x="1296" y="1827"/>
                    <a:pt x="1301" y="1800"/>
                  </a:cubicBezTo>
                  <a:cubicBezTo>
                    <a:pt x="1306" y="1773"/>
                    <a:pt x="1280" y="1741"/>
                    <a:pt x="1281" y="1715"/>
                  </a:cubicBezTo>
                  <a:cubicBezTo>
                    <a:pt x="1282" y="1689"/>
                    <a:pt x="1291" y="1671"/>
                    <a:pt x="1307" y="1644"/>
                  </a:cubicBezTo>
                  <a:cubicBezTo>
                    <a:pt x="1323" y="1617"/>
                    <a:pt x="1367" y="1578"/>
                    <a:pt x="1378" y="1554"/>
                  </a:cubicBezTo>
                  <a:cubicBezTo>
                    <a:pt x="1389" y="1530"/>
                    <a:pt x="1388" y="1512"/>
                    <a:pt x="1372" y="1502"/>
                  </a:cubicBezTo>
                  <a:cubicBezTo>
                    <a:pt x="1356" y="1492"/>
                    <a:pt x="1315" y="1493"/>
                    <a:pt x="1281" y="1495"/>
                  </a:cubicBezTo>
                  <a:cubicBezTo>
                    <a:pt x="1247" y="1497"/>
                    <a:pt x="1203" y="1525"/>
                    <a:pt x="1165" y="1515"/>
                  </a:cubicBezTo>
                  <a:cubicBezTo>
                    <a:pt x="1127" y="1505"/>
                    <a:pt x="1111" y="1475"/>
                    <a:pt x="1055" y="1437"/>
                  </a:cubicBezTo>
                  <a:cubicBezTo>
                    <a:pt x="999" y="1399"/>
                    <a:pt x="866" y="1336"/>
                    <a:pt x="828" y="1288"/>
                  </a:cubicBezTo>
                  <a:cubicBezTo>
                    <a:pt x="790" y="1240"/>
                    <a:pt x="827" y="1286"/>
                    <a:pt x="828" y="1146"/>
                  </a:cubicBezTo>
                  <a:cubicBezTo>
                    <a:pt x="829" y="1006"/>
                    <a:pt x="839" y="575"/>
                    <a:pt x="835" y="447"/>
                  </a:cubicBezTo>
                  <a:cubicBezTo>
                    <a:pt x="831" y="319"/>
                    <a:pt x="822" y="387"/>
                    <a:pt x="802" y="376"/>
                  </a:cubicBezTo>
                  <a:cubicBezTo>
                    <a:pt x="782" y="365"/>
                    <a:pt x="756" y="391"/>
                    <a:pt x="718" y="382"/>
                  </a:cubicBezTo>
                  <a:cubicBezTo>
                    <a:pt x="680" y="373"/>
                    <a:pt x="621" y="357"/>
                    <a:pt x="576" y="324"/>
                  </a:cubicBezTo>
                  <a:cubicBezTo>
                    <a:pt x="531" y="291"/>
                    <a:pt x="478" y="222"/>
                    <a:pt x="446" y="182"/>
                  </a:cubicBezTo>
                  <a:cubicBezTo>
                    <a:pt x="414" y="142"/>
                    <a:pt x="407" y="114"/>
                    <a:pt x="382" y="84"/>
                  </a:cubicBezTo>
                  <a:cubicBezTo>
                    <a:pt x="357" y="54"/>
                    <a:pt x="327" y="27"/>
                    <a:pt x="297" y="0"/>
                  </a:cubicBez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620963" y="1674813"/>
              <a:ext cx="1779587" cy="3841750"/>
            </a:xfrm>
            <a:custGeom>
              <a:avLst/>
              <a:gdLst>
                <a:gd name="T0" fmla="*/ 2147483647 w 1121"/>
                <a:gd name="T1" fmla="*/ 2147483647 h 2420"/>
                <a:gd name="T2" fmla="*/ 2147483647 w 1121"/>
                <a:gd name="T3" fmla="*/ 2147483647 h 2420"/>
                <a:gd name="T4" fmla="*/ 2147483647 w 1121"/>
                <a:gd name="T5" fmla="*/ 2147483647 h 2420"/>
                <a:gd name="T6" fmla="*/ 2147483647 w 1121"/>
                <a:gd name="T7" fmla="*/ 2147483647 h 2420"/>
                <a:gd name="T8" fmla="*/ 2147483647 w 1121"/>
                <a:gd name="T9" fmla="*/ 2147483647 h 2420"/>
                <a:gd name="T10" fmla="*/ 2147483647 w 1121"/>
                <a:gd name="T11" fmla="*/ 2147483647 h 2420"/>
                <a:gd name="T12" fmla="*/ 2147483647 w 1121"/>
                <a:gd name="T13" fmla="*/ 2147483647 h 2420"/>
                <a:gd name="T14" fmla="*/ 2147483647 w 1121"/>
                <a:gd name="T15" fmla="*/ 2147483647 h 2420"/>
                <a:gd name="T16" fmla="*/ 2147483647 w 1121"/>
                <a:gd name="T17" fmla="*/ 2147483647 h 2420"/>
                <a:gd name="T18" fmla="*/ 2147483647 w 1121"/>
                <a:gd name="T19" fmla="*/ 2147483647 h 2420"/>
                <a:gd name="T20" fmla="*/ 2147483647 w 1121"/>
                <a:gd name="T21" fmla="*/ 2147483647 h 2420"/>
                <a:gd name="T22" fmla="*/ 2147483647 w 1121"/>
                <a:gd name="T23" fmla="*/ 2147483647 h 2420"/>
                <a:gd name="T24" fmla="*/ 2147483647 w 1121"/>
                <a:gd name="T25" fmla="*/ 2147483647 h 2420"/>
                <a:gd name="T26" fmla="*/ 2147483647 w 1121"/>
                <a:gd name="T27" fmla="*/ 2147483647 h 2420"/>
                <a:gd name="T28" fmla="*/ 2147483647 w 1121"/>
                <a:gd name="T29" fmla="*/ 2147483647 h 2420"/>
                <a:gd name="T30" fmla="*/ 2147483647 w 1121"/>
                <a:gd name="T31" fmla="*/ 2147483647 h 2420"/>
                <a:gd name="T32" fmla="*/ 2147483647 w 1121"/>
                <a:gd name="T33" fmla="*/ 2147483647 h 2420"/>
                <a:gd name="T34" fmla="*/ 2147483647 w 1121"/>
                <a:gd name="T35" fmla="*/ 2147483647 h 2420"/>
                <a:gd name="T36" fmla="*/ 2147483647 w 1121"/>
                <a:gd name="T37" fmla="*/ 2147483647 h 2420"/>
                <a:gd name="T38" fmla="*/ 2147483647 w 1121"/>
                <a:gd name="T39" fmla="*/ 2147483647 h 2420"/>
                <a:gd name="T40" fmla="*/ 2147483647 w 1121"/>
                <a:gd name="T41" fmla="*/ 2147483647 h 2420"/>
                <a:gd name="T42" fmla="*/ 2147483647 w 1121"/>
                <a:gd name="T43" fmla="*/ 0 h 24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21"/>
                <a:gd name="T67" fmla="*/ 0 h 2420"/>
                <a:gd name="T68" fmla="*/ 1121 w 1121"/>
                <a:gd name="T69" fmla="*/ 2420 h 24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21" h="2420">
                  <a:moveTo>
                    <a:pt x="653" y="2420"/>
                  </a:moveTo>
                  <a:cubicBezTo>
                    <a:pt x="611" y="2249"/>
                    <a:pt x="570" y="2078"/>
                    <a:pt x="549" y="1987"/>
                  </a:cubicBezTo>
                  <a:cubicBezTo>
                    <a:pt x="528" y="1896"/>
                    <a:pt x="543" y="1893"/>
                    <a:pt x="524" y="1870"/>
                  </a:cubicBezTo>
                  <a:cubicBezTo>
                    <a:pt x="505" y="1847"/>
                    <a:pt x="457" y="1864"/>
                    <a:pt x="433" y="1851"/>
                  </a:cubicBezTo>
                  <a:cubicBezTo>
                    <a:pt x="409" y="1838"/>
                    <a:pt x="406" y="1810"/>
                    <a:pt x="381" y="1793"/>
                  </a:cubicBezTo>
                  <a:cubicBezTo>
                    <a:pt x="356" y="1776"/>
                    <a:pt x="308" y="1760"/>
                    <a:pt x="284" y="1747"/>
                  </a:cubicBezTo>
                  <a:cubicBezTo>
                    <a:pt x="260" y="1734"/>
                    <a:pt x="258" y="1723"/>
                    <a:pt x="239" y="1715"/>
                  </a:cubicBezTo>
                  <a:cubicBezTo>
                    <a:pt x="220" y="1707"/>
                    <a:pt x="191" y="1755"/>
                    <a:pt x="168" y="1702"/>
                  </a:cubicBezTo>
                  <a:cubicBezTo>
                    <a:pt x="145" y="1649"/>
                    <a:pt x="127" y="1507"/>
                    <a:pt x="103" y="1398"/>
                  </a:cubicBezTo>
                  <a:cubicBezTo>
                    <a:pt x="79" y="1289"/>
                    <a:pt x="41" y="1127"/>
                    <a:pt x="25" y="1048"/>
                  </a:cubicBezTo>
                  <a:cubicBezTo>
                    <a:pt x="9" y="969"/>
                    <a:pt x="0" y="951"/>
                    <a:pt x="6" y="925"/>
                  </a:cubicBezTo>
                  <a:cubicBezTo>
                    <a:pt x="12" y="899"/>
                    <a:pt x="47" y="889"/>
                    <a:pt x="64" y="893"/>
                  </a:cubicBezTo>
                  <a:cubicBezTo>
                    <a:pt x="81" y="897"/>
                    <a:pt x="69" y="935"/>
                    <a:pt x="109" y="951"/>
                  </a:cubicBezTo>
                  <a:cubicBezTo>
                    <a:pt x="149" y="967"/>
                    <a:pt x="227" y="986"/>
                    <a:pt x="304" y="990"/>
                  </a:cubicBezTo>
                  <a:cubicBezTo>
                    <a:pt x="381" y="994"/>
                    <a:pt x="484" y="1003"/>
                    <a:pt x="569" y="977"/>
                  </a:cubicBezTo>
                  <a:cubicBezTo>
                    <a:pt x="654" y="951"/>
                    <a:pt x="749" y="864"/>
                    <a:pt x="815" y="835"/>
                  </a:cubicBezTo>
                  <a:cubicBezTo>
                    <a:pt x="881" y="806"/>
                    <a:pt x="918" y="820"/>
                    <a:pt x="964" y="802"/>
                  </a:cubicBezTo>
                  <a:cubicBezTo>
                    <a:pt x="1010" y="784"/>
                    <a:pt x="1067" y="766"/>
                    <a:pt x="1093" y="725"/>
                  </a:cubicBezTo>
                  <a:cubicBezTo>
                    <a:pt x="1119" y="684"/>
                    <a:pt x="1121" y="634"/>
                    <a:pt x="1119" y="557"/>
                  </a:cubicBezTo>
                  <a:cubicBezTo>
                    <a:pt x="1117" y="480"/>
                    <a:pt x="1090" y="335"/>
                    <a:pt x="1080" y="265"/>
                  </a:cubicBezTo>
                  <a:cubicBezTo>
                    <a:pt x="1070" y="195"/>
                    <a:pt x="1069" y="180"/>
                    <a:pt x="1061" y="136"/>
                  </a:cubicBezTo>
                  <a:cubicBezTo>
                    <a:pt x="1053" y="92"/>
                    <a:pt x="1044" y="46"/>
                    <a:pt x="1035" y="0"/>
                  </a:cubicBez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692650" y="5667375"/>
              <a:ext cx="388248" cy="3077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Calibri" pitchFamily="34" charset="0"/>
                </a:rPr>
                <a:t>1</a:t>
              </a:r>
              <a:r>
                <a:rPr lang="en-US" sz="1400" kern="0" baseline="30000" dirty="0">
                  <a:solidFill>
                    <a:sysClr val="windowText" lastClr="000000"/>
                  </a:solidFill>
                  <a:latin typeface="Calibri" pitchFamily="34" charset="0"/>
                </a:rPr>
                <a:t>ST</a:t>
              </a:r>
              <a:endParaRPr lang="en-US" sz="14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4048125" y="5649913"/>
              <a:ext cx="426720" cy="3077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Calibri" pitchFamily="34" charset="0"/>
                </a:rPr>
                <a:t>2</a:t>
              </a:r>
              <a:r>
                <a:rPr lang="en-US" sz="1400" kern="0" baseline="30000" dirty="0">
                  <a:solidFill>
                    <a:sysClr val="windowText" lastClr="000000"/>
                  </a:solidFill>
                  <a:latin typeface="Calibri" pitchFamily="34" charset="0"/>
                </a:rPr>
                <a:t>ND</a:t>
              </a:r>
              <a:endParaRPr lang="en-US" sz="14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 rot="4373837">
              <a:off x="3435563" y="5326163"/>
              <a:ext cx="415498" cy="3077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Calibri" pitchFamily="34" charset="0"/>
                </a:rPr>
                <a:t>3</a:t>
              </a:r>
              <a:r>
                <a:rPr lang="en-US" sz="1400" kern="0" baseline="30000" dirty="0">
                  <a:solidFill>
                    <a:sysClr val="windowText" lastClr="000000"/>
                  </a:solidFill>
                  <a:latin typeface="Calibri" pitchFamily="34" charset="0"/>
                </a:rPr>
                <a:t>RD</a:t>
              </a:r>
              <a:endParaRPr lang="en-US" sz="14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 rot="4522747">
              <a:off x="3264144" y="4773713"/>
              <a:ext cx="409086" cy="3077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Calibri" pitchFamily="34" charset="0"/>
                </a:rPr>
                <a:t>4</a:t>
              </a:r>
              <a:r>
                <a:rPr lang="en-US" sz="1400" kern="0" baseline="30000" dirty="0">
                  <a:solidFill>
                    <a:sysClr val="windowText" lastClr="000000"/>
                  </a:solidFill>
                  <a:latin typeface="Calibri" pitchFamily="34" charset="0"/>
                </a:rPr>
                <a:t>TH</a:t>
              </a:r>
              <a:endParaRPr lang="en-US" sz="14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076700" y="3984625"/>
              <a:ext cx="853119" cy="2769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alibri" pitchFamily="34" charset="0"/>
                </a:rPr>
                <a:t>THE PLAIN</a:t>
              </a: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 rot="5400000">
              <a:off x="2325688" y="2668588"/>
              <a:ext cx="442912" cy="220662"/>
            </a:xfrm>
            <a:prstGeom prst="homePlate">
              <a:avLst>
                <a:gd name="adj" fmla="val 5018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 rot="5400000">
              <a:off x="6065837" y="1304926"/>
              <a:ext cx="442913" cy="220662"/>
            </a:xfrm>
            <a:prstGeom prst="homePlate">
              <a:avLst>
                <a:gd name="adj" fmla="val 5018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727200" y="2474913"/>
              <a:ext cx="5389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</a:rPr>
                <a:t>TCP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5607050" y="1165225"/>
              <a:ext cx="492125" cy="2397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5537200" y="1109663"/>
              <a:ext cx="5389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</a:rPr>
                <a:t>TCP</a:t>
              </a: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 rot="5400000">
              <a:off x="6157912" y="3536951"/>
              <a:ext cx="442913" cy="220662"/>
            </a:xfrm>
            <a:prstGeom prst="homePlate">
              <a:avLst>
                <a:gd name="adj" fmla="val 5018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161088" y="3046413"/>
              <a:ext cx="492125" cy="2397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6091238" y="2990850"/>
              <a:ext cx="5389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 pitchFamily="34" charset="0"/>
                </a:rPr>
                <a:t>TCP</a:t>
              </a:r>
            </a:p>
          </p:txBody>
        </p:sp>
      </p:grp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6324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Ring Ceremony </a:t>
            </a:r>
          </a:p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Regimental Movement</a:t>
            </a:r>
          </a:p>
        </p:txBody>
      </p:sp>
    </p:spTree>
    <p:extLst>
      <p:ext uri="{BB962C8B-B14F-4D97-AF65-F5344CB8AC3E}">
        <p14:creationId xmlns:p14="http://schemas.microsoft.com/office/powerpoint/2010/main" val="120796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8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269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271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297"/>
          <p:cNvSpPr>
            <a:spLocks noChangeArrowheads="1"/>
          </p:cNvSpPr>
          <p:nvPr/>
        </p:nvSpPr>
        <p:spPr bwMode="auto">
          <a:xfrm>
            <a:off x="1600201" y="4876800"/>
            <a:ext cx="936625" cy="326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1400" b="1">
                <a:solidFill>
                  <a:srgbClr val="000000"/>
                </a:solidFill>
              </a:rPr>
              <a:t>3rd &amp;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defRPr/>
            </a:pPr>
            <a:r>
              <a:rPr lang="en-US" sz="1400" b="1">
                <a:solidFill>
                  <a:srgbClr val="000000"/>
                </a:solidFill>
              </a:rPr>
              <a:t>4th Regt</a:t>
            </a:r>
          </a:p>
        </p:txBody>
      </p:sp>
      <p:grpSp>
        <p:nvGrpSpPr>
          <p:cNvPr id="9" name="Group 248"/>
          <p:cNvGrpSpPr>
            <a:grpSpLocks/>
          </p:cNvGrpSpPr>
          <p:nvPr/>
        </p:nvGrpSpPr>
        <p:grpSpPr bwMode="auto">
          <a:xfrm>
            <a:off x="4876800" y="5791201"/>
            <a:ext cx="1752600" cy="396875"/>
            <a:chOff x="3352800" y="6069013"/>
            <a:chExt cx="1752600" cy="396875"/>
          </a:xfrm>
        </p:grpSpPr>
        <p:grpSp>
          <p:nvGrpSpPr>
            <p:cNvPr id="10" name="Group 247"/>
            <p:cNvGrpSpPr>
              <a:grpSpLocks/>
            </p:cNvGrpSpPr>
            <p:nvPr/>
          </p:nvGrpSpPr>
          <p:grpSpPr bwMode="auto">
            <a:xfrm>
              <a:off x="4202112" y="6069013"/>
              <a:ext cx="903288" cy="396875"/>
              <a:chOff x="4194175" y="6069013"/>
              <a:chExt cx="903288" cy="396875"/>
            </a:xfrm>
          </p:grpSpPr>
          <p:sp>
            <p:nvSpPr>
              <p:cNvPr id="12" name="Rectangle 274"/>
              <p:cNvSpPr>
                <a:spLocks noChangeArrowheads="1"/>
              </p:cNvSpPr>
              <p:nvPr/>
            </p:nvSpPr>
            <p:spPr bwMode="auto">
              <a:xfrm>
                <a:off x="4194176" y="6069013"/>
                <a:ext cx="903287" cy="39687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" name="Line 275"/>
              <p:cNvSpPr>
                <a:spLocks noChangeShapeType="1"/>
              </p:cNvSpPr>
              <p:nvPr/>
            </p:nvSpPr>
            <p:spPr bwMode="auto">
              <a:xfrm>
                <a:off x="4200526" y="6126163"/>
                <a:ext cx="8969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Line 276"/>
              <p:cNvSpPr>
                <a:spLocks noChangeShapeType="1"/>
              </p:cNvSpPr>
              <p:nvPr/>
            </p:nvSpPr>
            <p:spPr bwMode="auto">
              <a:xfrm>
                <a:off x="4200526" y="6197601"/>
                <a:ext cx="8969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5" name="Line 277"/>
              <p:cNvSpPr>
                <a:spLocks noChangeShapeType="1"/>
              </p:cNvSpPr>
              <p:nvPr/>
            </p:nvSpPr>
            <p:spPr bwMode="auto">
              <a:xfrm>
                <a:off x="4200526" y="6337301"/>
                <a:ext cx="8969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6" name="Line 278"/>
              <p:cNvSpPr>
                <a:spLocks noChangeShapeType="1"/>
              </p:cNvSpPr>
              <p:nvPr/>
            </p:nvSpPr>
            <p:spPr bwMode="auto">
              <a:xfrm>
                <a:off x="4200526" y="6408738"/>
                <a:ext cx="8969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" name="Line 279"/>
              <p:cNvSpPr>
                <a:spLocks noChangeShapeType="1"/>
              </p:cNvSpPr>
              <p:nvPr/>
            </p:nvSpPr>
            <p:spPr bwMode="auto">
              <a:xfrm>
                <a:off x="5038726" y="6075363"/>
                <a:ext cx="0" cy="3905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" name="Line 280"/>
              <p:cNvSpPr>
                <a:spLocks noChangeShapeType="1"/>
              </p:cNvSpPr>
              <p:nvPr/>
            </p:nvSpPr>
            <p:spPr bwMode="auto">
              <a:xfrm>
                <a:off x="4252913" y="6075363"/>
                <a:ext cx="0" cy="3905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" name="Line 518"/>
              <p:cNvSpPr>
                <a:spLocks noChangeShapeType="1"/>
              </p:cNvSpPr>
              <p:nvPr/>
            </p:nvSpPr>
            <p:spPr bwMode="auto">
              <a:xfrm>
                <a:off x="4200526" y="6267451"/>
                <a:ext cx="8969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1" name="Rectangle 522"/>
            <p:cNvSpPr>
              <a:spLocks noChangeArrowheads="1"/>
            </p:cNvSpPr>
            <p:nvPr/>
          </p:nvSpPr>
          <p:spPr bwMode="auto">
            <a:xfrm>
              <a:off x="3352800" y="6096001"/>
              <a:ext cx="681341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</a:rPr>
                <a:t>STAIRS</a:t>
              </a:r>
            </a:p>
          </p:txBody>
        </p:sp>
      </p:grpSp>
      <p:grpSp>
        <p:nvGrpSpPr>
          <p:cNvPr id="20" name="Group 311"/>
          <p:cNvGrpSpPr>
            <a:grpSpLocks/>
          </p:cNvGrpSpPr>
          <p:nvPr/>
        </p:nvGrpSpPr>
        <p:grpSpPr bwMode="auto">
          <a:xfrm>
            <a:off x="3121026" y="1125538"/>
            <a:ext cx="5946775" cy="1465262"/>
            <a:chOff x="1597025" y="1125538"/>
            <a:chExt cx="5946775" cy="1465262"/>
          </a:xfrm>
        </p:grpSpPr>
        <p:sp>
          <p:nvSpPr>
            <p:cNvPr id="21" name="Oval 537"/>
            <p:cNvSpPr>
              <a:spLocks noChangeArrowheads="1"/>
            </p:cNvSpPr>
            <p:nvPr/>
          </p:nvSpPr>
          <p:spPr bwMode="auto">
            <a:xfrm>
              <a:off x="2590800" y="22860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2" name="Group 310"/>
            <p:cNvGrpSpPr>
              <a:grpSpLocks/>
            </p:cNvGrpSpPr>
            <p:nvPr/>
          </p:nvGrpSpPr>
          <p:grpSpPr bwMode="auto">
            <a:xfrm>
              <a:off x="1597025" y="1125538"/>
              <a:ext cx="5946775" cy="1460500"/>
              <a:chOff x="1295400" y="1125538"/>
              <a:chExt cx="5946775" cy="1460500"/>
            </a:xfrm>
          </p:grpSpPr>
          <p:sp>
            <p:nvSpPr>
              <p:cNvPr id="23" name="Rectangle 291"/>
              <p:cNvSpPr>
                <a:spLocks noChangeArrowheads="1"/>
              </p:cNvSpPr>
              <p:nvPr/>
            </p:nvSpPr>
            <p:spPr bwMode="auto">
              <a:xfrm>
                <a:off x="1295400" y="2209800"/>
                <a:ext cx="698500" cy="37623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VIPs</a:t>
                </a:r>
              </a:p>
            </p:txBody>
          </p:sp>
          <p:grpSp>
            <p:nvGrpSpPr>
              <p:cNvPr id="24" name="Group 309"/>
              <p:cNvGrpSpPr>
                <a:grpSpLocks/>
              </p:cNvGrpSpPr>
              <p:nvPr/>
            </p:nvGrpSpPr>
            <p:grpSpPr bwMode="auto">
              <a:xfrm>
                <a:off x="1981200" y="1125538"/>
                <a:ext cx="5260975" cy="1312862"/>
                <a:chOff x="1981200" y="1125538"/>
                <a:chExt cx="5260975" cy="1312862"/>
              </a:xfrm>
            </p:grpSpPr>
            <p:sp>
              <p:nvSpPr>
                <p:cNvPr id="25" name="Line 288"/>
                <p:cNvSpPr>
                  <a:spLocks noChangeShapeType="1"/>
                </p:cNvSpPr>
                <p:nvPr/>
              </p:nvSpPr>
              <p:spPr bwMode="auto">
                <a:xfrm flipV="1">
                  <a:off x="3051175" y="1600200"/>
                  <a:ext cx="388938" cy="579438"/>
                </a:xfrm>
                <a:prstGeom prst="line">
                  <a:avLst/>
                </a:prstGeom>
                <a:noFill/>
                <a:ln w="762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b="1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26" name="AutoShape 290"/>
                <p:cNvSpPr>
                  <a:spLocks noChangeArrowheads="1"/>
                </p:cNvSpPr>
                <p:nvPr/>
              </p:nvSpPr>
              <p:spPr bwMode="auto">
                <a:xfrm flipV="1">
                  <a:off x="2689225" y="1125538"/>
                  <a:ext cx="3527425" cy="1116012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496 w 21600"/>
                    <a:gd name="T13" fmla="*/ 4496 h 21600"/>
                    <a:gd name="T14" fmla="*/ 17104 w 21600"/>
                    <a:gd name="T15" fmla="*/ 1710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391" y="21600"/>
                      </a:lnTo>
                      <a:lnTo>
                        <a:pt x="16209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b="1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27" name="Line 292"/>
                <p:cNvSpPr>
                  <a:spLocks noChangeShapeType="1"/>
                </p:cNvSpPr>
                <p:nvPr/>
              </p:nvSpPr>
              <p:spPr bwMode="auto">
                <a:xfrm>
                  <a:off x="1981200" y="2438400"/>
                  <a:ext cx="468313" cy="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b="1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28" name="Line 293"/>
                <p:cNvSpPr>
                  <a:spLocks noChangeShapeType="1"/>
                </p:cNvSpPr>
                <p:nvPr/>
              </p:nvSpPr>
              <p:spPr bwMode="auto">
                <a:xfrm flipV="1">
                  <a:off x="5718175" y="1524000"/>
                  <a:ext cx="609600" cy="30480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b="1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29" name="Rectangle 294"/>
                <p:cNvSpPr>
                  <a:spLocks noChangeArrowheads="1"/>
                </p:cNvSpPr>
                <p:nvPr/>
              </p:nvSpPr>
              <p:spPr bwMode="auto">
                <a:xfrm>
                  <a:off x="6397625" y="1143000"/>
                  <a:ext cx="844550" cy="582211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lang="en-US" sz="1600">
                      <a:solidFill>
                        <a:srgbClr val="000000"/>
                      </a:solidFill>
                    </a:rPr>
                    <a:t>RCRs &amp; RTOs</a:t>
                  </a:r>
                </a:p>
              </p:txBody>
            </p:sp>
            <p:sp>
              <p:nvSpPr>
                <p:cNvPr id="30" name="Rectangle 295"/>
                <p:cNvSpPr>
                  <a:spLocks noChangeArrowheads="1"/>
                </p:cNvSpPr>
                <p:nvPr/>
              </p:nvSpPr>
              <p:spPr bwMode="auto">
                <a:xfrm>
                  <a:off x="2136775" y="1219200"/>
                  <a:ext cx="771525" cy="643766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lang="en-US" dirty="0">
                      <a:solidFill>
                        <a:srgbClr val="000000"/>
                      </a:solidFill>
                    </a:rPr>
                    <a:t>Ring Party</a:t>
                  </a:r>
                </a:p>
              </p:txBody>
            </p:sp>
            <p:sp>
              <p:nvSpPr>
                <p:cNvPr id="31" name="Oval 535"/>
                <p:cNvSpPr>
                  <a:spLocks noChangeArrowheads="1"/>
                </p:cNvSpPr>
                <p:nvPr/>
              </p:nvSpPr>
              <p:spPr bwMode="auto">
                <a:xfrm>
                  <a:off x="4419600" y="2286000"/>
                  <a:ext cx="63500" cy="635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b="1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32" name="Text Box 536"/>
                <p:cNvSpPr txBox="1">
                  <a:spLocks noChangeArrowheads="1"/>
                </p:cNvSpPr>
                <p:nvPr/>
              </p:nvSpPr>
              <p:spPr bwMode="auto">
                <a:xfrm>
                  <a:off x="4203700" y="2041525"/>
                  <a:ext cx="542136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1</a:t>
                  </a:r>
                  <a:r>
                    <a:rPr lang="en-US" sz="1000" b="1" baseline="30000">
                      <a:solidFill>
                        <a:srgbClr val="000000"/>
                      </a:solidFill>
                    </a:rPr>
                    <a:t>st</a:t>
                  </a:r>
                  <a:r>
                    <a:rPr lang="en-US" sz="1000" b="1">
                      <a:solidFill>
                        <a:srgbClr val="000000"/>
                      </a:solidFill>
                    </a:rPr>
                    <a:t> CPT</a:t>
                  </a:r>
                </a:p>
              </p:txBody>
            </p:sp>
            <p:sp>
              <p:nvSpPr>
                <p:cNvPr id="33" name="Line 538"/>
                <p:cNvSpPr>
                  <a:spLocks noChangeShapeType="1"/>
                </p:cNvSpPr>
                <p:nvPr/>
              </p:nvSpPr>
              <p:spPr bwMode="auto">
                <a:xfrm>
                  <a:off x="2819400" y="1600200"/>
                  <a:ext cx="381000" cy="228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1600" b="1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34" name="Line 539"/>
                <p:cNvSpPr>
                  <a:spLocks noChangeShapeType="1"/>
                </p:cNvSpPr>
                <p:nvPr/>
              </p:nvSpPr>
              <p:spPr bwMode="auto">
                <a:xfrm flipH="1" flipV="1">
                  <a:off x="5489575" y="1676400"/>
                  <a:ext cx="341313" cy="447675"/>
                </a:xfrm>
                <a:prstGeom prst="line">
                  <a:avLst/>
                </a:prstGeom>
                <a:noFill/>
                <a:ln w="762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600" b="1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</p:grpSp>
      </p:grpSp>
      <p:grpSp>
        <p:nvGrpSpPr>
          <p:cNvPr id="35" name="Group 255"/>
          <p:cNvGrpSpPr>
            <a:grpSpLocks/>
          </p:cNvGrpSpPr>
          <p:nvPr/>
        </p:nvGrpSpPr>
        <p:grpSpPr bwMode="auto">
          <a:xfrm>
            <a:off x="8763000" y="2133600"/>
            <a:ext cx="838200" cy="382588"/>
            <a:chOff x="6248400" y="2209800"/>
            <a:chExt cx="838200" cy="382588"/>
          </a:xfrm>
        </p:grpSpPr>
        <p:cxnSp>
          <p:nvCxnSpPr>
            <p:cNvPr id="36" name="Straight Arrow Connector 239"/>
            <p:cNvCxnSpPr>
              <a:cxnSpLocks noChangeShapeType="1"/>
            </p:cNvCxnSpPr>
            <p:nvPr/>
          </p:nvCxnSpPr>
          <p:spPr bwMode="auto">
            <a:xfrm rot="10800000">
              <a:off x="6248400" y="2590800"/>
              <a:ext cx="7620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37" name="TextBox 247"/>
            <p:cNvSpPr txBox="1">
              <a:spLocks noChangeArrowheads="1"/>
            </p:cNvSpPr>
            <p:nvPr/>
          </p:nvSpPr>
          <p:spPr bwMode="auto">
            <a:xfrm>
              <a:off x="6400800" y="2209800"/>
              <a:ext cx="685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30’</a:t>
              </a:r>
            </a:p>
          </p:txBody>
        </p:sp>
      </p:grpSp>
      <p:grpSp>
        <p:nvGrpSpPr>
          <p:cNvPr id="38" name="Group 256"/>
          <p:cNvGrpSpPr>
            <a:grpSpLocks/>
          </p:cNvGrpSpPr>
          <p:nvPr/>
        </p:nvGrpSpPr>
        <p:grpSpPr bwMode="auto">
          <a:xfrm>
            <a:off x="9523414" y="2635250"/>
            <a:ext cx="839787" cy="412750"/>
            <a:chOff x="7085013" y="2668588"/>
            <a:chExt cx="839787" cy="412750"/>
          </a:xfrm>
        </p:grpSpPr>
        <p:cxnSp>
          <p:nvCxnSpPr>
            <p:cNvPr id="39" name="Straight Arrow Connector 243"/>
            <p:cNvCxnSpPr>
              <a:cxnSpLocks noChangeShapeType="1"/>
            </p:cNvCxnSpPr>
            <p:nvPr/>
          </p:nvCxnSpPr>
          <p:spPr bwMode="auto">
            <a:xfrm rot="5400000">
              <a:off x="6896101" y="2857500"/>
              <a:ext cx="381000" cy="317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40" name="TextBox 248"/>
            <p:cNvSpPr txBox="1">
              <a:spLocks noChangeArrowheads="1"/>
            </p:cNvSpPr>
            <p:nvPr/>
          </p:nvSpPr>
          <p:spPr bwMode="auto">
            <a:xfrm>
              <a:off x="7162800" y="2743201"/>
              <a:ext cx="76200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13.5’</a:t>
              </a:r>
            </a:p>
          </p:txBody>
        </p:sp>
      </p:grpSp>
      <p:cxnSp>
        <p:nvCxnSpPr>
          <p:cNvPr id="41" name="Straight Arrow Connector 252"/>
          <p:cNvCxnSpPr>
            <a:cxnSpLocks noChangeShapeType="1"/>
          </p:cNvCxnSpPr>
          <p:nvPr/>
        </p:nvCxnSpPr>
        <p:spPr bwMode="auto">
          <a:xfrm>
            <a:off x="3124200" y="5638800"/>
            <a:ext cx="66294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grpSp>
        <p:nvGrpSpPr>
          <p:cNvPr id="42" name="Group 280"/>
          <p:cNvGrpSpPr>
            <a:grpSpLocks/>
          </p:cNvGrpSpPr>
          <p:nvPr/>
        </p:nvGrpSpPr>
        <p:grpSpPr bwMode="auto">
          <a:xfrm>
            <a:off x="2438400" y="2668588"/>
            <a:ext cx="914400" cy="2819400"/>
            <a:chOff x="1600200" y="2668588"/>
            <a:chExt cx="914400" cy="2819400"/>
          </a:xfrm>
        </p:grpSpPr>
        <p:cxnSp>
          <p:nvCxnSpPr>
            <p:cNvPr id="43" name="Straight Arrow Connector 250"/>
            <p:cNvCxnSpPr>
              <a:cxnSpLocks noChangeShapeType="1"/>
            </p:cNvCxnSpPr>
            <p:nvPr/>
          </p:nvCxnSpPr>
          <p:spPr bwMode="auto">
            <a:xfrm rot="5400000">
              <a:off x="647701" y="4076700"/>
              <a:ext cx="2819400" cy="317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44" name="TextBox 253"/>
            <p:cNvSpPr txBox="1">
              <a:spLocks noChangeArrowheads="1"/>
            </p:cNvSpPr>
            <p:nvPr/>
          </p:nvSpPr>
          <p:spPr bwMode="auto">
            <a:xfrm>
              <a:off x="1600200" y="3810000"/>
              <a:ext cx="9144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81’</a:t>
              </a:r>
            </a:p>
          </p:txBody>
        </p:sp>
      </p:grpSp>
      <p:sp>
        <p:nvSpPr>
          <p:cNvPr id="45" name="TextBox 254"/>
          <p:cNvSpPr txBox="1">
            <a:spLocks noChangeArrowheads="1"/>
          </p:cNvSpPr>
          <p:nvPr/>
        </p:nvSpPr>
        <p:spPr bwMode="auto">
          <a:xfrm>
            <a:off x="4038600" y="5638800"/>
            <a:ext cx="1524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>
                <a:solidFill>
                  <a:srgbClr val="000000"/>
                </a:solidFill>
                <a:latin typeface="Arial" charset="0"/>
              </a:rPr>
              <a:t>180’</a:t>
            </a:r>
          </a:p>
        </p:txBody>
      </p:sp>
      <p:grpSp>
        <p:nvGrpSpPr>
          <p:cNvPr id="46" name="Group 272"/>
          <p:cNvGrpSpPr>
            <a:grpSpLocks/>
          </p:cNvGrpSpPr>
          <p:nvPr/>
        </p:nvGrpSpPr>
        <p:grpSpPr bwMode="auto">
          <a:xfrm>
            <a:off x="5867400" y="5334000"/>
            <a:ext cx="2362200" cy="1295400"/>
            <a:chOff x="4267200" y="5334001"/>
            <a:chExt cx="2362200" cy="1295400"/>
          </a:xfrm>
        </p:grpSpPr>
        <p:sp>
          <p:nvSpPr>
            <p:cNvPr id="47" name="Bent Arrow 46"/>
            <p:cNvSpPr/>
            <p:nvPr/>
          </p:nvSpPr>
          <p:spPr bwMode="auto">
            <a:xfrm rot="16200000">
              <a:off x="4648200" y="4953001"/>
              <a:ext cx="1295400" cy="2057400"/>
            </a:xfrm>
            <a:prstGeom prst="bentArrow">
              <a:avLst/>
            </a:prstGeom>
            <a:solidFill>
              <a:srgbClr val="00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16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Rectangle 520"/>
            <p:cNvSpPr>
              <a:spLocks noChangeArrowheads="1"/>
            </p:cNvSpPr>
            <p:nvPr/>
          </p:nvSpPr>
          <p:spPr bwMode="auto">
            <a:xfrm>
              <a:off x="4495800" y="6292851"/>
              <a:ext cx="21336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>
                  <a:solidFill>
                    <a:srgbClr val="000000"/>
                  </a:solidFill>
                </a:rPr>
                <a:t>1st &amp; 2nd Regt</a:t>
              </a:r>
            </a:p>
          </p:txBody>
        </p:sp>
      </p:grpSp>
      <p:sp>
        <p:nvSpPr>
          <p:cNvPr id="49" name="Bent Arrow 48"/>
          <p:cNvSpPr/>
          <p:nvPr/>
        </p:nvSpPr>
        <p:spPr bwMode="auto">
          <a:xfrm>
            <a:off x="1752600" y="2667000"/>
            <a:ext cx="1295400" cy="2057400"/>
          </a:xfrm>
          <a:prstGeom prst="bentArrow">
            <a:avLst/>
          </a:prstGeom>
          <a:solidFill>
            <a:srgbClr val="00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600" b="1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0" name="Group 282"/>
          <p:cNvGrpSpPr>
            <a:grpSpLocks/>
          </p:cNvGrpSpPr>
          <p:nvPr/>
        </p:nvGrpSpPr>
        <p:grpSpPr bwMode="auto">
          <a:xfrm>
            <a:off x="6553200" y="2667000"/>
            <a:ext cx="2895600" cy="2667000"/>
            <a:chOff x="4953000" y="2667000"/>
            <a:chExt cx="2895600" cy="2667000"/>
          </a:xfrm>
        </p:grpSpPr>
        <p:grpSp>
          <p:nvGrpSpPr>
            <p:cNvPr id="51" name="Group 258"/>
            <p:cNvGrpSpPr>
              <a:grpSpLocks/>
            </p:cNvGrpSpPr>
            <p:nvPr/>
          </p:nvGrpSpPr>
          <p:grpSpPr bwMode="auto">
            <a:xfrm>
              <a:off x="4953000" y="2667000"/>
              <a:ext cx="2895600" cy="304800"/>
              <a:chOff x="4953000" y="2743200"/>
              <a:chExt cx="2895600" cy="304800"/>
            </a:xfrm>
          </p:grpSpPr>
          <p:grpSp>
            <p:nvGrpSpPr>
              <p:cNvPr id="69" name="Group 253"/>
              <p:cNvGrpSpPr>
                <a:grpSpLocks/>
              </p:cNvGrpSpPr>
              <p:nvPr/>
            </p:nvGrpSpPr>
            <p:grpSpPr bwMode="auto">
              <a:xfrm>
                <a:off x="4953000" y="2743200"/>
                <a:ext cx="2133600" cy="304800"/>
                <a:chOff x="7010400" y="4267200"/>
                <a:chExt cx="2133600" cy="304800"/>
              </a:xfrm>
            </p:grpSpPr>
            <p:sp>
              <p:nvSpPr>
                <p:cNvPr id="71" name="Rectangle 70"/>
                <p:cNvSpPr/>
                <p:nvPr/>
              </p:nvSpPr>
              <p:spPr bwMode="auto">
                <a:xfrm>
                  <a:off x="7010400" y="42672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latin typeface="Times New Roman"/>
                    </a:rPr>
                    <a:t>D 1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 bwMode="auto">
                <a:xfrm>
                  <a:off x="7772400" y="42672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latin typeface="Times New Roman"/>
                    </a:rPr>
                    <a:t>C 1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 bwMode="auto">
                <a:xfrm>
                  <a:off x="8534400" y="42672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latin typeface="Times New Roman"/>
                    </a:rPr>
                    <a:t>B 1</a:t>
                  </a:r>
                </a:p>
              </p:txBody>
            </p:sp>
          </p:grpSp>
          <p:sp>
            <p:nvSpPr>
              <p:cNvPr id="70" name="Rectangle 69"/>
              <p:cNvSpPr/>
              <p:nvPr/>
            </p:nvSpPr>
            <p:spPr bwMode="auto">
              <a:xfrm>
                <a:off x="7239000" y="27432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/>
                  </a:rPr>
                  <a:t>A 1</a:t>
                </a:r>
              </a:p>
            </p:txBody>
          </p:sp>
        </p:grpSp>
        <p:grpSp>
          <p:nvGrpSpPr>
            <p:cNvPr id="52" name="Group 260"/>
            <p:cNvGrpSpPr>
              <a:grpSpLocks/>
            </p:cNvGrpSpPr>
            <p:nvPr/>
          </p:nvGrpSpPr>
          <p:grpSpPr bwMode="auto">
            <a:xfrm>
              <a:off x="4953000" y="3200400"/>
              <a:ext cx="2895600" cy="304800"/>
              <a:chOff x="4953000" y="2819400"/>
              <a:chExt cx="2895600" cy="304800"/>
            </a:xfrm>
          </p:grpSpPr>
          <p:grpSp>
            <p:nvGrpSpPr>
              <p:cNvPr id="64" name="Group 253"/>
              <p:cNvGrpSpPr>
                <a:grpSpLocks/>
              </p:cNvGrpSpPr>
              <p:nvPr/>
            </p:nvGrpSpPr>
            <p:grpSpPr bwMode="auto">
              <a:xfrm>
                <a:off x="4953000" y="2819400"/>
                <a:ext cx="2133600" cy="304800"/>
                <a:chOff x="7010400" y="4343400"/>
                <a:chExt cx="2133600" cy="304800"/>
              </a:xfrm>
            </p:grpSpPr>
            <p:sp>
              <p:nvSpPr>
                <p:cNvPr id="66" name="Rectangle 65"/>
                <p:cNvSpPr/>
                <p:nvPr/>
              </p:nvSpPr>
              <p:spPr bwMode="auto">
                <a:xfrm>
                  <a:off x="7010400" y="43434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latin typeface="Times New Roman"/>
                    </a:rPr>
                    <a:t>H 1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 bwMode="auto">
                <a:xfrm>
                  <a:off x="7772400" y="43434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latin typeface="Times New Roman"/>
                    </a:rPr>
                    <a:t>G 1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 bwMode="auto">
                <a:xfrm>
                  <a:off x="8534400" y="43434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latin typeface="Times New Roman"/>
                    </a:rPr>
                    <a:t>F 1</a:t>
                  </a:r>
                </a:p>
              </p:txBody>
            </p:sp>
          </p:grpSp>
          <p:sp>
            <p:nvSpPr>
              <p:cNvPr id="65" name="Rectangle 64"/>
              <p:cNvSpPr/>
              <p:nvPr/>
            </p:nvSpPr>
            <p:spPr bwMode="auto">
              <a:xfrm>
                <a:off x="7239000" y="28194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/>
                  </a:rPr>
                  <a:t>E 1</a:t>
                </a:r>
              </a:p>
            </p:txBody>
          </p:sp>
        </p:grpSp>
        <p:grpSp>
          <p:nvGrpSpPr>
            <p:cNvPr id="53" name="Group 253"/>
            <p:cNvGrpSpPr>
              <a:grpSpLocks/>
            </p:cNvGrpSpPr>
            <p:nvPr/>
          </p:nvGrpSpPr>
          <p:grpSpPr bwMode="auto">
            <a:xfrm>
              <a:off x="4953000" y="3657600"/>
              <a:ext cx="2133600" cy="304800"/>
              <a:chOff x="7010400" y="4419600"/>
              <a:chExt cx="2133600" cy="304800"/>
            </a:xfrm>
          </p:grpSpPr>
          <p:sp>
            <p:nvSpPr>
              <p:cNvPr id="61" name="Rectangle 60"/>
              <p:cNvSpPr/>
              <p:nvPr/>
            </p:nvSpPr>
            <p:spPr bwMode="auto">
              <a:xfrm>
                <a:off x="7010400" y="44196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/>
                  </a:rPr>
                  <a:t>B 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7772400" y="44196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/>
                  </a:rPr>
                  <a:t>A 2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8534400" y="44196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/>
                  </a:rPr>
                  <a:t>I 1</a:t>
                </a:r>
              </a:p>
            </p:txBody>
          </p:sp>
        </p:grpSp>
        <p:sp>
          <p:nvSpPr>
            <p:cNvPr id="54" name="Rectangle 53"/>
            <p:cNvSpPr/>
            <p:nvPr/>
          </p:nvSpPr>
          <p:spPr bwMode="auto">
            <a:xfrm>
              <a:off x="4953000" y="4114800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Times New Roman"/>
                </a:rPr>
                <a:t>E 2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715000" y="4114800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Times New Roman"/>
                </a:rPr>
                <a:t>D 2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477000" y="4114800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Times New Roman"/>
                </a:rPr>
                <a:t>C 2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4953000" y="4572000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Times New Roman"/>
                </a:rPr>
                <a:t>G 2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715000" y="4572000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Times New Roman"/>
                </a:rPr>
                <a:t>F 2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4953000" y="5029200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Times New Roman"/>
                </a:rPr>
                <a:t>I 2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5715000" y="5029200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Times New Roman"/>
                </a:rPr>
                <a:t>H 2</a:t>
              </a:r>
            </a:p>
          </p:txBody>
        </p:sp>
      </p:grpSp>
      <p:grpSp>
        <p:nvGrpSpPr>
          <p:cNvPr id="74" name="Group 283"/>
          <p:cNvGrpSpPr>
            <a:grpSpLocks/>
          </p:cNvGrpSpPr>
          <p:nvPr/>
        </p:nvGrpSpPr>
        <p:grpSpPr bwMode="auto">
          <a:xfrm>
            <a:off x="3048000" y="2667000"/>
            <a:ext cx="2895600" cy="2667000"/>
            <a:chOff x="4953000" y="2667000"/>
            <a:chExt cx="2895600" cy="2667000"/>
          </a:xfrm>
        </p:grpSpPr>
        <p:grpSp>
          <p:nvGrpSpPr>
            <p:cNvPr id="75" name="Group 258"/>
            <p:cNvGrpSpPr>
              <a:grpSpLocks/>
            </p:cNvGrpSpPr>
            <p:nvPr/>
          </p:nvGrpSpPr>
          <p:grpSpPr bwMode="auto">
            <a:xfrm>
              <a:off x="4953000" y="2667000"/>
              <a:ext cx="2895600" cy="304800"/>
              <a:chOff x="4953000" y="2743200"/>
              <a:chExt cx="2895600" cy="304800"/>
            </a:xfrm>
          </p:grpSpPr>
          <p:grpSp>
            <p:nvGrpSpPr>
              <p:cNvPr id="93" name="Group 253"/>
              <p:cNvGrpSpPr>
                <a:grpSpLocks/>
              </p:cNvGrpSpPr>
              <p:nvPr/>
            </p:nvGrpSpPr>
            <p:grpSpPr bwMode="auto">
              <a:xfrm>
                <a:off x="4953000" y="2743200"/>
                <a:ext cx="2133600" cy="304800"/>
                <a:chOff x="7010400" y="4267200"/>
                <a:chExt cx="2133600" cy="304800"/>
              </a:xfrm>
            </p:grpSpPr>
            <p:sp>
              <p:nvSpPr>
                <p:cNvPr id="95" name="Rectangle 94"/>
                <p:cNvSpPr/>
                <p:nvPr/>
              </p:nvSpPr>
              <p:spPr bwMode="auto">
                <a:xfrm>
                  <a:off x="7010400" y="42672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latin typeface="Times New Roman"/>
                    </a:rPr>
                    <a:t>D 4</a:t>
                  </a: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7772400" y="42672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latin typeface="Times New Roman"/>
                    </a:rPr>
                    <a:t>C 4</a:t>
                  </a: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8534400" y="42672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latin typeface="Times New Roman"/>
                    </a:rPr>
                    <a:t>B 4</a:t>
                  </a:r>
                </a:p>
              </p:txBody>
            </p:sp>
          </p:grpSp>
          <p:sp>
            <p:nvSpPr>
              <p:cNvPr id="94" name="Rectangle 93"/>
              <p:cNvSpPr/>
              <p:nvPr/>
            </p:nvSpPr>
            <p:spPr bwMode="auto">
              <a:xfrm>
                <a:off x="7239000" y="27432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/>
                  </a:rPr>
                  <a:t>A 4</a:t>
                </a:r>
              </a:p>
            </p:txBody>
          </p:sp>
        </p:grpSp>
        <p:grpSp>
          <p:nvGrpSpPr>
            <p:cNvPr id="76" name="Group 260"/>
            <p:cNvGrpSpPr>
              <a:grpSpLocks/>
            </p:cNvGrpSpPr>
            <p:nvPr/>
          </p:nvGrpSpPr>
          <p:grpSpPr bwMode="auto">
            <a:xfrm>
              <a:off x="4953000" y="3200400"/>
              <a:ext cx="2895600" cy="304800"/>
              <a:chOff x="4953000" y="2819400"/>
              <a:chExt cx="2895600" cy="304800"/>
            </a:xfrm>
          </p:grpSpPr>
          <p:grpSp>
            <p:nvGrpSpPr>
              <p:cNvPr id="88" name="Group 253"/>
              <p:cNvGrpSpPr>
                <a:grpSpLocks/>
              </p:cNvGrpSpPr>
              <p:nvPr/>
            </p:nvGrpSpPr>
            <p:grpSpPr bwMode="auto">
              <a:xfrm>
                <a:off x="4953000" y="2819400"/>
                <a:ext cx="2133600" cy="304800"/>
                <a:chOff x="7010400" y="4343400"/>
                <a:chExt cx="2133600" cy="304800"/>
              </a:xfrm>
            </p:grpSpPr>
            <p:sp>
              <p:nvSpPr>
                <p:cNvPr id="90" name="Rectangle 89"/>
                <p:cNvSpPr/>
                <p:nvPr/>
              </p:nvSpPr>
              <p:spPr bwMode="auto">
                <a:xfrm>
                  <a:off x="7010400" y="43434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latin typeface="Times New Roman"/>
                    </a:rPr>
                    <a:t>H 4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7772400" y="43434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latin typeface="Times New Roman"/>
                    </a:rPr>
                    <a:t>G 4</a:t>
                  </a:r>
                </a:p>
              </p:txBody>
            </p:sp>
            <p:sp>
              <p:nvSpPr>
                <p:cNvPr id="92" name="Rectangle 91"/>
                <p:cNvSpPr/>
                <p:nvPr/>
              </p:nvSpPr>
              <p:spPr bwMode="auto">
                <a:xfrm>
                  <a:off x="8534400" y="4343400"/>
                  <a:ext cx="609600" cy="304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0" hangingPunct="0">
                    <a:defRPr/>
                  </a:pPr>
                  <a:r>
                    <a:rPr lang="en-US" sz="1600" b="1" dirty="0">
                      <a:solidFill>
                        <a:srgbClr val="000000"/>
                      </a:solidFill>
                      <a:latin typeface="Times New Roman"/>
                    </a:rPr>
                    <a:t>F 4</a:t>
                  </a:r>
                </a:p>
              </p:txBody>
            </p:sp>
          </p:grpSp>
          <p:sp>
            <p:nvSpPr>
              <p:cNvPr id="89" name="Rectangle 88"/>
              <p:cNvSpPr/>
              <p:nvPr/>
            </p:nvSpPr>
            <p:spPr bwMode="auto">
              <a:xfrm>
                <a:off x="7239000" y="28194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/>
                  </a:rPr>
                  <a:t>E 4</a:t>
                </a:r>
              </a:p>
            </p:txBody>
          </p:sp>
        </p:grpSp>
        <p:grpSp>
          <p:nvGrpSpPr>
            <p:cNvPr id="77" name="Group 253"/>
            <p:cNvGrpSpPr>
              <a:grpSpLocks/>
            </p:cNvGrpSpPr>
            <p:nvPr/>
          </p:nvGrpSpPr>
          <p:grpSpPr bwMode="auto">
            <a:xfrm>
              <a:off x="5715000" y="3657600"/>
              <a:ext cx="2133600" cy="304800"/>
              <a:chOff x="7772400" y="4419600"/>
              <a:chExt cx="2133600" cy="304800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7772400" y="44196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/>
                  </a:rPr>
                  <a:t>B 3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8534400" y="44196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/>
                  </a:rPr>
                  <a:t>A 3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9296400" y="4419600"/>
                <a:ext cx="609600" cy="304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/>
                  </a:rPr>
                  <a:t>I 4</a:t>
                </a:r>
              </a:p>
            </p:txBody>
          </p:sp>
        </p:grpSp>
        <p:sp>
          <p:nvSpPr>
            <p:cNvPr id="78" name="Rectangle 77"/>
            <p:cNvSpPr/>
            <p:nvPr/>
          </p:nvSpPr>
          <p:spPr bwMode="auto">
            <a:xfrm>
              <a:off x="5715000" y="4114800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Times New Roman"/>
                </a:rPr>
                <a:t>E 3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6477000" y="4114800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Times New Roman"/>
                </a:rPr>
                <a:t>D 3</a:t>
              </a: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7239000" y="4114800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Times New Roman"/>
                </a:rPr>
                <a:t>C 3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6477000" y="4572000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Times New Roman"/>
                </a:rPr>
                <a:t>G 3</a:t>
              </a: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7239000" y="4572000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Times New Roman"/>
                </a:rPr>
                <a:t>F 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6477000" y="5029200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Times New Roman"/>
                </a:rPr>
                <a:t>I 3</a:t>
              </a: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7239000" y="5029200"/>
              <a:ext cx="609600" cy="304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Times New Roman"/>
                </a:rPr>
                <a:t>H 3</a:t>
              </a:r>
            </a:p>
          </p:txBody>
        </p:sp>
      </p:grpSp>
      <p:grpSp>
        <p:nvGrpSpPr>
          <p:cNvPr id="98" name="Group 107"/>
          <p:cNvGrpSpPr>
            <a:grpSpLocks/>
          </p:cNvGrpSpPr>
          <p:nvPr/>
        </p:nvGrpSpPr>
        <p:grpSpPr bwMode="auto">
          <a:xfrm>
            <a:off x="5637214" y="2665414"/>
            <a:ext cx="873115" cy="763900"/>
            <a:chOff x="6858000" y="4114800"/>
            <a:chExt cx="873116" cy="764213"/>
          </a:xfrm>
        </p:grpSpPr>
        <p:sp>
          <p:nvSpPr>
            <p:cNvPr id="99" name="Oval 524"/>
            <p:cNvSpPr>
              <a:spLocks noChangeArrowheads="1"/>
            </p:cNvSpPr>
            <p:nvPr/>
          </p:nvSpPr>
          <p:spPr bwMode="auto">
            <a:xfrm>
              <a:off x="7239000" y="4164032"/>
              <a:ext cx="63500" cy="635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0" name="Oval 525"/>
            <p:cNvSpPr>
              <a:spLocks noChangeArrowheads="1"/>
            </p:cNvSpPr>
            <p:nvPr/>
          </p:nvSpPr>
          <p:spPr bwMode="auto">
            <a:xfrm>
              <a:off x="6858000" y="4515014"/>
              <a:ext cx="63500" cy="635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1" name="Rectangle 526"/>
            <p:cNvSpPr>
              <a:spLocks noChangeArrowheads="1"/>
            </p:cNvSpPr>
            <p:nvPr/>
          </p:nvSpPr>
          <p:spPr bwMode="auto">
            <a:xfrm>
              <a:off x="7288212" y="4114800"/>
              <a:ext cx="416397" cy="2745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</a:rPr>
                <a:t>TAC</a:t>
              </a:r>
            </a:p>
          </p:txBody>
        </p:sp>
        <p:sp>
          <p:nvSpPr>
            <p:cNvPr id="102" name="Line 527"/>
            <p:cNvSpPr>
              <a:spLocks noChangeShapeType="1"/>
            </p:cNvSpPr>
            <p:nvPr/>
          </p:nvSpPr>
          <p:spPr bwMode="auto">
            <a:xfrm>
              <a:off x="6965950" y="4551541"/>
              <a:ext cx="349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3" name="Rectangle 526"/>
            <p:cNvSpPr>
              <a:spLocks noChangeArrowheads="1"/>
            </p:cNvSpPr>
            <p:nvPr/>
          </p:nvSpPr>
          <p:spPr bwMode="auto">
            <a:xfrm>
              <a:off x="7265987" y="4419725"/>
              <a:ext cx="465129" cy="459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</a:rPr>
                <a:t>TAC</a:t>
              </a:r>
            </a:p>
            <a:p>
              <a:pPr eaLnBrk="0" hangingPunct="0">
                <a:defRPr/>
              </a:pPr>
              <a:r>
                <a:rPr lang="en-US" sz="1200">
                  <a:solidFill>
                    <a:srgbClr val="000000"/>
                  </a:solidFill>
                </a:rPr>
                <a:t>NCO</a:t>
              </a:r>
            </a:p>
          </p:txBody>
        </p:sp>
      </p:grpSp>
      <p:grpSp>
        <p:nvGrpSpPr>
          <p:cNvPr id="104" name="Group 108"/>
          <p:cNvGrpSpPr>
            <a:grpSpLocks/>
          </p:cNvGrpSpPr>
          <p:nvPr/>
        </p:nvGrpSpPr>
        <p:grpSpPr bwMode="auto">
          <a:xfrm>
            <a:off x="5334000" y="1143000"/>
            <a:ext cx="1905000" cy="228600"/>
            <a:chOff x="76200" y="2590800"/>
            <a:chExt cx="11612880" cy="1600200"/>
          </a:xfrm>
        </p:grpSpPr>
        <p:pic>
          <p:nvPicPr>
            <p:cNvPr id="105" name="Picture 82" descr="[National Color - Army/Air Force Version]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2590800"/>
              <a:ext cx="2133600" cy="1578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" name="Picture 83" descr="[West Point Cadet Colors]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2590800"/>
              <a:ext cx="2133600" cy="158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" name="Picture 84" descr="[U.S. Army Official Parade flag]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209800" y="2590800"/>
              <a:ext cx="2165531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" name="Picture 85" descr="[West Point Organizational Colors]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343400" y="2590800"/>
              <a:ext cx="213360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" name="Picture 86" descr="[Army Lieutenant General flag]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610600" y="2895600"/>
              <a:ext cx="1546748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" name="Picture 87" descr="[Army Brigadier General flag]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0134600" y="2895600"/>
              <a:ext cx="155448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6172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Ceremony– Class Movement</a:t>
            </a:r>
          </a:p>
        </p:txBody>
      </p:sp>
    </p:spTree>
    <p:extLst>
      <p:ext uri="{BB962C8B-B14F-4D97-AF65-F5344CB8AC3E}">
        <p14:creationId xmlns:p14="http://schemas.microsoft.com/office/powerpoint/2010/main" val="25780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1722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21216-1916-42A3-BBD9-D281E0384C0E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246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3276600" y="1428750"/>
            <a:ext cx="6400800" cy="3905250"/>
            <a:chOff x="1905000" y="1428750"/>
            <a:chExt cx="6400800" cy="3905250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7467600" y="1428750"/>
              <a:ext cx="775855" cy="1466850"/>
              <a:chOff x="4648200" y="1295400"/>
              <a:chExt cx="1219200" cy="2514600"/>
            </a:xfrm>
          </p:grpSpPr>
          <p:cxnSp>
            <p:nvCxnSpPr>
              <p:cNvPr id="43" name="Straight Connector 2"/>
              <p:cNvCxnSpPr/>
              <p:nvPr/>
            </p:nvCxnSpPr>
            <p:spPr>
              <a:xfrm rot="5400000">
                <a:off x="3582535" y="2667000"/>
                <a:ext cx="2286000" cy="0"/>
              </a:xfrm>
              <a:prstGeom prst="line">
                <a:avLst/>
              </a:prstGeom>
              <a:ln w="539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32"/>
              <p:cNvGrpSpPr>
                <a:grpSpLocks/>
              </p:cNvGrpSpPr>
              <p:nvPr/>
            </p:nvGrpSpPr>
            <p:grpSpPr bwMode="auto">
              <a:xfrm>
                <a:off x="4648200" y="1295399"/>
                <a:ext cx="152400" cy="304800"/>
                <a:chOff x="4495800" y="990600"/>
                <a:chExt cx="457200" cy="685801"/>
              </a:xfrm>
            </p:grpSpPr>
            <p:sp>
              <p:nvSpPr>
                <p:cNvPr id="49" name="Isosceles Triangle 8"/>
                <p:cNvSpPr/>
                <p:nvPr/>
              </p:nvSpPr>
              <p:spPr>
                <a:xfrm>
                  <a:off x="4495800" y="990604"/>
                  <a:ext cx="456521" cy="459244"/>
                </a:xfrm>
                <a:prstGeom prst="triangle">
                  <a:avLst/>
                </a:prstGeom>
                <a:solidFill>
                  <a:srgbClr val="898787"/>
                </a:solidFill>
                <a:ln>
                  <a:solidFill>
                    <a:srgbClr val="89878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50" name="Rectangle 9"/>
                <p:cNvSpPr/>
                <p:nvPr/>
              </p:nvSpPr>
              <p:spPr>
                <a:xfrm>
                  <a:off x="4645478" y="1296765"/>
                  <a:ext cx="157165" cy="379640"/>
                </a:xfrm>
                <a:prstGeom prst="rect">
                  <a:avLst/>
                </a:prstGeom>
                <a:solidFill>
                  <a:srgbClr val="898787"/>
                </a:solidFill>
                <a:ln>
                  <a:solidFill>
                    <a:srgbClr val="89878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4724400" y="1524000"/>
                <a:ext cx="1143000" cy="864810"/>
                <a:chOff x="6858000" y="2895600"/>
                <a:chExt cx="1143000" cy="864810"/>
              </a:xfrm>
            </p:grpSpPr>
            <p:pic>
              <p:nvPicPr>
                <p:cNvPr id="46" name="Picture 2" descr="C:\Users\randell.moody\Pictures\USCC Guidons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858000" y="2895600"/>
                  <a:ext cx="1143000" cy="8648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7" name="Rectangle 6"/>
                <p:cNvSpPr/>
                <p:nvPr/>
              </p:nvSpPr>
              <p:spPr>
                <a:xfrm>
                  <a:off x="7163481" y="2971800"/>
                  <a:ext cx="229507" cy="228600"/>
                </a:xfrm>
                <a:prstGeom prst="rect">
                  <a:avLst/>
                </a:prstGeom>
                <a:solidFill>
                  <a:srgbClr val="FFCC00"/>
                </a:solidFill>
                <a:ln>
                  <a:solidFill>
                    <a:srgbClr val="FF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8" name="Rectangle 7"/>
                <p:cNvSpPr/>
                <p:nvPr/>
              </p:nvSpPr>
              <p:spPr>
                <a:xfrm>
                  <a:off x="7163481" y="3428999"/>
                  <a:ext cx="229507" cy="228600"/>
                </a:xfrm>
                <a:prstGeom prst="rect">
                  <a:avLst/>
                </a:prstGeom>
                <a:solidFill>
                  <a:srgbClr val="CDCDCD"/>
                </a:solidFill>
                <a:ln>
                  <a:solidFill>
                    <a:srgbClr val="CDCD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4343400" y="4724400"/>
              <a:ext cx="609600" cy="609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8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rPr>
                <a:t>TAC NCO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696200" y="2362200"/>
              <a:ext cx="609600" cy="609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rPr>
                <a:t>TAC</a:t>
              </a:r>
            </a:p>
          </p:txBody>
        </p: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1905000" y="2362200"/>
              <a:ext cx="5410200" cy="609600"/>
              <a:chOff x="1905000" y="2362200"/>
              <a:chExt cx="5410200" cy="6096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900" b="1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Calibri" pitchFamily="34" charset="0"/>
                  </a:rPr>
                  <a:t>CO CDR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1400" b="1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905000" y="3124200"/>
              <a:ext cx="5410200" cy="609600"/>
              <a:chOff x="1905000" y="2362200"/>
              <a:chExt cx="5410200" cy="6096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905000" y="3886200"/>
              <a:ext cx="5410200" cy="609600"/>
              <a:chOff x="1905000" y="2362200"/>
              <a:chExt cx="5410200" cy="609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705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6482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019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5908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1400" b="1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Calibri" pitchFamily="34" charset="0"/>
                  </a:rPr>
                  <a:t>Z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9624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334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2766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Calibri" pitchFamily="34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905000" y="2362200"/>
                <a:ext cx="609600" cy="60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900" b="1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Calibri" pitchFamily="34" charset="0"/>
                  </a:rPr>
                  <a:t>RCR</a:t>
                </a:r>
              </a:p>
            </p:txBody>
          </p:sp>
        </p:grpSp>
        <p:sp>
          <p:nvSpPr>
            <p:cNvPr id="15" name="TextBox 48"/>
            <p:cNvSpPr txBox="1">
              <a:spLocks noChangeArrowheads="1"/>
            </p:cNvSpPr>
            <p:nvPr/>
          </p:nvSpPr>
          <p:spPr bwMode="auto">
            <a:xfrm>
              <a:off x="4191000" y="1905000"/>
              <a:ext cx="9144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600" b="1">
                  <a:solidFill>
                    <a:srgbClr val="000000"/>
                  </a:solidFill>
                  <a:latin typeface="Calibri" pitchFamily="34" charset="0"/>
                </a:rPr>
                <a:t>FRONT</a:t>
              </a:r>
            </a:p>
          </p:txBody>
        </p:sp>
        <p:cxnSp>
          <p:nvCxnSpPr>
            <p:cNvPr id="16" name="Straight Arrow Connector 50"/>
            <p:cNvCxnSpPr>
              <a:cxnSpLocks noChangeShapeType="1"/>
            </p:cNvCxnSpPr>
            <p:nvPr/>
          </p:nvCxnSpPr>
          <p:spPr bwMode="auto">
            <a:xfrm rot="10800000">
              <a:off x="2133600" y="2667000"/>
              <a:ext cx="4038600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7" name="Straight Arrow Connector 52"/>
            <p:cNvCxnSpPr>
              <a:cxnSpLocks noChangeShapeType="1"/>
              <a:stCxn id="27" idx="6"/>
            </p:cNvCxnSpPr>
            <p:nvPr/>
          </p:nvCxnSpPr>
          <p:spPr bwMode="auto">
            <a:xfrm flipH="1">
              <a:off x="2133600" y="3429000"/>
              <a:ext cx="5181600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8" name="Straight Arrow Connector 56"/>
            <p:cNvCxnSpPr>
              <a:cxnSpLocks noChangeShapeType="1"/>
              <a:stCxn id="19" idx="6"/>
            </p:cNvCxnSpPr>
            <p:nvPr/>
          </p:nvCxnSpPr>
          <p:spPr bwMode="auto">
            <a:xfrm flipH="1">
              <a:off x="3048000" y="4191000"/>
              <a:ext cx="4267200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sp>
        <p:nvSpPr>
          <p:cNvPr id="51" name="Text Box 151"/>
          <p:cNvSpPr txBox="1">
            <a:spLocks noChangeArrowheads="1"/>
          </p:cNvSpPr>
          <p:nvPr/>
        </p:nvSpPr>
        <p:spPr bwMode="auto">
          <a:xfrm>
            <a:off x="3276600" y="5570539"/>
            <a:ext cx="5638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</a:rPr>
              <a:t>Company formation is organized alphabetically by last name with the exception of the Company Commander and Ring and Crest Rep (RCR)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b="1" dirty="0">
                <a:latin typeface="Calibri" pitchFamily="34" charset="0"/>
              </a:rPr>
              <a:t>Space determined </a:t>
            </a:r>
          </a:p>
          <a:p>
            <a:pPr eaLnBrk="0" hangingPunct="0">
              <a:defRPr/>
            </a:pPr>
            <a:r>
              <a:rPr lang="en-US" sz="1600" b="1" dirty="0">
                <a:latin typeface="Calibri" pitchFamily="34" charset="0"/>
              </a:rPr>
              <a:t>by actual class size per company</a:t>
            </a:r>
          </a:p>
          <a:p>
            <a:pPr eaLnBrk="0" hangingPunct="0">
              <a:defRPr/>
            </a:pPr>
            <a:endParaRPr lang="en-US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6248400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Company Formation</a:t>
            </a:r>
            <a:endParaRPr lang="en-US" sz="22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49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P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A94679-9C6D-45B2-A919-803B1AA93E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BAC2FC-36E8-4F56-A739-8C92DC6EE4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CA2186-5A64-49F8-9F27-45733F0D584B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WP1</Template>
  <TotalTime>707</TotalTime>
  <Words>511</Words>
  <Application>Microsoft Office PowerPoint</Application>
  <PresentationFormat>Widescreen</PresentationFormat>
  <Paragraphs>145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WP1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Daniel.Sabotka</dc:creator>
  <cp:lastModifiedBy>DoD Admin</cp:lastModifiedBy>
  <cp:revision>91</cp:revision>
  <cp:lastPrinted>2017-09-26T19:55:35Z</cp:lastPrinted>
  <dcterms:created xsi:type="dcterms:W3CDTF">2017-09-20T14:10:07Z</dcterms:created>
  <dcterms:modified xsi:type="dcterms:W3CDTF">2018-08-20T01:25:29Z</dcterms:modified>
</cp:coreProperties>
</file>