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2" r:id="rId3"/>
    <p:sldId id="259" r:id="rId4"/>
    <p:sldId id="258" r:id="rId5"/>
    <p:sldId id="261" r:id="rId6"/>
    <p:sldId id="263" r:id="rId7"/>
    <p:sldId id="260"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2E3F5B-4A24-46C6-898B-0A1422E3AE5F}" type="datetimeFigureOut">
              <a:rPr lang="en-US" smtClean="0"/>
              <a:t>8/18/2018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ED4D0B-32A0-4D95-B85B-53E381A1E5F0}" type="slidenum">
              <a:rPr lang="en-US" smtClean="0"/>
              <a:t>‹#›</a:t>
            </a:fld>
            <a:endParaRPr lang="en-US"/>
          </a:p>
        </p:txBody>
      </p:sp>
    </p:spTree>
    <p:extLst>
      <p:ext uri="{BB962C8B-B14F-4D97-AF65-F5344CB8AC3E}">
        <p14:creationId xmlns:p14="http://schemas.microsoft.com/office/powerpoint/2010/main" val="1426473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087699-342F-41C9-B108-9276797C5423}"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5E9B5-AE49-4EA6-BCD2-1ED96BA862C9}"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7201B-6316-4FD0-B426-E6B00CA47EE4}"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9BD1AF-C86C-450C-B0CA-703BE48F5F99}"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77CB6-0A00-4B5B-A5CB-FD8AFE07F09A}"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6EF4F4-BBD2-4AD6-8147-E4B1A73589FF}" type="datetime1">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E4A550-D273-4CEC-BD8C-51EBB3A86099}" type="datetime1">
              <a:rPr lang="en-US" smtClean="0"/>
              <a:t>8/18/2018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738B6C-624C-4803-BA4F-1445D7D00F0B}" type="datetime1">
              <a:rPr lang="en-US" smtClean="0"/>
              <a:t>8/18/2018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1F334-C25B-49C2-A19A-A8E2DD8D34D4}" type="datetime1">
              <a:rPr lang="en-US" smtClean="0"/>
              <a:t>8/18/2018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4AA8CC-AC61-4D22-8C26-410CEEDAECBE}" type="datetime1">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1A0C1-292E-47AB-91B7-6EE758643F77}" type="datetime1">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555F0-EFE2-4BF1-9AA6-0E1A1D6FA441}" type="datetime1">
              <a:rPr lang="en-US" smtClean="0"/>
              <a:t>8/18/2018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ED34C-DE97-4463-B92A-AD521C2553AA}" type="slidenum">
              <a:rPr lang="en-US" smtClean="0"/>
              <a:pPr/>
              <a:t>‹#›</a:t>
            </a:fld>
            <a:endParaRPr lang="en-US"/>
          </a:p>
        </p:txBody>
      </p:sp>
      <p:pic>
        <p:nvPicPr>
          <p:cNvPr id="7" name="Picture 6" descr="Template ART.tif"/>
          <p:cNvPicPr>
            <a:picLocks noChangeAspect="1"/>
          </p:cNvPicPr>
          <p:nvPr userDrawn="1"/>
        </p:nvPicPr>
        <p:blipFill>
          <a:blip r:embed="rId13" cstate="print"/>
          <a:stretch>
            <a:fillRect/>
          </a:stretch>
        </p:blipFill>
        <p:spPr>
          <a:xfrm>
            <a:off x="0" y="0"/>
            <a:ext cx="9144000" cy="1149096"/>
          </a:xfrm>
          <a:prstGeom prst="rect">
            <a:avLst/>
          </a:prstGeom>
        </p:spPr>
      </p:pic>
      <p:sp>
        <p:nvSpPr>
          <p:cNvPr id="8" name="Freeform 7"/>
          <p:cNvSpPr/>
          <p:nvPr userDrawn="1"/>
        </p:nvSpPr>
        <p:spPr>
          <a:xfrm>
            <a:off x="916781" y="997744"/>
            <a:ext cx="107157" cy="92869"/>
          </a:xfrm>
          <a:custGeom>
            <a:avLst/>
            <a:gdLst>
              <a:gd name="connsiteX0" fmla="*/ 0 w 107157"/>
              <a:gd name="connsiteY0" fmla="*/ 88106 h 92869"/>
              <a:gd name="connsiteX1" fmla="*/ 28575 w 107157"/>
              <a:gd name="connsiteY1" fmla="*/ 33337 h 92869"/>
              <a:gd name="connsiteX2" fmla="*/ 38100 w 107157"/>
              <a:gd name="connsiteY2" fmla="*/ 19050 h 92869"/>
              <a:gd name="connsiteX3" fmla="*/ 66675 w 107157"/>
              <a:gd name="connsiteY3" fmla="*/ 0 h 92869"/>
              <a:gd name="connsiteX4" fmla="*/ 107157 w 107157"/>
              <a:gd name="connsiteY4" fmla="*/ 45244 h 92869"/>
              <a:gd name="connsiteX5" fmla="*/ 78582 w 107157"/>
              <a:gd name="connsiteY5" fmla="*/ 92869 h 92869"/>
              <a:gd name="connsiteX6" fmla="*/ 0 w 107157"/>
              <a:gd name="connsiteY6" fmla="*/ 88106 h 9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7" h="92869">
                <a:moveTo>
                  <a:pt x="0" y="88106"/>
                </a:moveTo>
                <a:lnTo>
                  <a:pt x="28575" y="33337"/>
                </a:lnTo>
                <a:lnTo>
                  <a:pt x="38100" y="19050"/>
                </a:lnTo>
                <a:lnTo>
                  <a:pt x="66675" y="0"/>
                </a:lnTo>
                <a:lnTo>
                  <a:pt x="107157" y="45244"/>
                </a:lnTo>
                <a:lnTo>
                  <a:pt x="78582" y="92869"/>
                </a:lnTo>
                <a:lnTo>
                  <a:pt x="0" y="8810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How To Be a Good CDO</a:t>
            </a:r>
            <a:endParaRPr lang="en-US" sz="5400" dirty="0"/>
          </a:p>
        </p:txBody>
      </p:sp>
      <p:sp>
        <p:nvSpPr>
          <p:cNvPr id="8" name="Subtitle 7"/>
          <p:cNvSpPr>
            <a:spLocks noGrp="1"/>
          </p:cNvSpPr>
          <p:nvPr>
            <p:ph type="subTitle" idx="1"/>
          </p:nvPr>
        </p:nvSpPr>
        <p:spPr/>
        <p:txBody>
          <a:bodyPr/>
          <a:lstStyle/>
          <a:p>
            <a:r>
              <a:rPr lang="en-US" dirty="0" smtClean="0"/>
              <a:t>CDT CPT Jason Hunt</a:t>
            </a:r>
          </a:p>
          <a:p>
            <a:r>
              <a:rPr lang="en-US" dirty="0" smtClean="0"/>
              <a:t>4REG S1</a:t>
            </a:r>
            <a:endParaRPr lang="en-US" dirty="0"/>
          </a:p>
        </p:txBody>
      </p:sp>
      <p:sp>
        <p:nvSpPr>
          <p:cNvPr id="4" name="Slide Number Placeholder 3"/>
          <p:cNvSpPr>
            <a:spLocks noGrp="1"/>
          </p:cNvSpPr>
          <p:nvPr>
            <p:ph type="sldNum" sz="quarter" idx="12"/>
          </p:nvPr>
        </p:nvSpPr>
        <p:spPr/>
        <p:txBody>
          <a:bodyPr/>
          <a:lstStyle/>
          <a:p>
            <a:fld id="{DFDED34C-DE97-4463-B92A-AD521C2553AA}" type="slidenum">
              <a:rPr lang="en-US" smtClean="0"/>
              <a:pPr/>
              <a:t>1</a:t>
            </a:fld>
            <a:endParaRPr lang="en-US"/>
          </a:p>
        </p:txBody>
      </p:sp>
    </p:spTree>
    <p:extLst>
      <p:ext uri="{BB962C8B-B14F-4D97-AF65-F5344CB8AC3E}">
        <p14:creationId xmlns:p14="http://schemas.microsoft.com/office/powerpoint/2010/main" val="73255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16586"/>
            <a:ext cx="8229600" cy="1143000"/>
          </a:xfrm>
        </p:spPr>
        <p:txBody>
          <a:bodyPr/>
          <a:lstStyle/>
          <a:p>
            <a:r>
              <a:rPr lang="en-US" sz="2800" dirty="0" smtClean="0">
                <a:solidFill>
                  <a:schemeClr val="bg1"/>
                </a:solidFill>
              </a:rPr>
              <a:t>What is a CDO</a:t>
            </a:r>
            <a:endParaRPr lang="en-US" sz="2800" dirty="0">
              <a:solidFill>
                <a:schemeClr val="bg1"/>
              </a:solidFill>
            </a:endParaRPr>
          </a:p>
        </p:txBody>
      </p:sp>
      <p:sp>
        <p:nvSpPr>
          <p:cNvPr id="3" name="Content Placeholder 2"/>
          <p:cNvSpPr>
            <a:spLocks noGrp="1"/>
          </p:cNvSpPr>
          <p:nvPr>
            <p:ph idx="1"/>
          </p:nvPr>
        </p:nvSpPr>
        <p:spPr/>
        <p:txBody>
          <a:bodyPr>
            <a:normAutofit/>
          </a:bodyPr>
          <a:lstStyle/>
          <a:p>
            <a:r>
              <a:rPr lang="en-US" sz="2000" dirty="0"/>
              <a:t>Company Duty Officer (CDO).  The CDO serves as the direct representative of the Company Commander.  The CDO will have the contact information for the RDO. Regimental Commanders can designate additional requirements for their CDOs at their discretion. </a:t>
            </a:r>
            <a:endParaRPr lang="en-US" sz="2000" dirty="0" smtClean="0"/>
          </a:p>
          <a:p>
            <a:pPr lvl="1"/>
            <a:r>
              <a:rPr lang="en-US" sz="2000" dirty="0"/>
              <a:t>The CDO assumes duty NLT 1630 and serves until the completion of TAPS inspection on weekdays. </a:t>
            </a:r>
            <a:endParaRPr lang="en-US" sz="2000" dirty="0" smtClean="0"/>
          </a:p>
          <a:p>
            <a:pPr lvl="1"/>
            <a:r>
              <a:rPr lang="en-US" sz="2000" dirty="0"/>
              <a:t> The CDO's place of duty is in the unit area from the beginning of ESP until TAPS on weekday nights. </a:t>
            </a:r>
            <a:endParaRPr lang="en-US" sz="2000" dirty="0" smtClean="0"/>
          </a:p>
          <a:p>
            <a:pPr lvl="1"/>
            <a:r>
              <a:rPr lang="en-US" sz="2000" dirty="0"/>
              <a:t>On weekends, the CDO will remain within the Cadet Area</a:t>
            </a:r>
            <a:r>
              <a:rPr lang="en-US" sz="2000" dirty="0" smtClean="0"/>
              <a:t>. CDOs </a:t>
            </a:r>
            <a:r>
              <a:rPr lang="en-US" sz="2000" dirty="0"/>
              <a:t>may sign out once daily for up to 90 minutes to conduct physical fitness during his or her tour of duty.</a:t>
            </a:r>
          </a:p>
        </p:txBody>
      </p:sp>
      <p:sp>
        <p:nvSpPr>
          <p:cNvPr id="4" name="Slide Number Placeholder 3"/>
          <p:cNvSpPr>
            <a:spLocks noGrp="1"/>
          </p:cNvSpPr>
          <p:nvPr>
            <p:ph type="sldNum" sz="quarter" idx="12"/>
          </p:nvPr>
        </p:nvSpPr>
        <p:spPr/>
        <p:txBody>
          <a:bodyPr/>
          <a:lstStyle/>
          <a:p>
            <a:fld id="{DFDED34C-DE97-4463-B92A-AD521C2553AA}" type="slidenum">
              <a:rPr lang="en-US" smtClean="0"/>
              <a:pPr/>
              <a:t>2</a:t>
            </a:fld>
            <a:endParaRPr lang="en-US"/>
          </a:p>
        </p:txBody>
      </p:sp>
    </p:spTree>
    <p:extLst>
      <p:ext uri="{BB962C8B-B14F-4D97-AF65-F5344CB8AC3E}">
        <p14:creationId xmlns:p14="http://schemas.microsoft.com/office/powerpoint/2010/main" val="169706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7013"/>
            <a:ext cx="8229600" cy="1143000"/>
          </a:xfrm>
        </p:spPr>
        <p:txBody>
          <a:bodyPr/>
          <a:lstStyle/>
          <a:p>
            <a:r>
              <a:rPr lang="en-US" sz="2800" dirty="0" smtClean="0">
                <a:solidFill>
                  <a:schemeClr val="bg1"/>
                </a:solidFill>
              </a:rPr>
              <a:t>A Few Days Prior</a:t>
            </a:r>
            <a:endParaRPr lang="en-US" sz="2800" dirty="0">
              <a:solidFill>
                <a:schemeClr val="bg1"/>
              </a:solidFill>
            </a:endParaRPr>
          </a:p>
        </p:txBody>
      </p:sp>
      <p:sp>
        <p:nvSpPr>
          <p:cNvPr id="3" name="Content Placeholder 2"/>
          <p:cNvSpPr>
            <a:spLocks noGrp="1"/>
          </p:cNvSpPr>
          <p:nvPr>
            <p:ph idx="1"/>
          </p:nvPr>
        </p:nvSpPr>
        <p:spPr/>
        <p:txBody>
          <a:bodyPr/>
          <a:lstStyle/>
          <a:p>
            <a:r>
              <a:rPr lang="en-US" dirty="0" smtClean="0"/>
              <a:t>Get in contact with the RDO and let them know you are CDO for the night</a:t>
            </a:r>
          </a:p>
          <a:p>
            <a:r>
              <a:rPr lang="en-US" dirty="0" smtClean="0"/>
              <a:t>Review Policy Letter 19</a:t>
            </a:r>
          </a:p>
          <a:p>
            <a:r>
              <a:rPr lang="en-US" dirty="0" smtClean="0"/>
              <a:t>Remind the UDO and CCQ that they have duty</a:t>
            </a:r>
          </a:p>
          <a:p>
            <a:pPr marL="0" indent="0">
              <a:buNone/>
            </a:pPr>
            <a:endParaRPr lang="en-US" dirty="0"/>
          </a:p>
        </p:txBody>
      </p:sp>
      <p:sp>
        <p:nvSpPr>
          <p:cNvPr id="4" name="Slide Number Placeholder 3"/>
          <p:cNvSpPr>
            <a:spLocks noGrp="1"/>
          </p:cNvSpPr>
          <p:nvPr>
            <p:ph type="sldNum" sz="quarter" idx="12"/>
          </p:nvPr>
        </p:nvSpPr>
        <p:spPr/>
        <p:txBody>
          <a:bodyPr/>
          <a:lstStyle/>
          <a:p>
            <a:fld id="{DFDED34C-DE97-4463-B92A-AD521C2553AA}" type="slidenum">
              <a:rPr lang="en-US" smtClean="0"/>
              <a:pPr/>
              <a:t>3</a:t>
            </a:fld>
            <a:endParaRPr lang="en-US"/>
          </a:p>
        </p:txBody>
      </p:sp>
    </p:spTree>
    <p:extLst>
      <p:ext uri="{BB962C8B-B14F-4D97-AF65-F5344CB8AC3E}">
        <p14:creationId xmlns:p14="http://schemas.microsoft.com/office/powerpoint/2010/main" val="89484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7013"/>
            <a:ext cx="8229600" cy="1143000"/>
          </a:xfrm>
        </p:spPr>
        <p:txBody>
          <a:bodyPr/>
          <a:lstStyle/>
          <a:p>
            <a:r>
              <a:rPr lang="en-US" sz="2800" dirty="0" smtClean="0">
                <a:solidFill>
                  <a:schemeClr val="bg1"/>
                </a:solidFill>
              </a:rPr>
              <a:t>The Day Before</a:t>
            </a:r>
            <a:endParaRPr lang="en-US" sz="2800" dirty="0">
              <a:solidFill>
                <a:schemeClr val="bg1"/>
              </a:solidFill>
            </a:endParaRPr>
          </a:p>
        </p:txBody>
      </p:sp>
      <p:sp>
        <p:nvSpPr>
          <p:cNvPr id="3" name="Content Placeholder 2"/>
          <p:cNvSpPr>
            <a:spLocks noGrp="1"/>
          </p:cNvSpPr>
          <p:nvPr>
            <p:ph idx="1"/>
          </p:nvPr>
        </p:nvSpPr>
        <p:spPr/>
        <p:txBody>
          <a:bodyPr>
            <a:normAutofit/>
          </a:bodyPr>
          <a:lstStyle/>
          <a:p>
            <a:r>
              <a:rPr lang="en-US" sz="2800" dirty="0" smtClean="0"/>
              <a:t>Remind the UDO and CCQ that they have duty </a:t>
            </a:r>
          </a:p>
          <a:p>
            <a:pPr lvl="1"/>
            <a:r>
              <a:rPr lang="en-US" dirty="0" smtClean="0"/>
              <a:t>Ensure they understand their roles</a:t>
            </a:r>
          </a:p>
          <a:p>
            <a:r>
              <a:rPr lang="en-US" sz="2800" dirty="0" smtClean="0"/>
              <a:t>Meet with the CDO prior to you for a back brief</a:t>
            </a:r>
          </a:p>
          <a:p>
            <a:r>
              <a:rPr lang="en-US" sz="2800" dirty="0" smtClean="0"/>
              <a:t>If you are a weekend CDO you will help run hours formation. </a:t>
            </a:r>
          </a:p>
          <a:p>
            <a:pPr lvl="1"/>
            <a:r>
              <a:rPr lang="en-US" sz="2400" dirty="0" smtClean="0"/>
              <a:t>If you have not received any guidance by this point reach out to the RDO. </a:t>
            </a:r>
          </a:p>
        </p:txBody>
      </p:sp>
      <p:sp>
        <p:nvSpPr>
          <p:cNvPr id="4" name="Slide Number Placeholder 3"/>
          <p:cNvSpPr>
            <a:spLocks noGrp="1"/>
          </p:cNvSpPr>
          <p:nvPr>
            <p:ph type="sldNum" sz="quarter" idx="12"/>
          </p:nvPr>
        </p:nvSpPr>
        <p:spPr/>
        <p:txBody>
          <a:bodyPr/>
          <a:lstStyle/>
          <a:p>
            <a:fld id="{DFDED34C-DE97-4463-B92A-AD521C2553AA}" type="slidenum">
              <a:rPr lang="en-US" smtClean="0"/>
              <a:pPr/>
              <a:t>4</a:t>
            </a:fld>
            <a:endParaRPr lang="en-US"/>
          </a:p>
        </p:txBody>
      </p:sp>
    </p:spTree>
    <p:extLst>
      <p:ext uri="{BB962C8B-B14F-4D97-AF65-F5344CB8AC3E}">
        <p14:creationId xmlns:p14="http://schemas.microsoft.com/office/powerpoint/2010/main" val="354147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7013"/>
            <a:ext cx="8229600" cy="1143000"/>
          </a:xfrm>
        </p:spPr>
        <p:txBody>
          <a:bodyPr/>
          <a:lstStyle/>
          <a:p>
            <a:r>
              <a:rPr lang="en-US" sz="2800" dirty="0" smtClean="0">
                <a:solidFill>
                  <a:schemeClr val="bg1"/>
                </a:solidFill>
              </a:rPr>
              <a:t>Taps Check</a:t>
            </a:r>
            <a:endParaRPr lang="en-US" sz="2800" dirty="0">
              <a:solidFill>
                <a:schemeClr val="bg1"/>
              </a:solidFill>
            </a:endParaRPr>
          </a:p>
        </p:txBody>
      </p:sp>
      <p:sp>
        <p:nvSpPr>
          <p:cNvPr id="3" name="Content Placeholder 2"/>
          <p:cNvSpPr>
            <a:spLocks noGrp="1"/>
          </p:cNvSpPr>
          <p:nvPr>
            <p:ph idx="1"/>
          </p:nvPr>
        </p:nvSpPr>
        <p:spPr>
          <a:xfrm>
            <a:off x="457199" y="1370013"/>
            <a:ext cx="8195109" cy="4986337"/>
          </a:xfrm>
        </p:spPr>
        <p:txBody>
          <a:bodyPr>
            <a:normAutofit fontScale="92500" lnSpcReduction="10000"/>
          </a:bodyPr>
          <a:lstStyle/>
          <a:p>
            <a:r>
              <a:rPr lang="en-US" sz="2800" dirty="0" smtClean="0"/>
              <a:t>The CDO conducts taps and will submit the results into CIS NLT 20 minutes after taps (2350 if taps is 2330; 0120 if taps is 0100). </a:t>
            </a:r>
          </a:p>
          <a:p>
            <a:pPr lvl="1"/>
            <a:r>
              <a:rPr lang="en-US" dirty="0" smtClean="0"/>
              <a:t>When conducting taps the CDO must physically see the cadet if they have not signed out to “in room” on CIS.</a:t>
            </a:r>
          </a:p>
          <a:p>
            <a:r>
              <a:rPr lang="en-US" sz="2800" dirty="0" smtClean="0"/>
              <a:t>In the event CIS is down the CDO will report to CGR in the duty uniform NLT 45 minutes after taps. They will report numbers to the RDO. </a:t>
            </a:r>
          </a:p>
          <a:p>
            <a:r>
              <a:rPr lang="en-US" sz="2800" dirty="0" smtClean="0"/>
              <a:t>In the event a cadet is a FTR, call the RDO immediately after report submission and work on finding the missing cadet. </a:t>
            </a:r>
          </a:p>
          <a:p>
            <a:pPr marL="0" indent="0">
              <a:buNone/>
            </a:pPr>
            <a:endParaRPr lang="en-US" dirty="0"/>
          </a:p>
        </p:txBody>
      </p:sp>
      <p:sp>
        <p:nvSpPr>
          <p:cNvPr id="4" name="Slide Number Placeholder 3"/>
          <p:cNvSpPr>
            <a:spLocks noGrp="1"/>
          </p:cNvSpPr>
          <p:nvPr>
            <p:ph type="sldNum" sz="quarter" idx="12"/>
          </p:nvPr>
        </p:nvSpPr>
        <p:spPr/>
        <p:txBody>
          <a:bodyPr/>
          <a:lstStyle/>
          <a:p>
            <a:fld id="{DFDED34C-DE97-4463-B92A-AD521C2553AA}" type="slidenum">
              <a:rPr lang="en-US" smtClean="0"/>
              <a:pPr/>
              <a:t>5</a:t>
            </a:fld>
            <a:endParaRPr lang="en-US"/>
          </a:p>
        </p:txBody>
      </p:sp>
    </p:spTree>
    <p:extLst>
      <p:ext uri="{BB962C8B-B14F-4D97-AF65-F5344CB8AC3E}">
        <p14:creationId xmlns:p14="http://schemas.microsoft.com/office/powerpoint/2010/main" val="209069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7013"/>
            <a:ext cx="8229600" cy="1143000"/>
          </a:xfrm>
        </p:spPr>
        <p:txBody>
          <a:bodyPr/>
          <a:lstStyle/>
          <a:p>
            <a:r>
              <a:rPr lang="en-US" sz="2800" dirty="0" smtClean="0">
                <a:solidFill>
                  <a:schemeClr val="bg1"/>
                </a:solidFill>
              </a:rPr>
              <a:t>Taps Check - CIS</a:t>
            </a:r>
            <a:endParaRPr lang="en-US" sz="2800"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dirty="0" smtClean="0"/>
              <a:t>Inserting the report on CIS</a:t>
            </a:r>
          </a:p>
          <a:p>
            <a:pPr lvl="1"/>
            <a:r>
              <a:rPr lang="en-US" dirty="0"/>
              <a:t>Select the button labelled “CDO Taps Report Submission Form” </a:t>
            </a:r>
            <a:r>
              <a:rPr lang="en-US" dirty="0" smtClean="0"/>
              <a:t>under the military tab on CIS</a:t>
            </a:r>
          </a:p>
          <a:p>
            <a:pPr lvl="1"/>
            <a:r>
              <a:rPr lang="en-US" dirty="0" smtClean="0"/>
              <a:t>Press “Enter Accountability for Taps” </a:t>
            </a:r>
          </a:p>
          <a:p>
            <a:pPr lvl="1"/>
            <a:r>
              <a:rPr lang="en-US" dirty="0" smtClean="0"/>
              <a:t>Physically check all the cadets who are not signed out to “In-Room” and place missing cadets in their corresponding category</a:t>
            </a:r>
          </a:p>
          <a:p>
            <a:pPr lvl="2"/>
            <a:r>
              <a:rPr lang="en-US" dirty="0" smtClean="0"/>
              <a:t>Missing cadets in the FTR column, any CCQ or CGR cadets under guard, </a:t>
            </a:r>
            <a:r>
              <a:rPr lang="en-US" dirty="0" err="1" smtClean="0"/>
              <a:t>etc</a:t>
            </a:r>
            <a:r>
              <a:rPr lang="en-US" dirty="0" smtClean="0"/>
              <a:t>…</a:t>
            </a:r>
          </a:p>
          <a:p>
            <a:r>
              <a:rPr lang="en-US" dirty="0" smtClean="0"/>
              <a:t>Ensure accurate numbers and that your rosters add up</a:t>
            </a:r>
          </a:p>
        </p:txBody>
      </p:sp>
      <p:sp>
        <p:nvSpPr>
          <p:cNvPr id="4" name="Slide Number Placeholder 3"/>
          <p:cNvSpPr>
            <a:spLocks noGrp="1"/>
          </p:cNvSpPr>
          <p:nvPr>
            <p:ph type="sldNum" sz="quarter" idx="12"/>
          </p:nvPr>
        </p:nvSpPr>
        <p:spPr/>
        <p:txBody>
          <a:bodyPr/>
          <a:lstStyle/>
          <a:p>
            <a:fld id="{DFDED34C-DE97-4463-B92A-AD521C2553AA}" type="slidenum">
              <a:rPr lang="en-US" smtClean="0"/>
              <a:pPr/>
              <a:t>6</a:t>
            </a:fld>
            <a:endParaRPr lang="en-US"/>
          </a:p>
        </p:txBody>
      </p:sp>
    </p:spTree>
    <p:extLst>
      <p:ext uri="{BB962C8B-B14F-4D97-AF65-F5344CB8AC3E}">
        <p14:creationId xmlns:p14="http://schemas.microsoft.com/office/powerpoint/2010/main" val="99015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05356"/>
            <a:ext cx="8229600" cy="1143000"/>
          </a:xfrm>
        </p:spPr>
        <p:txBody>
          <a:bodyPr/>
          <a:lstStyle/>
          <a:p>
            <a:r>
              <a:rPr lang="en-US" sz="2800" dirty="0" smtClean="0">
                <a:solidFill>
                  <a:schemeClr val="bg1"/>
                </a:solidFill>
              </a:rPr>
              <a:t>Weekend CDO</a:t>
            </a:r>
            <a:endParaRPr lang="en-US" sz="2800" dirty="0">
              <a:solidFill>
                <a:schemeClr val="bg1"/>
              </a:solidFill>
            </a:endParaRPr>
          </a:p>
        </p:txBody>
      </p:sp>
      <p:sp>
        <p:nvSpPr>
          <p:cNvPr id="3" name="Content Placeholder 2"/>
          <p:cNvSpPr>
            <a:spLocks noGrp="1"/>
          </p:cNvSpPr>
          <p:nvPr>
            <p:ph idx="1"/>
          </p:nvPr>
        </p:nvSpPr>
        <p:spPr>
          <a:xfrm>
            <a:off x="443564" y="1219200"/>
            <a:ext cx="8229600" cy="5137150"/>
          </a:xfrm>
        </p:spPr>
        <p:txBody>
          <a:bodyPr>
            <a:normAutofit/>
          </a:bodyPr>
          <a:lstStyle/>
          <a:p>
            <a:r>
              <a:rPr lang="en-US" sz="2200" dirty="0" smtClean="0"/>
              <a:t>CDOs will conduct hours formation on the weekends</a:t>
            </a:r>
          </a:p>
          <a:p>
            <a:pPr lvl="1"/>
            <a:r>
              <a:rPr lang="en-US" sz="1800" dirty="0" smtClean="0"/>
              <a:t>Make </a:t>
            </a:r>
            <a:r>
              <a:rPr lang="en-US" sz="1800" dirty="0"/>
              <a:t>sure all uniforms look good because CDOs can be punished for having bad uniforms</a:t>
            </a:r>
          </a:p>
          <a:p>
            <a:pPr lvl="1"/>
            <a:r>
              <a:rPr lang="en-US" sz="1800" dirty="0"/>
              <a:t>All CDOs need to go to hours formation regardless of whether or not they have cadets who have hours</a:t>
            </a:r>
          </a:p>
          <a:p>
            <a:pPr lvl="1"/>
            <a:r>
              <a:rPr lang="en-US" sz="1800" dirty="0"/>
              <a:t>All CDOs should have a signed/stamped hours sheet from their TAC prior to going to hours formation</a:t>
            </a:r>
          </a:p>
          <a:p>
            <a:pPr lvl="1"/>
            <a:r>
              <a:rPr lang="en-US" sz="1800" dirty="0"/>
              <a:t>All CDOs need to give the RDO their hours sheets at the completion of </a:t>
            </a:r>
            <a:r>
              <a:rPr lang="en-US" sz="1800" dirty="0" smtClean="0"/>
              <a:t>hours</a:t>
            </a:r>
          </a:p>
          <a:p>
            <a:pPr lvl="1"/>
            <a:r>
              <a:rPr lang="en-US" sz="1800" dirty="0" smtClean="0"/>
              <a:t>CDOs can be tasked to supervise details and may not depart until the BDO releases them.</a:t>
            </a:r>
          </a:p>
          <a:p>
            <a:r>
              <a:rPr lang="en-US" sz="2200" dirty="0" smtClean="0"/>
              <a:t>CDOs will inspect company area during home football games</a:t>
            </a:r>
          </a:p>
          <a:p>
            <a:pPr lvl="1"/>
            <a:r>
              <a:rPr lang="en-US" sz="1800" dirty="0" smtClean="0"/>
              <a:t>Check rooms for cadets at the start of the game and again NLT the end of the 1</a:t>
            </a:r>
            <a:r>
              <a:rPr lang="en-US" sz="1800" baseline="30000" dirty="0" smtClean="0"/>
              <a:t>st</a:t>
            </a:r>
            <a:r>
              <a:rPr lang="en-US" sz="1800" dirty="0" smtClean="0"/>
              <a:t> quarter. </a:t>
            </a:r>
          </a:p>
          <a:p>
            <a:pPr lvl="1"/>
            <a:r>
              <a:rPr lang="en-US" sz="1800" dirty="0" smtClean="0"/>
              <a:t>CDOs will take down the name of any cadets that are found in the barracks, report it to the RDO, and march the cadets to the stadium to a member of their </a:t>
            </a:r>
            <a:r>
              <a:rPr lang="en-US" sz="1800" dirty="0" err="1" smtClean="0"/>
              <a:t>CoC</a:t>
            </a:r>
            <a:r>
              <a:rPr lang="en-US" sz="1800" dirty="0" smtClean="0"/>
              <a:t>. </a:t>
            </a:r>
          </a:p>
          <a:p>
            <a:endParaRPr lang="en-US" sz="2200" dirty="0"/>
          </a:p>
          <a:p>
            <a:endParaRPr lang="en-US" dirty="0"/>
          </a:p>
        </p:txBody>
      </p:sp>
      <p:sp>
        <p:nvSpPr>
          <p:cNvPr id="4" name="Slide Number Placeholder 3"/>
          <p:cNvSpPr>
            <a:spLocks noGrp="1"/>
          </p:cNvSpPr>
          <p:nvPr>
            <p:ph type="sldNum" sz="quarter" idx="12"/>
          </p:nvPr>
        </p:nvSpPr>
        <p:spPr/>
        <p:txBody>
          <a:bodyPr/>
          <a:lstStyle/>
          <a:p>
            <a:fld id="{DFDED34C-DE97-4463-B92A-AD521C2553AA}" type="slidenum">
              <a:rPr lang="en-US" smtClean="0"/>
              <a:pPr/>
              <a:t>7</a:t>
            </a:fld>
            <a:endParaRPr lang="en-US"/>
          </a:p>
        </p:txBody>
      </p:sp>
    </p:spTree>
    <p:extLst>
      <p:ext uri="{BB962C8B-B14F-4D97-AF65-F5344CB8AC3E}">
        <p14:creationId xmlns:p14="http://schemas.microsoft.com/office/powerpoint/2010/main" val="412918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FF0000"/>
                </a:solidFill>
              </a:rPr>
              <a:t>DUTY OFFICERS CAN NOT DRINK WHILE ON DUTY. </a:t>
            </a:r>
          </a:p>
          <a:p>
            <a:pPr lvl="1"/>
            <a:r>
              <a:rPr lang="en-US" b="1" dirty="0" smtClean="0">
                <a:solidFill>
                  <a:srgbClr val="FF0000"/>
                </a:solidFill>
              </a:rPr>
              <a:t>If you are a weekend CDO/UDO you cannot drink that weekend</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FDED34C-DE97-4463-B92A-AD521C2553AA}" type="slidenum">
              <a:rPr lang="en-US" smtClean="0"/>
              <a:pPr/>
              <a:t>8</a:t>
            </a:fld>
            <a:endParaRPr lang="en-US"/>
          </a:p>
        </p:txBody>
      </p:sp>
    </p:spTree>
    <p:extLst>
      <p:ext uri="{BB962C8B-B14F-4D97-AF65-F5344CB8AC3E}">
        <p14:creationId xmlns:p14="http://schemas.microsoft.com/office/powerpoint/2010/main" val="972140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1934</TotalTime>
  <Words>598</Words>
  <Application>Microsoft Office PowerPoint</Application>
  <PresentationFormat>On-screen Show (4:3)</PresentationFormat>
  <Paragraphs>50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How To Be a Good CDO</vt:lpstr>
      <vt:lpstr>What is a CDO</vt:lpstr>
      <vt:lpstr>A Few Days Prior</vt:lpstr>
      <vt:lpstr>The Day Before</vt:lpstr>
      <vt:lpstr>Taps Check</vt:lpstr>
      <vt:lpstr>Taps Check - CIS</vt:lpstr>
      <vt:lpstr>Weekend CDO</vt:lpstr>
      <vt:lpstr>PowerPoint Presentation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Damian.Shepard</dc:creator>
  <cp:lastModifiedBy>DoD Admin</cp:lastModifiedBy>
  <cp:revision>29</cp:revision>
  <dcterms:created xsi:type="dcterms:W3CDTF">2012-06-25T16:22:02Z</dcterms:created>
  <dcterms:modified xsi:type="dcterms:W3CDTF">2018-08-18T11:11:10Z</dcterms:modified>
</cp:coreProperties>
</file>