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271" r:id="rId3"/>
    <p:sldId id="272" r:id="rId4"/>
    <p:sldId id="273" r:id="rId5"/>
    <p:sldId id="274" r:id="rId6"/>
    <p:sldId id="275" r:id="rId7"/>
    <p:sldId id="276" r:id="rId8"/>
    <p:sldId id="260" r:id="rId9"/>
    <p:sldId id="267" r:id="rId10"/>
    <p:sldId id="261" r:id="rId11"/>
    <p:sldId id="262" r:id="rId12"/>
    <p:sldId id="263" r:id="rId13"/>
    <p:sldId id="264" r:id="rId14"/>
    <p:sldId id="265" r:id="rId15"/>
    <p:sldId id="266" r:id="rId16"/>
    <p:sldId id="277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0AD397-6DAD-4DFC-ACBE-CC5A39CEEEB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A084AF-A55F-4E8E-A331-1E29872898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08D976-57F4-4F61-9BB5-DEA1E2A7EC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2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12E8-53DC-4AC4-90E3-83696A0867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9B6-B6B4-43C1-80D5-2DF1FF2A3B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FFDD-13A1-4CBB-9709-A382E07CFB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7BE-979D-4DFF-80FD-70E960EC56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C374-A3FB-4C13-968A-083E1E8E92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C49D-4FC9-4EB7-B6E8-5C34577991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F131-7638-4789-9BFC-A2320F7719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663B-C3B5-4BFE-9A12-EDC0037E53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495-E0F5-4B8B-9D90-CF675E1831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8BB7-2AD1-40DF-8AA3-F16F525B97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432B-5252-49B1-A6CB-901C12E3C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4B40-D630-487E-8C79-77B7F55E5F27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0665-C79A-4633-97A2-BD5BC370A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0B49-013B-48CC-8ABF-C97A06C005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Slide POC: MAJ Lynda Johnson, USCC S3 (as of 17 Jun 13)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emplate ART.t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rwflags.com/fotw/images/u/us%5eusma.gif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://www.crwflags.com/fotw/images/u/us%5ear1s.gif" TargetMode="External"/><Relationship Id="rId2" Type="http://schemas.openxmlformats.org/officeDocument/2006/relationships/hyperlink" Target="http://www.crwflags.com/fotw/images/u/us-nclr1.gi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rwflags.com/fotw/images/u/us%5earf.gif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://www.crwflags.com/fotw/images/u/us%5ear3s.gif" TargetMode="External"/><Relationship Id="rId4" Type="http://schemas.openxmlformats.org/officeDocument/2006/relationships/hyperlink" Target="http://www.crwflags.com/fotw/images/u/us%5euscc2.gif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rwflags.com/fotw/images/u/us%5eusma.gif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://www.crwflags.com/fotw/images/u/us%5ear1s.gif" TargetMode="External"/><Relationship Id="rId2" Type="http://schemas.openxmlformats.org/officeDocument/2006/relationships/hyperlink" Target="http://www.crwflags.com/fotw/images/u/us-nclr1.gi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crwflags.com/fotw/images/u/us%5earf.gif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://www.crwflags.com/fotw/images/u/us%5ear3s.gif" TargetMode="External"/><Relationship Id="rId4" Type="http://schemas.openxmlformats.org/officeDocument/2006/relationships/hyperlink" Target="http://www.crwflags.com/fotw/images/u/us%5euscc2.gif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www.crwflags.com/fotw/images/u/us%5ear1s.gif" TargetMode="External"/><Relationship Id="rId3" Type="http://schemas.openxmlformats.org/officeDocument/2006/relationships/hyperlink" Target="http://www.crwflags.com/fotw/images/u/us-nclr1.gif" TargetMode="External"/><Relationship Id="rId7" Type="http://schemas.openxmlformats.org/officeDocument/2006/relationships/hyperlink" Target="http://www.crwflags.com/fotw/images/u/us%5earf.gif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hyperlink" Target="http://www.crwflags.com/fotw/images/u/us%5ear3s.gif" TargetMode="External"/><Relationship Id="rId5" Type="http://schemas.openxmlformats.org/officeDocument/2006/relationships/hyperlink" Target="http://www.crwflags.com/fotw/images/u/us%5euscc2.gif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://www.crwflags.com/fotw/images/u/us%5eusma.gif" TargetMode="Externa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 bwMode="auto">
          <a:xfrm>
            <a:off x="1143000" y="1371600"/>
            <a:ext cx="6667879" cy="4470400"/>
          </a:xfrm>
          <a:noFill/>
          <a:ln>
            <a:noFill/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>Class of 2019 Ring Weekend</a:t>
            </a:r>
            <a:b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</a:rPr>
              <a:t>24 August – 26 August 2018</a:t>
            </a:r>
            <a:endParaRPr lang="en-US" sz="36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7" name="Picture 6" descr="2019 Crest final NO BK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2602230" cy="3097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349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Company Ring Presentation (1of5)</a:t>
            </a:r>
            <a:endParaRPr lang="en-US" sz="2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3814" y="1524002"/>
            <a:ext cx="1586" cy="1666873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 rot="10800000">
            <a:off x="6400800" y="1512887"/>
            <a:ext cx="609600" cy="1219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Box 31"/>
          <p:cNvSpPr txBox="1">
            <a:spLocks noChangeArrowheads="1"/>
          </p:cNvSpPr>
          <p:nvPr/>
        </p:nvSpPr>
        <p:spPr bwMode="auto">
          <a:xfrm>
            <a:off x="5943600" y="1055687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STAGE</a:t>
            </a: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1143000" y="1185446"/>
            <a:ext cx="487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CUE: “Ring and Crest Reps…Post!”</a:t>
            </a:r>
          </a:p>
        </p:txBody>
      </p:sp>
      <p:sp>
        <p:nvSpPr>
          <p:cNvPr id="12" name="TextBox 34"/>
          <p:cNvSpPr txBox="1">
            <a:spLocks noChangeArrowheads="1"/>
          </p:cNvSpPr>
          <p:nvPr/>
        </p:nvSpPr>
        <p:spPr bwMode="auto">
          <a:xfrm>
            <a:off x="914400" y="6161087"/>
            <a:ext cx="1828800" cy="584775"/>
          </a:xfrm>
          <a:prstGeom prst="rect">
            <a:avLst/>
          </a:prstGeom>
          <a:solidFill>
            <a:srgbClr val="92D050"/>
          </a:solid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TAC NCO moves along side TAC.</a:t>
            </a:r>
          </a:p>
        </p:txBody>
      </p:sp>
      <p:cxnSp>
        <p:nvCxnSpPr>
          <p:cNvPr id="13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2743200" y="5246687"/>
            <a:ext cx="1219200" cy="12192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4" name="Oval 13"/>
          <p:cNvSpPr/>
          <p:nvPr/>
        </p:nvSpPr>
        <p:spPr>
          <a:xfrm>
            <a:off x="2362200" y="4179887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</a:t>
            </a:r>
          </a:p>
        </p:txBody>
      </p:sp>
      <p:sp>
        <p:nvSpPr>
          <p:cNvPr id="15" name="Oval 14"/>
          <p:cNvSpPr/>
          <p:nvPr/>
        </p:nvSpPr>
        <p:spPr>
          <a:xfrm>
            <a:off x="3525838" y="4198937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 NCO</a:t>
            </a:r>
          </a:p>
        </p:txBody>
      </p:sp>
      <p:sp>
        <p:nvSpPr>
          <p:cNvPr id="16" name="Oval 15"/>
          <p:cNvSpPr/>
          <p:nvPr/>
        </p:nvSpPr>
        <p:spPr>
          <a:xfrm>
            <a:off x="4648200" y="3189287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RCR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95400" y="2198687"/>
            <a:ext cx="1219200" cy="2514600"/>
            <a:chOff x="4648200" y="1295400"/>
            <a:chExt cx="1219200" cy="2514600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3581400" y="2667000"/>
              <a:ext cx="2286000" cy="0"/>
            </a:xfrm>
            <a:prstGeom prst="line">
              <a:avLst/>
            </a:prstGeom>
            <a:ln w="539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4648200" y="1295400"/>
              <a:ext cx="152400" cy="304800"/>
              <a:chOff x="4495800" y="990600"/>
              <a:chExt cx="457200" cy="685800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4495800" y="990600"/>
                <a:ext cx="457200" cy="457200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48200" y="1294210"/>
                <a:ext cx="152400" cy="382190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21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7162800" y="2971800"/>
                <a:ext cx="228600" cy="228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162800" y="3429000"/>
                <a:ext cx="228600" cy="228600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6" name="Rectangle 25"/>
          <p:cNvSpPr/>
          <p:nvPr/>
        </p:nvSpPr>
        <p:spPr bwMode="auto">
          <a:xfrm>
            <a:off x="5029200" y="4789487"/>
            <a:ext cx="1752600" cy="76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+mn-cs"/>
              </a:rPr>
              <a:t>TAC NCO opens ring box when RCR returns from stage.</a:t>
            </a:r>
          </a:p>
        </p:txBody>
      </p:sp>
      <p:cxnSp>
        <p:nvCxnSpPr>
          <p:cNvPr id="27" name="Straight Connector 71"/>
          <p:cNvCxnSpPr>
            <a:cxnSpLocks noChangeShapeType="1"/>
            <a:stCxn id="15" idx="5"/>
            <a:endCxn id="26" idx="1"/>
          </p:cNvCxnSpPr>
          <p:nvPr/>
        </p:nvCxnSpPr>
        <p:spPr bwMode="auto">
          <a:xfrm>
            <a:off x="4241286" y="4979426"/>
            <a:ext cx="787914" cy="191061"/>
          </a:xfrm>
          <a:prstGeom prst="line">
            <a:avLst/>
          </a:prstGeom>
          <a:noFill/>
          <a:ln w="19050" algn="ctr">
            <a:solidFill>
              <a:srgbClr val="0066FF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Company Ring Presentation (2of5)</a:t>
            </a:r>
            <a:endParaRPr lang="en-US" sz="2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6324600" y="1809750"/>
            <a:ext cx="609600" cy="1219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TextBox 31"/>
          <p:cNvSpPr txBox="1">
            <a:spLocks noChangeArrowheads="1"/>
          </p:cNvSpPr>
          <p:nvPr/>
        </p:nvSpPr>
        <p:spPr bwMode="auto">
          <a:xfrm>
            <a:off x="5867400" y="1352550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STAGE</a:t>
            </a: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1066800" y="1135063"/>
            <a:ext cx="495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CUE: “Companies, you may distribute your rings!”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096000" y="3486150"/>
            <a:ext cx="2286000" cy="107721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TAC commands “One step forward, march” him/herself and TAC NCO.</a:t>
            </a:r>
          </a:p>
        </p:txBody>
      </p:sp>
      <p:sp>
        <p:nvSpPr>
          <p:cNvPr id="12" name="Oval 11"/>
          <p:cNvSpPr/>
          <p:nvPr/>
        </p:nvSpPr>
        <p:spPr>
          <a:xfrm>
            <a:off x="2286000" y="4476750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</a:t>
            </a:r>
          </a:p>
        </p:txBody>
      </p:sp>
      <p:sp>
        <p:nvSpPr>
          <p:cNvPr id="13" name="Oval 12"/>
          <p:cNvSpPr/>
          <p:nvPr/>
        </p:nvSpPr>
        <p:spPr>
          <a:xfrm>
            <a:off x="3449638" y="4495800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 NCO</a:t>
            </a:r>
          </a:p>
        </p:txBody>
      </p:sp>
      <p:sp>
        <p:nvSpPr>
          <p:cNvPr id="14" name="Oval 13"/>
          <p:cNvSpPr/>
          <p:nvPr/>
        </p:nvSpPr>
        <p:spPr>
          <a:xfrm>
            <a:off x="4572000" y="348615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RCR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876800" y="4095750"/>
            <a:ext cx="228600" cy="2286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2495550"/>
            <a:ext cx="1219200" cy="2514600"/>
            <a:chOff x="4648200" y="1295400"/>
            <a:chExt cx="1219200" cy="2514600"/>
          </a:xfrm>
        </p:grpSpPr>
        <p:cxnSp>
          <p:nvCxnSpPr>
            <p:cNvPr id="17" name="Straight Connector 16"/>
            <p:cNvCxnSpPr/>
            <p:nvPr/>
          </p:nvCxnSpPr>
          <p:spPr>
            <a:xfrm rot="5400000">
              <a:off x="3581400" y="2667000"/>
              <a:ext cx="2286000" cy="0"/>
            </a:xfrm>
            <a:prstGeom prst="line">
              <a:avLst/>
            </a:prstGeom>
            <a:ln w="539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4648200" y="1295400"/>
              <a:ext cx="152400" cy="304800"/>
              <a:chOff x="4495800" y="990600"/>
              <a:chExt cx="457200" cy="685800"/>
            </a:xfrm>
          </p:grpSpPr>
          <p:sp>
            <p:nvSpPr>
              <p:cNvPr id="23" name="Isosceles Triangle 22"/>
              <p:cNvSpPr/>
              <p:nvPr/>
            </p:nvSpPr>
            <p:spPr>
              <a:xfrm>
                <a:off x="4495800" y="990600"/>
                <a:ext cx="457200" cy="457200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648200" y="1294210"/>
                <a:ext cx="152400" cy="382190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20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7162800" y="2971800"/>
                <a:ext cx="228600" cy="228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162800" y="3429000"/>
                <a:ext cx="228600" cy="228600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cxnSp>
        <p:nvCxnSpPr>
          <p:cNvPr id="25" name="Straight Arrow Connector 24"/>
          <p:cNvCxnSpPr/>
          <p:nvPr/>
        </p:nvCxnSpPr>
        <p:spPr>
          <a:xfrm rot="5400000" flipH="1" flipV="1">
            <a:off x="3580607" y="4094956"/>
            <a:ext cx="609600" cy="1587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2437607" y="4094956"/>
            <a:ext cx="609600" cy="1587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Company Ring Presentation (3of5)</a:t>
            </a:r>
            <a:endParaRPr lang="en-US" sz="2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6096000" y="1905000"/>
            <a:ext cx="609600" cy="1219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Box 31"/>
          <p:cNvSpPr txBox="1">
            <a:spLocks noChangeArrowheads="1"/>
          </p:cNvSpPr>
          <p:nvPr/>
        </p:nvSpPr>
        <p:spPr bwMode="auto">
          <a:xfrm>
            <a:off x="5638800" y="1447800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STAGE</a:t>
            </a:r>
          </a:p>
        </p:txBody>
      </p:sp>
      <p:sp>
        <p:nvSpPr>
          <p:cNvPr id="10" name="Down Arrow 9"/>
          <p:cNvSpPr/>
          <p:nvPr/>
        </p:nvSpPr>
        <p:spPr>
          <a:xfrm rot="5400000">
            <a:off x="4724400" y="4114800"/>
            <a:ext cx="228600" cy="3429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838200" y="1230313"/>
            <a:ext cx="495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“Companies, you may distribute your rings!”</a:t>
            </a: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5867400" y="3581400"/>
            <a:ext cx="2286000" cy="83099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TAC commands “About, face” for him/herself and TAC NCO.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90600" y="2590800"/>
            <a:ext cx="1219200" cy="2514600"/>
            <a:chOff x="4648200" y="1295400"/>
            <a:chExt cx="1219200" cy="2514600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3581400" y="2667000"/>
              <a:ext cx="2286000" cy="0"/>
            </a:xfrm>
            <a:prstGeom prst="line">
              <a:avLst/>
            </a:prstGeom>
            <a:ln w="539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4648200" y="1295400"/>
              <a:ext cx="152400" cy="304800"/>
              <a:chOff x="4495800" y="990600"/>
              <a:chExt cx="457200" cy="685800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4495800" y="990600"/>
                <a:ext cx="457200" cy="457200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48200" y="1294210"/>
                <a:ext cx="152400" cy="382190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8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7162800" y="2971800"/>
                <a:ext cx="228600" cy="228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162800" y="3429000"/>
                <a:ext cx="228600" cy="228600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3" name="Oval 22"/>
          <p:cNvSpPr/>
          <p:nvPr/>
        </p:nvSpPr>
        <p:spPr>
          <a:xfrm>
            <a:off x="4343400" y="35814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RCR</a:t>
            </a:r>
          </a:p>
        </p:txBody>
      </p:sp>
      <p:sp>
        <p:nvSpPr>
          <p:cNvPr id="24" name="Oval 23"/>
          <p:cNvSpPr/>
          <p:nvPr/>
        </p:nvSpPr>
        <p:spPr>
          <a:xfrm>
            <a:off x="2057400" y="3562350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</a:t>
            </a:r>
          </a:p>
        </p:txBody>
      </p:sp>
      <p:sp>
        <p:nvSpPr>
          <p:cNvPr id="25" name="Oval 24"/>
          <p:cNvSpPr/>
          <p:nvPr/>
        </p:nvSpPr>
        <p:spPr>
          <a:xfrm>
            <a:off x="3221038" y="3581400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 NCO</a:t>
            </a:r>
          </a:p>
        </p:txBody>
      </p:sp>
      <p:sp>
        <p:nvSpPr>
          <p:cNvPr id="26" name="Down Arrow 25"/>
          <p:cNvSpPr/>
          <p:nvPr/>
        </p:nvSpPr>
        <p:spPr>
          <a:xfrm rot="5400000">
            <a:off x="4648200" y="4191000"/>
            <a:ext cx="266700" cy="2667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3505200" y="4267200"/>
            <a:ext cx="228600" cy="1905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2362200" y="4267200"/>
            <a:ext cx="228600" cy="1905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486400" y="5181600"/>
            <a:ext cx="17526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RCC executes a Right Face on the TAC’s About Face! </a:t>
            </a:r>
          </a:p>
        </p:txBody>
      </p:sp>
      <p:cxnSp>
        <p:nvCxnSpPr>
          <p:cNvPr id="30" name="Straight Connector 41"/>
          <p:cNvCxnSpPr>
            <a:cxnSpLocks noChangeShapeType="1"/>
            <a:stCxn id="23" idx="4"/>
          </p:cNvCxnSpPr>
          <p:nvPr/>
        </p:nvCxnSpPr>
        <p:spPr bwMode="auto">
          <a:xfrm rot="16200000" flipH="1">
            <a:off x="4781550" y="4476750"/>
            <a:ext cx="685800" cy="723900"/>
          </a:xfrm>
          <a:prstGeom prst="line">
            <a:avLst/>
          </a:prstGeom>
          <a:noFill/>
          <a:ln w="19050" algn="ctr">
            <a:solidFill>
              <a:srgbClr val="0066FF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Company Ring Presentation (4of5)</a:t>
            </a:r>
            <a:endParaRPr lang="en-US" sz="2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6172200" y="1828800"/>
            <a:ext cx="609600" cy="1219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Box 31"/>
          <p:cNvSpPr txBox="1">
            <a:spLocks noChangeArrowheads="1"/>
          </p:cNvSpPr>
          <p:nvPr/>
        </p:nvSpPr>
        <p:spPr bwMode="auto">
          <a:xfrm>
            <a:off x="5715000" y="1371600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STAGE</a:t>
            </a:r>
          </a:p>
        </p:txBody>
      </p:sp>
      <p:sp>
        <p:nvSpPr>
          <p:cNvPr id="10" name="Down Arrow 9"/>
          <p:cNvSpPr/>
          <p:nvPr/>
        </p:nvSpPr>
        <p:spPr>
          <a:xfrm rot="5400000">
            <a:off x="4800600" y="4038600"/>
            <a:ext cx="228600" cy="3429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5943600" y="3505200"/>
            <a:ext cx="2362200" cy="13239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TAC, TAC NCO and RCR move down the ranks as if conducting an inspection while handing out the rings.</a:t>
            </a:r>
          </a:p>
        </p:txBody>
      </p:sp>
      <p:sp>
        <p:nvSpPr>
          <p:cNvPr id="13" name="Oval 12"/>
          <p:cNvSpPr/>
          <p:nvPr/>
        </p:nvSpPr>
        <p:spPr>
          <a:xfrm>
            <a:off x="4419600" y="35052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RCR</a:t>
            </a:r>
          </a:p>
        </p:txBody>
      </p:sp>
      <p:sp>
        <p:nvSpPr>
          <p:cNvPr id="14" name="Oval 13"/>
          <p:cNvSpPr/>
          <p:nvPr/>
        </p:nvSpPr>
        <p:spPr>
          <a:xfrm>
            <a:off x="3297238" y="3505200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 NCO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457200" y="3962400"/>
            <a:ext cx="1525588" cy="1588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66800" y="2514600"/>
            <a:ext cx="1219200" cy="2514600"/>
            <a:chOff x="4648200" y="1295400"/>
            <a:chExt cx="1219200" cy="2514600"/>
          </a:xfrm>
        </p:grpSpPr>
        <p:cxnSp>
          <p:nvCxnSpPr>
            <p:cNvPr id="17" name="Straight Connector 16"/>
            <p:cNvCxnSpPr/>
            <p:nvPr/>
          </p:nvCxnSpPr>
          <p:spPr>
            <a:xfrm rot="5400000">
              <a:off x="3581400" y="2667000"/>
              <a:ext cx="2286000" cy="0"/>
            </a:xfrm>
            <a:prstGeom prst="line">
              <a:avLst/>
            </a:prstGeom>
            <a:ln w="539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4648200" y="1295400"/>
              <a:ext cx="152400" cy="304800"/>
              <a:chOff x="4495800" y="990600"/>
              <a:chExt cx="457200" cy="685800"/>
            </a:xfrm>
          </p:grpSpPr>
          <p:sp>
            <p:nvSpPr>
              <p:cNvPr id="23" name="Isosceles Triangle 22"/>
              <p:cNvSpPr/>
              <p:nvPr/>
            </p:nvSpPr>
            <p:spPr>
              <a:xfrm>
                <a:off x="4495800" y="990600"/>
                <a:ext cx="457200" cy="457200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648200" y="1294210"/>
                <a:ext cx="152400" cy="382190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20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7162800" y="2971800"/>
                <a:ext cx="228600" cy="228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162800" y="3429000"/>
                <a:ext cx="228600" cy="228600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5" name="Oval 24"/>
          <p:cNvSpPr/>
          <p:nvPr/>
        </p:nvSpPr>
        <p:spPr>
          <a:xfrm>
            <a:off x="2133600" y="3486150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</a:t>
            </a:r>
          </a:p>
        </p:txBody>
      </p:sp>
      <p:sp>
        <p:nvSpPr>
          <p:cNvPr id="26" name="Down Arrow 25"/>
          <p:cNvSpPr/>
          <p:nvPr/>
        </p:nvSpPr>
        <p:spPr>
          <a:xfrm rot="5400000">
            <a:off x="4724400" y="4114800"/>
            <a:ext cx="266700" cy="2667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 rot="5400000">
            <a:off x="2400300" y="4114800"/>
            <a:ext cx="266700" cy="2667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 rot="5400000">
            <a:off x="3581400" y="4114800"/>
            <a:ext cx="266700" cy="2667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Company Ring Presentation (5of5)</a:t>
            </a:r>
            <a:endParaRPr lang="en-US" sz="2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6477000" y="1452563"/>
            <a:ext cx="609600" cy="1219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Box 31"/>
          <p:cNvSpPr txBox="1">
            <a:spLocks noChangeArrowheads="1"/>
          </p:cNvSpPr>
          <p:nvPr/>
        </p:nvSpPr>
        <p:spPr bwMode="auto">
          <a:xfrm>
            <a:off x="6019800" y="995363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STAGE</a:t>
            </a: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990600" y="957263"/>
            <a:ext cx="4953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All rings have been handed out.</a:t>
            </a: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6629400" y="2976563"/>
            <a:ext cx="2286000" cy="2308324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TAC returns to original position.</a:t>
            </a: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TAC NCO retains ring case and returns to original position.</a:t>
            </a: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RCR returns to original position.</a:t>
            </a: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Calibri" pitchFamily="34" charset="0"/>
                <a:cs typeface="+mn-cs"/>
              </a:rPr>
              <a:t>ALL facing the stage.</a:t>
            </a:r>
          </a:p>
          <a:p>
            <a:pPr eaLnBrk="0" hangingPunct="0">
              <a:defRPr/>
            </a:pPr>
            <a:endParaRPr lang="en-US" sz="1600" b="1">
              <a:solidFill>
                <a:srgbClr val="000000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029200" y="838200"/>
            <a:ext cx="1219200" cy="2514600"/>
            <a:chOff x="4648200" y="1295400"/>
            <a:chExt cx="1219200" cy="25146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3581400" y="2667000"/>
              <a:ext cx="2286000" cy="0"/>
            </a:xfrm>
            <a:prstGeom prst="line">
              <a:avLst/>
            </a:prstGeom>
            <a:ln w="539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4648200" y="1295400"/>
              <a:ext cx="152400" cy="304800"/>
              <a:chOff x="4495800" y="990600"/>
              <a:chExt cx="457200" cy="685800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4495800" y="990600"/>
                <a:ext cx="457200" cy="457200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48200" y="1294211"/>
                <a:ext cx="152400" cy="382190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7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162800" y="2971800"/>
                <a:ext cx="228600" cy="228600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162800" y="3429000"/>
                <a:ext cx="228600" cy="228600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2" name="Oval 21"/>
          <p:cNvSpPr/>
          <p:nvPr/>
        </p:nvSpPr>
        <p:spPr>
          <a:xfrm>
            <a:off x="609600" y="48006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RCR</a:t>
            </a:r>
          </a:p>
        </p:txBody>
      </p:sp>
      <p:sp>
        <p:nvSpPr>
          <p:cNvPr id="23" name="Oval 22"/>
          <p:cNvSpPr/>
          <p:nvPr/>
        </p:nvSpPr>
        <p:spPr>
          <a:xfrm>
            <a:off x="2286000" y="5867400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 NCO</a:t>
            </a:r>
          </a:p>
        </p:txBody>
      </p:sp>
      <p:sp>
        <p:nvSpPr>
          <p:cNvPr id="24" name="Oval 23"/>
          <p:cNvSpPr/>
          <p:nvPr/>
        </p:nvSpPr>
        <p:spPr>
          <a:xfrm>
            <a:off x="5410200" y="2514600"/>
            <a:ext cx="8382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TAC</a:t>
            </a:r>
          </a:p>
        </p:txBody>
      </p:sp>
      <p:sp>
        <p:nvSpPr>
          <p:cNvPr id="25" name="Oval 24"/>
          <p:cNvSpPr/>
          <p:nvPr/>
        </p:nvSpPr>
        <p:spPr>
          <a:xfrm>
            <a:off x="4038600" y="25146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CO CDR</a:t>
            </a:r>
          </a:p>
        </p:txBody>
      </p:sp>
      <p:sp>
        <p:nvSpPr>
          <p:cNvPr id="26" name="Oval 25"/>
          <p:cNvSpPr/>
          <p:nvPr/>
        </p:nvSpPr>
        <p:spPr>
          <a:xfrm>
            <a:off x="1752600" y="249555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16238" y="25146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38600" y="36576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752600" y="363855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16238" y="36576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38600" y="48006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52600" y="478155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16238" y="48006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9600" y="25146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9600" y="3657600"/>
            <a:ext cx="8382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Uniform : As per rank (Chapel belt vs Red Sash)</a:t>
            </a:r>
          </a:p>
          <a:p>
            <a:r>
              <a:rPr lang="en-US" dirty="0" smtClean="0"/>
              <a:t>Ring Poop ROE</a:t>
            </a:r>
          </a:p>
          <a:p>
            <a:r>
              <a:rPr lang="en-US" dirty="0" smtClean="0"/>
              <a:t>Pick up Ring Accessories 0900-1200 at </a:t>
            </a:r>
            <a:r>
              <a:rPr lang="en-US" dirty="0" smtClean="0">
                <a:solidFill>
                  <a:srgbClr val="00B050"/>
                </a:solidFill>
              </a:rPr>
              <a:t>C-Store</a:t>
            </a:r>
          </a:p>
          <a:p>
            <a:r>
              <a:rPr lang="en-US" dirty="0" smtClean="0"/>
              <a:t>TAC Inventory 25 1500 AUG 18</a:t>
            </a:r>
          </a:p>
          <a:p>
            <a:pPr lvl="1"/>
            <a:r>
              <a:rPr lang="en-US" dirty="0" smtClean="0"/>
              <a:t>Remove “Battle Rings”</a:t>
            </a:r>
          </a:p>
          <a:p>
            <a:r>
              <a:rPr lang="en-US" dirty="0" smtClean="0"/>
              <a:t>Work W/ Company RCC for cadets abroad </a:t>
            </a:r>
          </a:p>
          <a:p>
            <a:r>
              <a:rPr lang="en-US" dirty="0" smtClean="0"/>
              <a:t>Class Privileges memo</a:t>
            </a:r>
          </a:p>
          <a:p>
            <a:r>
              <a:rPr lang="en-US" dirty="0" smtClean="0"/>
              <a:t>Tracking plebes have not received India whites or Full dress, they shouldn’t be going anyways. </a:t>
            </a:r>
          </a:p>
          <a:p>
            <a:r>
              <a:rPr lang="en-US" dirty="0" smtClean="0"/>
              <a:t>RXL starts Monday @1610 for Key Leaders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Schedule of Events</a:t>
            </a:r>
            <a:endParaRPr lang="en-US" sz="22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863600" y="1047951"/>
            <a:ext cx="76962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200" b="1" u="sng" dirty="0" smtClean="0">
                <a:latin typeface="Calibri" pitchFamily="34" charset="0"/>
                <a:cs typeface="Arial" pitchFamily="34" charset="0"/>
              </a:rPr>
              <a:t>20 AUG [Monday]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1630-1800 Key Leader rehearsal </a:t>
            </a:r>
          </a:p>
          <a:p>
            <a:pPr>
              <a:buNone/>
            </a:pPr>
            <a:r>
              <a:rPr lang="en-US" sz="1200" b="1" u="sng" dirty="0" smtClean="0">
                <a:latin typeface="Calibri" pitchFamily="34" charset="0"/>
                <a:cs typeface="Arial" pitchFamily="34" charset="0"/>
              </a:rPr>
              <a:t>21-23 AUG [Tuesday-Thursday]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1610-1830 Ring Ceremony rehearsals</a:t>
            </a:r>
            <a:endParaRPr lang="en-US" sz="800" dirty="0" smtClean="0">
              <a:latin typeface="Calibr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b="1" u="sng" dirty="0" smtClean="0">
                <a:latin typeface="Calibri" pitchFamily="34" charset="0"/>
                <a:cs typeface="Arial" pitchFamily="34" charset="0"/>
              </a:rPr>
              <a:t>24 AUG (Ring Ceremony – Trophy Point) [Friday]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0900- 1500 Ring processing 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0900-1200 Ring Accessories pick up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1400- Initial Weather (Uniform)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1500- Ceremony Guard in place/final weather call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1630- First Class 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1640- Movement to Trophy Point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1700- Retreat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1705- Ring Ceremony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~1710- CMDT remarks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1800- AOG Ring Donor Reception (Ike)</a:t>
            </a:r>
          </a:p>
          <a:p>
            <a:pPr>
              <a:buNone/>
            </a:pPr>
            <a:r>
              <a:rPr lang="en-US" sz="1200" b="1" u="sng" dirty="0" smtClean="0">
                <a:latin typeface="Calibri" pitchFamily="34" charset="0"/>
                <a:cs typeface="Arial" pitchFamily="34" charset="0"/>
              </a:rPr>
              <a:t>25 AUG (Ring Dinner / Class Reception) – (Ike Hall / Cadet Mess) [Saturday]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1700- Class Reception (Ike Hall)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1730-1830 Commandant's Reception (QTR 101)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1850- Cadets behind chairs (Cadet Mess)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1855- Official party arrives at mess hall steps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1900- Official party entrance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End of Dessert- Speaker remarks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2030- Banquet complete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Calibri" pitchFamily="34" charset="0"/>
                <a:cs typeface="Arial" pitchFamily="34" charset="0"/>
              </a:rPr>
              <a:t>2045-2230  Optional Hop (Ike Hall)</a:t>
            </a:r>
          </a:p>
          <a:p>
            <a:pPr lvl="1"/>
            <a:endParaRPr lang="en-US" sz="1200" dirty="0" smtClean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8812"/>
              </p:ext>
            </p:extLst>
          </p:nvPr>
        </p:nvGraphicFramePr>
        <p:xfrm>
          <a:off x="0" y="6019800"/>
          <a:ext cx="9144000" cy="9631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921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Friday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Non-Participating Staff and Faculty (spectators)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Friday: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Participating Staff &amp; Faculty (e.g. TACs)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Saturday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Participating Staff &amp; Faculty in Dinner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Class of 2019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Friday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and Saturday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Cadet Support Staff  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Friday and Saturday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145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ASU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B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ASU Class A, Service Cap, four-in-hand tie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Dress Mess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or ASU A w/ bow tie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India White w/ Red Sash, White Hat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(no gloves)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" pitchFamily="34" charset="0"/>
                        </a:rPr>
                        <a:t>White / Gray w/ white gloves and chapel belts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0" y="1979435"/>
            <a:ext cx="342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u="sng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Leader Ring Presentation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FIRST CAPTAIN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  <a:sym typeface="Wingdings" pitchFamily="2" charset="2"/>
              </a:rPr>
              <a:t>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SUPERINTENDENT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CADET CSM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  <a:sym typeface="Wingdings" pitchFamily="2" charset="2"/>
              </a:rPr>
              <a:t>  USMA CSM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latin typeface="Calibri" pitchFamily="34" charset="0"/>
                <a:cs typeface="Arial" pitchFamily="34" charset="0"/>
              </a:rPr>
              <a:t>CLASS PRESIDENT </a:t>
            </a:r>
            <a:r>
              <a:rPr lang="en-US" sz="1400" dirty="0" smtClean="0">
                <a:latin typeface="Calibri" pitchFamily="34" charset="0"/>
                <a:cs typeface="Arial" pitchFamily="34" charset="0"/>
                <a:sym typeface="Wingdings" pitchFamily="2" charset="2"/>
              </a:rPr>
              <a:t> </a:t>
            </a:r>
            <a:r>
              <a:rPr lang="en-US" sz="1400" dirty="0" smtClean="0">
                <a:latin typeface="Calibri" pitchFamily="34" charset="0"/>
                <a:cs typeface="Arial" pitchFamily="34" charset="0"/>
              </a:rPr>
              <a:t>COMMANDANT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  <a:sym typeface="Wingdings" pitchFamily="2" charset="2"/>
              </a:rPr>
              <a:t>VICE PRESIDENT  USCC CSM</a:t>
            </a:r>
            <a:endParaRPr lang="en-US" sz="1400" dirty="0" smtClean="0">
              <a:solidFill>
                <a:srgbClr val="FF0000"/>
              </a:solidFill>
              <a:latin typeface="Calibri" pitchFamily="34" charset="0"/>
              <a:cs typeface="Arial" pitchFamily="34" charset="0"/>
              <a:sym typeface="Wingding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RING COMMITTEE CHAIRMAN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  <a:sym typeface="Wingdings" pitchFamily="2" charset="2"/>
              </a:rPr>
              <a:t>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DEAN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CLASS SECRETARY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  <a:sym typeface="Wingdings" pitchFamily="2" charset="2"/>
              </a:rPr>
              <a:t>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BTO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4572000" y="2011076"/>
            <a:ext cx="533400" cy="1752600"/>
          </a:xfrm>
          <a:prstGeom prst="rightBrace">
            <a:avLst>
              <a:gd name="adj1" fmla="val 8333"/>
              <a:gd name="adj2" fmla="val 4898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14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593725" y="1285875"/>
            <a:ext cx="4479925" cy="5191125"/>
            <a:chOff x="2320925" y="1039813"/>
            <a:chExt cx="4479925" cy="5191125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2320925" y="1039813"/>
              <a:ext cx="4479925" cy="519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602112" y="1530350"/>
              <a:ext cx="1727647" cy="4258093"/>
            </a:xfrm>
            <a:custGeom>
              <a:avLst/>
              <a:gdLst>
                <a:gd name="T0" fmla="*/ 0 w 1389"/>
                <a:gd name="T1" fmla="*/ 2147483647 h 2746"/>
                <a:gd name="T2" fmla="*/ 2147483647 w 1389"/>
                <a:gd name="T3" fmla="*/ 2147483647 h 2746"/>
                <a:gd name="T4" fmla="*/ 2147483647 w 1389"/>
                <a:gd name="T5" fmla="*/ 2147483647 h 2746"/>
                <a:gd name="T6" fmla="*/ 2147483647 w 1389"/>
                <a:gd name="T7" fmla="*/ 2147483647 h 2746"/>
                <a:gd name="T8" fmla="*/ 2147483647 w 1389"/>
                <a:gd name="T9" fmla="*/ 2147483647 h 2746"/>
                <a:gd name="T10" fmla="*/ 2147483647 w 1389"/>
                <a:gd name="T11" fmla="*/ 2147483647 h 2746"/>
                <a:gd name="T12" fmla="*/ 2147483647 w 1389"/>
                <a:gd name="T13" fmla="*/ 2147483647 h 2746"/>
                <a:gd name="T14" fmla="*/ 2147483647 w 1389"/>
                <a:gd name="T15" fmla="*/ 2147483647 h 2746"/>
                <a:gd name="T16" fmla="*/ 2147483647 w 1389"/>
                <a:gd name="T17" fmla="*/ 2147483647 h 2746"/>
                <a:gd name="T18" fmla="*/ 2147483647 w 1389"/>
                <a:gd name="T19" fmla="*/ 2147483647 h 2746"/>
                <a:gd name="T20" fmla="*/ 2147483647 w 1389"/>
                <a:gd name="T21" fmla="*/ 2147483647 h 2746"/>
                <a:gd name="T22" fmla="*/ 2147483647 w 1389"/>
                <a:gd name="T23" fmla="*/ 2147483647 h 2746"/>
                <a:gd name="T24" fmla="*/ 2147483647 w 1389"/>
                <a:gd name="T25" fmla="*/ 2147483647 h 2746"/>
                <a:gd name="T26" fmla="*/ 2147483647 w 1389"/>
                <a:gd name="T27" fmla="*/ 2147483647 h 2746"/>
                <a:gd name="T28" fmla="*/ 2147483647 w 1389"/>
                <a:gd name="T29" fmla="*/ 2147483647 h 2746"/>
                <a:gd name="T30" fmla="*/ 2147483647 w 1389"/>
                <a:gd name="T31" fmla="*/ 2147483647 h 2746"/>
                <a:gd name="T32" fmla="*/ 2147483647 w 1389"/>
                <a:gd name="T33" fmla="*/ 2147483647 h 2746"/>
                <a:gd name="T34" fmla="*/ 2147483647 w 1389"/>
                <a:gd name="T35" fmla="*/ 2147483647 h 2746"/>
                <a:gd name="T36" fmla="*/ 2147483647 w 1389"/>
                <a:gd name="T37" fmla="*/ 2147483647 h 2746"/>
                <a:gd name="T38" fmla="*/ 2147483647 w 1389"/>
                <a:gd name="T39" fmla="*/ 2147483647 h 2746"/>
                <a:gd name="T40" fmla="*/ 2147483647 w 1389"/>
                <a:gd name="T41" fmla="*/ 2147483647 h 2746"/>
                <a:gd name="T42" fmla="*/ 2147483647 w 1389"/>
                <a:gd name="T43" fmla="*/ 2147483647 h 2746"/>
                <a:gd name="T44" fmla="*/ 2147483647 w 1389"/>
                <a:gd name="T45" fmla="*/ 2147483647 h 2746"/>
                <a:gd name="T46" fmla="*/ 2147483647 w 1389"/>
                <a:gd name="T47" fmla="*/ 2147483647 h 2746"/>
                <a:gd name="T48" fmla="*/ 2147483647 w 1389"/>
                <a:gd name="T49" fmla="*/ 2147483647 h 2746"/>
                <a:gd name="T50" fmla="*/ 2147483647 w 1389"/>
                <a:gd name="T51" fmla="*/ 0 h 27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89"/>
                <a:gd name="T79" fmla="*/ 0 h 2746"/>
                <a:gd name="T80" fmla="*/ 1389 w 1389"/>
                <a:gd name="T81" fmla="*/ 2746 h 2746"/>
                <a:gd name="connsiteX0" fmla="*/ 2239 w 7835"/>
                <a:gd name="connsiteY0" fmla="*/ 9829 h 9983"/>
                <a:gd name="connsiteX1" fmla="*/ 2707 w 7835"/>
                <a:gd name="connsiteY1" fmla="*/ 9945 h 9983"/>
                <a:gd name="connsiteX2" fmla="*/ 3636 w 7835"/>
                <a:gd name="connsiteY2" fmla="*/ 9971 h 9983"/>
                <a:gd name="connsiteX3" fmla="*/ 3967 w 7835"/>
                <a:gd name="connsiteY3" fmla="*/ 9782 h 9983"/>
                <a:gd name="connsiteX4" fmla="*/ 3874 w 7835"/>
                <a:gd name="connsiteY4" fmla="*/ 9359 h 9983"/>
                <a:gd name="connsiteX5" fmla="*/ 4385 w 7835"/>
                <a:gd name="connsiteY5" fmla="*/ 9075 h 9983"/>
                <a:gd name="connsiteX6" fmla="*/ 6105 w 7835"/>
                <a:gd name="connsiteY6" fmla="*/ 7848 h 9983"/>
                <a:gd name="connsiteX7" fmla="*/ 6854 w 7835"/>
                <a:gd name="connsiteY7" fmla="*/ 6835 h 9983"/>
                <a:gd name="connsiteX8" fmla="*/ 7228 w 7835"/>
                <a:gd name="connsiteY8" fmla="*/ 6555 h 9983"/>
                <a:gd name="connsiteX9" fmla="*/ 7084 w 7835"/>
                <a:gd name="connsiteY9" fmla="*/ 6245 h 9983"/>
                <a:gd name="connsiteX10" fmla="*/ 7272 w 7835"/>
                <a:gd name="connsiteY10" fmla="*/ 5987 h 9983"/>
                <a:gd name="connsiteX11" fmla="*/ 7783 w 7835"/>
                <a:gd name="connsiteY11" fmla="*/ 5659 h 9983"/>
                <a:gd name="connsiteX12" fmla="*/ 7740 w 7835"/>
                <a:gd name="connsiteY12" fmla="*/ 5470 h 9983"/>
                <a:gd name="connsiteX13" fmla="*/ 7084 w 7835"/>
                <a:gd name="connsiteY13" fmla="*/ 5444 h 9983"/>
                <a:gd name="connsiteX14" fmla="*/ 6249 w 7835"/>
                <a:gd name="connsiteY14" fmla="*/ 5517 h 9983"/>
                <a:gd name="connsiteX15" fmla="*/ 5457 w 7835"/>
                <a:gd name="connsiteY15" fmla="*/ 5233 h 9983"/>
                <a:gd name="connsiteX16" fmla="*/ 3823 w 7835"/>
                <a:gd name="connsiteY16" fmla="*/ 4690 h 9983"/>
                <a:gd name="connsiteX17" fmla="*/ 3823 w 7835"/>
                <a:gd name="connsiteY17" fmla="*/ 4173 h 9983"/>
                <a:gd name="connsiteX18" fmla="*/ 3874 w 7835"/>
                <a:gd name="connsiteY18" fmla="*/ 1628 h 9983"/>
                <a:gd name="connsiteX19" fmla="*/ 3636 w 7835"/>
                <a:gd name="connsiteY19" fmla="*/ 1369 h 9983"/>
                <a:gd name="connsiteX20" fmla="*/ 3031 w 7835"/>
                <a:gd name="connsiteY20" fmla="*/ 1391 h 9983"/>
                <a:gd name="connsiteX21" fmla="*/ 2009 w 7835"/>
                <a:gd name="connsiteY21" fmla="*/ 1180 h 9983"/>
                <a:gd name="connsiteX22" fmla="*/ 1073 w 7835"/>
                <a:gd name="connsiteY22" fmla="*/ 663 h 9983"/>
                <a:gd name="connsiteX23" fmla="*/ 612 w 7835"/>
                <a:gd name="connsiteY23" fmla="*/ 306 h 9983"/>
                <a:gd name="connsiteX24" fmla="*/ 0 w 7835"/>
                <a:gd name="connsiteY24" fmla="*/ 0 h 9983"/>
                <a:gd name="connsiteX0" fmla="*/ 3455 w 10000"/>
                <a:gd name="connsiteY0" fmla="*/ 9962 h 10000"/>
                <a:gd name="connsiteX1" fmla="*/ 4641 w 10000"/>
                <a:gd name="connsiteY1" fmla="*/ 9988 h 10000"/>
                <a:gd name="connsiteX2" fmla="*/ 5063 w 10000"/>
                <a:gd name="connsiteY2" fmla="*/ 9799 h 10000"/>
                <a:gd name="connsiteX3" fmla="*/ 4944 w 10000"/>
                <a:gd name="connsiteY3" fmla="*/ 9375 h 10000"/>
                <a:gd name="connsiteX4" fmla="*/ 5597 w 10000"/>
                <a:gd name="connsiteY4" fmla="*/ 9090 h 10000"/>
                <a:gd name="connsiteX5" fmla="*/ 7792 w 10000"/>
                <a:gd name="connsiteY5" fmla="*/ 7861 h 10000"/>
                <a:gd name="connsiteX6" fmla="*/ 8748 w 10000"/>
                <a:gd name="connsiteY6" fmla="*/ 6847 h 10000"/>
                <a:gd name="connsiteX7" fmla="*/ 9225 w 10000"/>
                <a:gd name="connsiteY7" fmla="*/ 6566 h 10000"/>
                <a:gd name="connsiteX8" fmla="*/ 9041 w 10000"/>
                <a:gd name="connsiteY8" fmla="*/ 6256 h 10000"/>
                <a:gd name="connsiteX9" fmla="*/ 9281 w 10000"/>
                <a:gd name="connsiteY9" fmla="*/ 5997 h 10000"/>
                <a:gd name="connsiteX10" fmla="*/ 9934 w 10000"/>
                <a:gd name="connsiteY10" fmla="*/ 5669 h 10000"/>
                <a:gd name="connsiteX11" fmla="*/ 9879 w 10000"/>
                <a:gd name="connsiteY11" fmla="*/ 5479 h 10000"/>
                <a:gd name="connsiteX12" fmla="*/ 9041 w 10000"/>
                <a:gd name="connsiteY12" fmla="*/ 5453 h 10000"/>
                <a:gd name="connsiteX13" fmla="*/ 7976 w 10000"/>
                <a:gd name="connsiteY13" fmla="*/ 5526 h 10000"/>
                <a:gd name="connsiteX14" fmla="*/ 6965 w 10000"/>
                <a:gd name="connsiteY14" fmla="*/ 5242 h 10000"/>
                <a:gd name="connsiteX15" fmla="*/ 4879 w 10000"/>
                <a:gd name="connsiteY15" fmla="*/ 4698 h 10000"/>
                <a:gd name="connsiteX16" fmla="*/ 4879 w 10000"/>
                <a:gd name="connsiteY16" fmla="*/ 4180 h 10000"/>
                <a:gd name="connsiteX17" fmla="*/ 4944 w 10000"/>
                <a:gd name="connsiteY17" fmla="*/ 1631 h 10000"/>
                <a:gd name="connsiteX18" fmla="*/ 4641 w 10000"/>
                <a:gd name="connsiteY18" fmla="*/ 1371 h 10000"/>
                <a:gd name="connsiteX19" fmla="*/ 3869 w 10000"/>
                <a:gd name="connsiteY19" fmla="*/ 1393 h 10000"/>
                <a:gd name="connsiteX20" fmla="*/ 2564 w 10000"/>
                <a:gd name="connsiteY20" fmla="*/ 1182 h 10000"/>
                <a:gd name="connsiteX21" fmla="*/ 1369 w 10000"/>
                <a:gd name="connsiteY21" fmla="*/ 664 h 10000"/>
                <a:gd name="connsiteX22" fmla="*/ 781 w 10000"/>
                <a:gd name="connsiteY22" fmla="*/ 307 h 10000"/>
                <a:gd name="connsiteX23" fmla="*/ 0 w 10000"/>
                <a:gd name="connsiteY23" fmla="*/ 0 h 10000"/>
                <a:gd name="connsiteX0" fmla="*/ 4641 w 10000"/>
                <a:gd name="connsiteY0" fmla="*/ 9988 h 9988"/>
                <a:gd name="connsiteX1" fmla="*/ 5063 w 10000"/>
                <a:gd name="connsiteY1" fmla="*/ 9799 h 9988"/>
                <a:gd name="connsiteX2" fmla="*/ 4944 w 10000"/>
                <a:gd name="connsiteY2" fmla="*/ 9375 h 9988"/>
                <a:gd name="connsiteX3" fmla="*/ 5597 w 10000"/>
                <a:gd name="connsiteY3" fmla="*/ 9090 h 9988"/>
                <a:gd name="connsiteX4" fmla="*/ 7792 w 10000"/>
                <a:gd name="connsiteY4" fmla="*/ 7861 h 9988"/>
                <a:gd name="connsiteX5" fmla="*/ 8748 w 10000"/>
                <a:gd name="connsiteY5" fmla="*/ 6847 h 9988"/>
                <a:gd name="connsiteX6" fmla="*/ 9225 w 10000"/>
                <a:gd name="connsiteY6" fmla="*/ 6566 h 9988"/>
                <a:gd name="connsiteX7" fmla="*/ 9041 w 10000"/>
                <a:gd name="connsiteY7" fmla="*/ 6256 h 9988"/>
                <a:gd name="connsiteX8" fmla="*/ 9281 w 10000"/>
                <a:gd name="connsiteY8" fmla="*/ 5997 h 9988"/>
                <a:gd name="connsiteX9" fmla="*/ 9934 w 10000"/>
                <a:gd name="connsiteY9" fmla="*/ 5669 h 9988"/>
                <a:gd name="connsiteX10" fmla="*/ 9879 w 10000"/>
                <a:gd name="connsiteY10" fmla="*/ 5479 h 9988"/>
                <a:gd name="connsiteX11" fmla="*/ 9041 w 10000"/>
                <a:gd name="connsiteY11" fmla="*/ 5453 h 9988"/>
                <a:gd name="connsiteX12" fmla="*/ 7976 w 10000"/>
                <a:gd name="connsiteY12" fmla="*/ 5526 h 9988"/>
                <a:gd name="connsiteX13" fmla="*/ 6965 w 10000"/>
                <a:gd name="connsiteY13" fmla="*/ 5242 h 9988"/>
                <a:gd name="connsiteX14" fmla="*/ 4879 w 10000"/>
                <a:gd name="connsiteY14" fmla="*/ 4698 h 9988"/>
                <a:gd name="connsiteX15" fmla="*/ 4879 w 10000"/>
                <a:gd name="connsiteY15" fmla="*/ 4180 h 9988"/>
                <a:gd name="connsiteX16" fmla="*/ 4944 w 10000"/>
                <a:gd name="connsiteY16" fmla="*/ 1631 h 9988"/>
                <a:gd name="connsiteX17" fmla="*/ 4641 w 10000"/>
                <a:gd name="connsiteY17" fmla="*/ 1371 h 9988"/>
                <a:gd name="connsiteX18" fmla="*/ 3869 w 10000"/>
                <a:gd name="connsiteY18" fmla="*/ 1393 h 9988"/>
                <a:gd name="connsiteX19" fmla="*/ 2564 w 10000"/>
                <a:gd name="connsiteY19" fmla="*/ 1182 h 9988"/>
                <a:gd name="connsiteX20" fmla="*/ 1369 w 10000"/>
                <a:gd name="connsiteY20" fmla="*/ 664 h 9988"/>
                <a:gd name="connsiteX21" fmla="*/ 781 w 10000"/>
                <a:gd name="connsiteY21" fmla="*/ 307 h 9988"/>
                <a:gd name="connsiteX22" fmla="*/ 0 w 10000"/>
                <a:gd name="connsiteY22" fmla="*/ 0 h 9988"/>
                <a:gd name="connsiteX0" fmla="*/ 5063 w 10000"/>
                <a:gd name="connsiteY0" fmla="*/ 9811 h 9811"/>
                <a:gd name="connsiteX1" fmla="*/ 4944 w 10000"/>
                <a:gd name="connsiteY1" fmla="*/ 9386 h 9811"/>
                <a:gd name="connsiteX2" fmla="*/ 5597 w 10000"/>
                <a:gd name="connsiteY2" fmla="*/ 9101 h 9811"/>
                <a:gd name="connsiteX3" fmla="*/ 7792 w 10000"/>
                <a:gd name="connsiteY3" fmla="*/ 7870 h 9811"/>
                <a:gd name="connsiteX4" fmla="*/ 8748 w 10000"/>
                <a:gd name="connsiteY4" fmla="*/ 6855 h 9811"/>
                <a:gd name="connsiteX5" fmla="*/ 9225 w 10000"/>
                <a:gd name="connsiteY5" fmla="*/ 6574 h 9811"/>
                <a:gd name="connsiteX6" fmla="*/ 9041 w 10000"/>
                <a:gd name="connsiteY6" fmla="*/ 6264 h 9811"/>
                <a:gd name="connsiteX7" fmla="*/ 9281 w 10000"/>
                <a:gd name="connsiteY7" fmla="*/ 6004 h 9811"/>
                <a:gd name="connsiteX8" fmla="*/ 9934 w 10000"/>
                <a:gd name="connsiteY8" fmla="*/ 5676 h 9811"/>
                <a:gd name="connsiteX9" fmla="*/ 9879 w 10000"/>
                <a:gd name="connsiteY9" fmla="*/ 5486 h 9811"/>
                <a:gd name="connsiteX10" fmla="*/ 9041 w 10000"/>
                <a:gd name="connsiteY10" fmla="*/ 5460 h 9811"/>
                <a:gd name="connsiteX11" fmla="*/ 7976 w 10000"/>
                <a:gd name="connsiteY11" fmla="*/ 5533 h 9811"/>
                <a:gd name="connsiteX12" fmla="*/ 6965 w 10000"/>
                <a:gd name="connsiteY12" fmla="*/ 5248 h 9811"/>
                <a:gd name="connsiteX13" fmla="*/ 4879 w 10000"/>
                <a:gd name="connsiteY13" fmla="*/ 4704 h 9811"/>
                <a:gd name="connsiteX14" fmla="*/ 4879 w 10000"/>
                <a:gd name="connsiteY14" fmla="*/ 4185 h 9811"/>
                <a:gd name="connsiteX15" fmla="*/ 4944 w 10000"/>
                <a:gd name="connsiteY15" fmla="*/ 1633 h 9811"/>
                <a:gd name="connsiteX16" fmla="*/ 4641 w 10000"/>
                <a:gd name="connsiteY16" fmla="*/ 1373 h 9811"/>
                <a:gd name="connsiteX17" fmla="*/ 3869 w 10000"/>
                <a:gd name="connsiteY17" fmla="*/ 1395 h 9811"/>
                <a:gd name="connsiteX18" fmla="*/ 2564 w 10000"/>
                <a:gd name="connsiteY18" fmla="*/ 1183 h 9811"/>
                <a:gd name="connsiteX19" fmla="*/ 1369 w 10000"/>
                <a:gd name="connsiteY19" fmla="*/ 665 h 9811"/>
                <a:gd name="connsiteX20" fmla="*/ 781 w 10000"/>
                <a:gd name="connsiteY20" fmla="*/ 307 h 9811"/>
                <a:gd name="connsiteX21" fmla="*/ 0 w 10000"/>
                <a:gd name="connsiteY21" fmla="*/ 0 h 9811"/>
                <a:gd name="connsiteX0" fmla="*/ 5063 w 10000"/>
                <a:gd name="connsiteY0" fmla="*/ 10000 h 10000"/>
                <a:gd name="connsiteX1" fmla="*/ 4870 w 10000"/>
                <a:gd name="connsiteY1" fmla="*/ 9919 h 10000"/>
                <a:gd name="connsiteX2" fmla="*/ 4944 w 10000"/>
                <a:gd name="connsiteY2" fmla="*/ 9567 h 10000"/>
                <a:gd name="connsiteX3" fmla="*/ 5597 w 10000"/>
                <a:gd name="connsiteY3" fmla="*/ 9276 h 10000"/>
                <a:gd name="connsiteX4" fmla="*/ 7792 w 10000"/>
                <a:gd name="connsiteY4" fmla="*/ 8022 h 10000"/>
                <a:gd name="connsiteX5" fmla="*/ 8748 w 10000"/>
                <a:gd name="connsiteY5" fmla="*/ 6987 h 10000"/>
                <a:gd name="connsiteX6" fmla="*/ 9225 w 10000"/>
                <a:gd name="connsiteY6" fmla="*/ 6701 h 10000"/>
                <a:gd name="connsiteX7" fmla="*/ 9041 w 10000"/>
                <a:gd name="connsiteY7" fmla="*/ 6385 h 10000"/>
                <a:gd name="connsiteX8" fmla="*/ 9281 w 10000"/>
                <a:gd name="connsiteY8" fmla="*/ 6120 h 10000"/>
                <a:gd name="connsiteX9" fmla="*/ 9934 w 10000"/>
                <a:gd name="connsiteY9" fmla="*/ 5785 h 10000"/>
                <a:gd name="connsiteX10" fmla="*/ 9879 w 10000"/>
                <a:gd name="connsiteY10" fmla="*/ 5592 h 10000"/>
                <a:gd name="connsiteX11" fmla="*/ 9041 w 10000"/>
                <a:gd name="connsiteY11" fmla="*/ 5565 h 10000"/>
                <a:gd name="connsiteX12" fmla="*/ 7976 w 10000"/>
                <a:gd name="connsiteY12" fmla="*/ 5640 h 10000"/>
                <a:gd name="connsiteX13" fmla="*/ 6965 w 10000"/>
                <a:gd name="connsiteY13" fmla="*/ 5349 h 10000"/>
                <a:gd name="connsiteX14" fmla="*/ 4879 w 10000"/>
                <a:gd name="connsiteY14" fmla="*/ 4795 h 10000"/>
                <a:gd name="connsiteX15" fmla="*/ 4879 w 10000"/>
                <a:gd name="connsiteY15" fmla="*/ 4266 h 10000"/>
                <a:gd name="connsiteX16" fmla="*/ 4944 w 10000"/>
                <a:gd name="connsiteY16" fmla="*/ 1664 h 10000"/>
                <a:gd name="connsiteX17" fmla="*/ 4641 w 10000"/>
                <a:gd name="connsiteY17" fmla="*/ 1399 h 10000"/>
                <a:gd name="connsiteX18" fmla="*/ 3869 w 10000"/>
                <a:gd name="connsiteY18" fmla="*/ 1422 h 10000"/>
                <a:gd name="connsiteX19" fmla="*/ 2564 w 10000"/>
                <a:gd name="connsiteY19" fmla="*/ 1206 h 10000"/>
                <a:gd name="connsiteX20" fmla="*/ 1369 w 10000"/>
                <a:gd name="connsiteY20" fmla="*/ 678 h 10000"/>
                <a:gd name="connsiteX21" fmla="*/ 781 w 10000"/>
                <a:gd name="connsiteY21" fmla="*/ 313 h 10000"/>
                <a:gd name="connsiteX22" fmla="*/ 0 w 10000"/>
                <a:gd name="connsiteY22" fmla="*/ 0 h 10000"/>
                <a:gd name="connsiteX0" fmla="*/ 5063 w 10000"/>
                <a:gd name="connsiteY0" fmla="*/ 10000 h 10263"/>
                <a:gd name="connsiteX1" fmla="*/ 4967 w 10000"/>
                <a:gd name="connsiteY1" fmla="*/ 10253 h 10263"/>
                <a:gd name="connsiteX2" fmla="*/ 4944 w 10000"/>
                <a:gd name="connsiteY2" fmla="*/ 9567 h 10263"/>
                <a:gd name="connsiteX3" fmla="*/ 5597 w 10000"/>
                <a:gd name="connsiteY3" fmla="*/ 9276 h 10263"/>
                <a:gd name="connsiteX4" fmla="*/ 7792 w 10000"/>
                <a:gd name="connsiteY4" fmla="*/ 8022 h 10263"/>
                <a:gd name="connsiteX5" fmla="*/ 8748 w 10000"/>
                <a:gd name="connsiteY5" fmla="*/ 6987 h 10263"/>
                <a:gd name="connsiteX6" fmla="*/ 9225 w 10000"/>
                <a:gd name="connsiteY6" fmla="*/ 6701 h 10263"/>
                <a:gd name="connsiteX7" fmla="*/ 9041 w 10000"/>
                <a:gd name="connsiteY7" fmla="*/ 6385 h 10263"/>
                <a:gd name="connsiteX8" fmla="*/ 9281 w 10000"/>
                <a:gd name="connsiteY8" fmla="*/ 6120 h 10263"/>
                <a:gd name="connsiteX9" fmla="*/ 9934 w 10000"/>
                <a:gd name="connsiteY9" fmla="*/ 5785 h 10263"/>
                <a:gd name="connsiteX10" fmla="*/ 9879 w 10000"/>
                <a:gd name="connsiteY10" fmla="*/ 5592 h 10263"/>
                <a:gd name="connsiteX11" fmla="*/ 9041 w 10000"/>
                <a:gd name="connsiteY11" fmla="*/ 5565 h 10263"/>
                <a:gd name="connsiteX12" fmla="*/ 7976 w 10000"/>
                <a:gd name="connsiteY12" fmla="*/ 5640 h 10263"/>
                <a:gd name="connsiteX13" fmla="*/ 6965 w 10000"/>
                <a:gd name="connsiteY13" fmla="*/ 5349 h 10263"/>
                <a:gd name="connsiteX14" fmla="*/ 4879 w 10000"/>
                <a:gd name="connsiteY14" fmla="*/ 4795 h 10263"/>
                <a:gd name="connsiteX15" fmla="*/ 4879 w 10000"/>
                <a:gd name="connsiteY15" fmla="*/ 4266 h 10263"/>
                <a:gd name="connsiteX16" fmla="*/ 4944 w 10000"/>
                <a:gd name="connsiteY16" fmla="*/ 1664 h 10263"/>
                <a:gd name="connsiteX17" fmla="*/ 4641 w 10000"/>
                <a:gd name="connsiteY17" fmla="*/ 1399 h 10263"/>
                <a:gd name="connsiteX18" fmla="*/ 3869 w 10000"/>
                <a:gd name="connsiteY18" fmla="*/ 1422 h 10263"/>
                <a:gd name="connsiteX19" fmla="*/ 2564 w 10000"/>
                <a:gd name="connsiteY19" fmla="*/ 1206 h 10263"/>
                <a:gd name="connsiteX20" fmla="*/ 1369 w 10000"/>
                <a:gd name="connsiteY20" fmla="*/ 678 h 10263"/>
                <a:gd name="connsiteX21" fmla="*/ 781 w 10000"/>
                <a:gd name="connsiteY21" fmla="*/ 313 h 10263"/>
                <a:gd name="connsiteX22" fmla="*/ 0 w 10000"/>
                <a:gd name="connsiteY22" fmla="*/ 0 h 10263"/>
                <a:gd name="connsiteX0" fmla="*/ 5063 w 10000"/>
                <a:gd name="connsiteY0" fmla="*/ 10000 h 10000"/>
                <a:gd name="connsiteX1" fmla="*/ 4336 w 10000"/>
                <a:gd name="connsiteY1" fmla="*/ 9820 h 10000"/>
                <a:gd name="connsiteX2" fmla="*/ 4944 w 10000"/>
                <a:gd name="connsiteY2" fmla="*/ 9567 h 10000"/>
                <a:gd name="connsiteX3" fmla="*/ 5597 w 10000"/>
                <a:gd name="connsiteY3" fmla="*/ 9276 h 10000"/>
                <a:gd name="connsiteX4" fmla="*/ 7792 w 10000"/>
                <a:gd name="connsiteY4" fmla="*/ 8022 h 10000"/>
                <a:gd name="connsiteX5" fmla="*/ 8748 w 10000"/>
                <a:gd name="connsiteY5" fmla="*/ 6987 h 10000"/>
                <a:gd name="connsiteX6" fmla="*/ 9225 w 10000"/>
                <a:gd name="connsiteY6" fmla="*/ 6701 h 10000"/>
                <a:gd name="connsiteX7" fmla="*/ 9041 w 10000"/>
                <a:gd name="connsiteY7" fmla="*/ 6385 h 10000"/>
                <a:gd name="connsiteX8" fmla="*/ 9281 w 10000"/>
                <a:gd name="connsiteY8" fmla="*/ 6120 h 10000"/>
                <a:gd name="connsiteX9" fmla="*/ 9934 w 10000"/>
                <a:gd name="connsiteY9" fmla="*/ 5785 h 10000"/>
                <a:gd name="connsiteX10" fmla="*/ 9879 w 10000"/>
                <a:gd name="connsiteY10" fmla="*/ 5592 h 10000"/>
                <a:gd name="connsiteX11" fmla="*/ 9041 w 10000"/>
                <a:gd name="connsiteY11" fmla="*/ 5565 h 10000"/>
                <a:gd name="connsiteX12" fmla="*/ 7976 w 10000"/>
                <a:gd name="connsiteY12" fmla="*/ 5640 h 10000"/>
                <a:gd name="connsiteX13" fmla="*/ 6965 w 10000"/>
                <a:gd name="connsiteY13" fmla="*/ 5349 h 10000"/>
                <a:gd name="connsiteX14" fmla="*/ 4879 w 10000"/>
                <a:gd name="connsiteY14" fmla="*/ 4795 h 10000"/>
                <a:gd name="connsiteX15" fmla="*/ 4879 w 10000"/>
                <a:gd name="connsiteY15" fmla="*/ 4266 h 10000"/>
                <a:gd name="connsiteX16" fmla="*/ 4944 w 10000"/>
                <a:gd name="connsiteY16" fmla="*/ 1664 h 10000"/>
                <a:gd name="connsiteX17" fmla="*/ 4641 w 10000"/>
                <a:gd name="connsiteY17" fmla="*/ 1399 h 10000"/>
                <a:gd name="connsiteX18" fmla="*/ 3869 w 10000"/>
                <a:gd name="connsiteY18" fmla="*/ 1422 h 10000"/>
                <a:gd name="connsiteX19" fmla="*/ 2564 w 10000"/>
                <a:gd name="connsiteY19" fmla="*/ 1206 h 10000"/>
                <a:gd name="connsiteX20" fmla="*/ 1369 w 10000"/>
                <a:gd name="connsiteY20" fmla="*/ 678 h 10000"/>
                <a:gd name="connsiteX21" fmla="*/ 781 w 10000"/>
                <a:gd name="connsiteY21" fmla="*/ 313 h 10000"/>
                <a:gd name="connsiteX22" fmla="*/ 0 w 10000"/>
                <a:gd name="connsiteY22" fmla="*/ 0 h 10000"/>
                <a:gd name="connsiteX0" fmla="*/ 5014 w 10000"/>
                <a:gd name="connsiteY0" fmla="*/ 10689 h 10689"/>
                <a:gd name="connsiteX1" fmla="*/ 4336 w 10000"/>
                <a:gd name="connsiteY1" fmla="*/ 9820 h 10689"/>
                <a:gd name="connsiteX2" fmla="*/ 4944 w 10000"/>
                <a:gd name="connsiteY2" fmla="*/ 9567 h 10689"/>
                <a:gd name="connsiteX3" fmla="*/ 5597 w 10000"/>
                <a:gd name="connsiteY3" fmla="*/ 9276 h 10689"/>
                <a:gd name="connsiteX4" fmla="*/ 7792 w 10000"/>
                <a:gd name="connsiteY4" fmla="*/ 8022 h 10689"/>
                <a:gd name="connsiteX5" fmla="*/ 8748 w 10000"/>
                <a:gd name="connsiteY5" fmla="*/ 6987 h 10689"/>
                <a:gd name="connsiteX6" fmla="*/ 9225 w 10000"/>
                <a:gd name="connsiteY6" fmla="*/ 6701 h 10689"/>
                <a:gd name="connsiteX7" fmla="*/ 9041 w 10000"/>
                <a:gd name="connsiteY7" fmla="*/ 6385 h 10689"/>
                <a:gd name="connsiteX8" fmla="*/ 9281 w 10000"/>
                <a:gd name="connsiteY8" fmla="*/ 6120 h 10689"/>
                <a:gd name="connsiteX9" fmla="*/ 9934 w 10000"/>
                <a:gd name="connsiteY9" fmla="*/ 5785 h 10689"/>
                <a:gd name="connsiteX10" fmla="*/ 9879 w 10000"/>
                <a:gd name="connsiteY10" fmla="*/ 5592 h 10689"/>
                <a:gd name="connsiteX11" fmla="*/ 9041 w 10000"/>
                <a:gd name="connsiteY11" fmla="*/ 5565 h 10689"/>
                <a:gd name="connsiteX12" fmla="*/ 7976 w 10000"/>
                <a:gd name="connsiteY12" fmla="*/ 5640 h 10689"/>
                <a:gd name="connsiteX13" fmla="*/ 6965 w 10000"/>
                <a:gd name="connsiteY13" fmla="*/ 5349 h 10689"/>
                <a:gd name="connsiteX14" fmla="*/ 4879 w 10000"/>
                <a:gd name="connsiteY14" fmla="*/ 4795 h 10689"/>
                <a:gd name="connsiteX15" fmla="*/ 4879 w 10000"/>
                <a:gd name="connsiteY15" fmla="*/ 4266 h 10689"/>
                <a:gd name="connsiteX16" fmla="*/ 4944 w 10000"/>
                <a:gd name="connsiteY16" fmla="*/ 1664 h 10689"/>
                <a:gd name="connsiteX17" fmla="*/ 4641 w 10000"/>
                <a:gd name="connsiteY17" fmla="*/ 1399 h 10689"/>
                <a:gd name="connsiteX18" fmla="*/ 3869 w 10000"/>
                <a:gd name="connsiteY18" fmla="*/ 1422 h 10689"/>
                <a:gd name="connsiteX19" fmla="*/ 2564 w 10000"/>
                <a:gd name="connsiteY19" fmla="*/ 1206 h 10689"/>
                <a:gd name="connsiteX20" fmla="*/ 1369 w 10000"/>
                <a:gd name="connsiteY20" fmla="*/ 678 h 10689"/>
                <a:gd name="connsiteX21" fmla="*/ 781 w 10000"/>
                <a:gd name="connsiteY21" fmla="*/ 313 h 10689"/>
                <a:gd name="connsiteX22" fmla="*/ 0 w 10000"/>
                <a:gd name="connsiteY22" fmla="*/ 0 h 10689"/>
                <a:gd name="connsiteX0" fmla="*/ 5014 w 10000"/>
                <a:gd name="connsiteY0" fmla="*/ 10689 h 10689"/>
                <a:gd name="connsiteX1" fmla="*/ 4919 w 10000"/>
                <a:gd name="connsiteY1" fmla="*/ 9977 h 10689"/>
                <a:gd name="connsiteX2" fmla="*/ 4944 w 10000"/>
                <a:gd name="connsiteY2" fmla="*/ 9567 h 10689"/>
                <a:gd name="connsiteX3" fmla="*/ 5597 w 10000"/>
                <a:gd name="connsiteY3" fmla="*/ 9276 h 10689"/>
                <a:gd name="connsiteX4" fmla="*/ 7792 w 10000"/>
                <a:gd name="connsiteY4" fmla="*/ 8022 h 10689"/>
                <a:gd name="connsiteX5" fmla="*/ 8748 w 10000"/>
                <a:gd name="connsiteY5" fmla="*/ 6987 h 10689"/>
                <a:gd name="connsiteX6" fmla="*/ 9225 w 10000"/>
                <a:gd name="connsiteY6" fmla="*/ 6701 h 10689"/>
                <a:gd name="connsiteX7" fmla="*/ 9041 w 10000"/>
                <a:gd name="connsiteY7" fmla="*/ 6385 h 10689"/>
                <a:gd name="connsiteX8" fmla="*/ 9281 w 10000"/>
                <a:gd name="connsiteY8" fmla="*/ 6120 h 10689"/>
                <a:gd name="connsiteX9" fmla="*/ 9934 w 10000"/>
                <a:gd name="connsiteY9" fmla="*/ 5785 h 10689"/>
                <a:gd name="connsiteX10" fmla="*/ 9879 w 10000"/>
                <a:gd name="connsiteY10" fmla="*/ 5592 h 10689"/>
                <a:gd name="connsiteX11" fmla="*/ 9041 w 10000"/>
                <a:gd name="connsiteY11" fmla="*/ 5565 h 10689"/>
                <a:gd name="connsiteX12" fmla="*/ 7976 w 10000"/>
                <a:gd name="connsiteY12" fmla="*/ 5640 h 10689"/>
                <a:gd name="connsiteX13" fmla="*/ 6965 w 10000"/>
                <a:gd name="connsiteY13" fmla="*/ 5349 h 10689"/>
                <a:gd name="connsiteX14" fmla="*/ 4879 w 10000"/>
                <a:gd name="connsiteY14" fmla="*/ 4795 h 10689"/>
                <a:gd name="connsiteX15" fmla="*/ 4879 w 10000"/>
                <a:gd name="connsiteY15" fmla="*/ 4266 h 10689"/>
                <a:gd name="connsiteX16" fmla="*/ 4944 w 10000"/>
                <a:gd name="connsiteY16" fmla="*/ 1664 h 10689"/>
                <a:gd name="connsiteX17" fmla="*/ 4641 w 10000"/>
                <a:gd name="connsiteY17" fmla="*/ 1399 h 10689"/>
                <a:gd name="connsiteX18" fmla="*/ 3869 w 10000"/>
                <a:gd name="connsiteY18" fmla="*/ 1422 h 10689"/>
                <a:gd name="connsiteX19" fmla="*/ 2564 w 10000"/>
                <a:gd name="connsiteY19" fmla="*/ 1206 h 10689"/>
                <a:gd name="connsiteX20" fmla="*/ 1369 w 10000"/>
                <a:gd name="connsiteY20" fmla="*/ 678 h 10689"/>
                <a:gd name="connsiteX21" fmla="*/ 781 w 10000"/>
                <a:gd name="connsiteY21" fmla="*/ 313 h 10689"/>
                <a:gd name="connsiteX22" fmla="*/ 0 w 10000"/>
                <a:gd name="connsiteY22" fmla="*/ 0 h 10689"/>
                <a:gd name="connsiteX0" fmla="*/ 3217 w 10000"/>
                <a:gd name="connsiteY0" fmla="*/ 9666 h 9985"/>
                <a:gd name="connsiteX1" fmla="*/ 4919 w 10000"/>
                <a:gd name="connsiteY1" fmla="*/ 9977 h 9985"/>
                <a:gd name="connsiteX2" fmla="*/ 4944 w 10000"/>
                <a:gd name="connsiteY2" fmla="*/ 9567 h 9985"/>
                <a:gd name="connsiteX3" fmla="*/ 5597 w 10000"/>
                <a:gd name="connsiteY3" fmla="*/ 9276 h 9985"/>
                <a:gd name="connsiteX4" fmla="*/ 7792 w 10000"/>
                <a:gd name="connsiteY4" fmla="*/ 8022 h 9985"/>
                <a:gd name="connsiteX5" fmla="*/ 8748 w 10000"/>
                <a:gd name="connsiteY5" fmla="*/ 6987 h 9985"/>
                <a:gd name="connsiteX6" fmla="*/ 9225 w 10000"/>
                <a:gd name="connsiteY6" fmla="*/ 6701 h 9985"/>
                <a:gd name="connsiteX7" fmla="*/ 9041 w 10000"/>
                <a:gd name="connsiteY7" fmla="*/ 6385 h 9985"/>
                <a:gd name="connsiteX8" fmla="*/ 9281 w 10000"/>
                <a:gd name="connsiteY8" fmla="*/ 6120 h 9985"/>
                <a:gd name="connsiteX9" fmla="*/ 9934 w 10000"/>
                <a:gd name="connsiteY9" fmla="*/ 5785 h 9985"/>
                <a:gd name="connsiteX10" fmla="*/ 9879 w 10000"/>
                <a:gd name="connsiteY10" fmla="*/ 5592 h 9985"/>
                <a:gd name="connsiteX11" fmla="*/ 9041 w 10000"/>
                <a:gd name="connsiteY11" fmla="*/ 5565 h 9985"/>
                <a:gd name="connsiteX12" fmla="*/ 7976 w 10000"/>
                <a:gd name="connsiteY12" fmla="*/ 5640 h 9985"/>
                <a:gd name="connsiteX13" fmla="*/ 6965 w 10000"/>
                <a:gd name="connsiteY13" fmla="*/ 5349 h 9985"/>
                <a:gd name="connsiteX14" fmla="*/ 4879 w 10000"/>
                <a:gd name="connsiteY14" fmla="*/ 4795 h 9985"/>
                <a:gd name="connsiteX15" fmla="*/ 4879 w 10000"/>
                <a:gd name="connsiteY15" fmla="*/ 4266 h 9985"/>
                <a:gd name="connsiteX16" fmla="*/ 4944 w 10000"/>
                <a:gd name="connsiteY16" fmla="*/ 1664 h 9985"/>
                <a:gd name="connsiteX17" fmla="*/ 4641 w 10000"/>
                <a:gd name="connsiteY17" fmla="*/ 1399 h 9985"/>
                <a:gd name="connsiteX18" fmla="*/ 3869 w 10000"/>
                <a:gd name="connsiteY18" fmla="*/ 1422 h 9985"/>
                <a:gd name="connsiteX19" fmla="*/ 2564 w 10000"/>
                <a:gd name="connsiteY19" fmla="*/ 1206 h 9985"/>
                <a:gd name="connsiteX20" fmla="*/ 1369 w 10000"/>
                <a:gd name="connsiteY20" fmla="*/ 678 h 9985"/>
                <a:gd name="connsiteX21" fmla="*/ 781 w 10000"/>
                <a:gd name="connsiteY21" fmla="*/ 313 h 9985"/>
                <a:gd name="connsiteX22" fmla="*/ 0 w 10000"/>
                <a:gd name="connsiteY22" fmla="*/ 0 h 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9985">
                  <a:moveTo>
                    <a:pt x="3217" y="9666"/>
                  </a:moveTo>
                  <a:cubicBezTo>
                    <a:pt x="3185" y="9653"/>
                    <a:pt x="4939" y="10049"/>
                    <a:pt x="4919" y="9977"/>
                  </a:cubicBezTo>
                  <a:cubicBezTo>
                    <a:pt x="4899" y="9905"/>
                    <a:pt x="4831" y="9684"/>
                    <a:pt x="4944" y="9567"/>
                  </a:cubicBezTo>
                  <a:cubicBezTo>
                    <a:pt x="5057" y="9450"/>
                    <a:pt x="5118" y="9533"/>
                    <a:pt x="5597" y="9276"/>
                  </a:cubicBezTo>
                  <a:cubicBezTo>
                    <a:pt x="6074" y="9020"/>
                    <a:pt x="7269" y="8402"/>
                    <a:pt x="7792" y="8022"/>
                  </a:cubicBezTo>
                  <a:cubicBezTo>
                    <a:pt x="8317" y="7642"/>
                    <a:pt x="8509" y="7206"/>
                    <a:pt x="8748" y="6987"/>
                  </a:cubicBezTo>
                  <a:cubicBezTo>
                    <a:pt x="8987" y="6768"/>
                    <a:pt x="9179" y="6801"/>
                    <a:pt x="9225" y="6701"/>
                  </a:cubicBezTo>
                  <a:cubicBezTo>
                    <a:pt x="9271" y="6601"/>
                    <a:pt x="9033" y="6482"/>
                    <a:pt x="9041" y="6385"/>
                  </a:cubicBezTo>
                  <a:cubicBezTo>
                    <a:pt x="9052" y="6287"/>
                    <a:pt x="9133" y="6220"/>
                    <a:pt x="9281" y="6120"/>
                  </a:cubicBezTo>
                  <a:cubicBezTo>
                    <a:pt x="9428" y="6020"/>
                    <a:pt x="9833" y="5875"/>
                    <a:pt x="9934" y="5785"/>
                  </a:cubicBezTo>
                  <a:cubicBezTo>
                    <a:pt x="10034" y="5696"/>
                    <a:pt x="10026" y="5628"/>
                    <a:pt x="9879" y="5592"/>
                  </a:cubicBezTo>
                  <a:cubicBezTo>
                    <a:pt x="9731" y="5554"/>
                    <a:pt x="9354" y="5558"/>
                    <a:pt x="9041" y="5565"/>
                  </a:cubicBezTo>
                  <a:cubicBezTo>
                    <a:pt x="8730" y="5573"/>
                    <a:pt x="8325" y="5677"/>
                    <a:pt x="7976" y="5640"/>
                  </a:cubicBezTo>
                  <a:cubicBezTo>
                    <a:pt x="7627" y="5603"/>
                    <a:pt x="7481" y="5490"/>
                    <a:pt x="6965" y="5349"/>
                  </a:cubicBezTo>
                  <a:cubicBezTo>
                    <a:pt x="6451" y="5208"/>
                    <a:pt x="5229" y="4973"/>
                    <a:pt x="4879" y="4795"/>
                  </a:cubicBezTo>
                  <a:cubicBezTo>
                    <a:pt x="4531" y="4616"/>
                    <a:pt x="4870" y="4787"/>
                    <a:pt x="4879" y="4266"/>
                  </a:cubicBezTo>
                  <a:cubicBezTo>
                    <a:pt x="4888" y="3745"/>
                    <a:pt x="4980" y="2141"/>
                    <a:pt x="4944" y="1664"/>
                  </a:cubicBezTo>
                  <a:cubicBezTo>
                    <a:pt x="4907" y="1187"/>
                    <a:pt x="4825" y="1440"/>
                    <a:pt x="4641" y="1399"/>
                  </a:cubicBezTo>
                  <a:cubicBezTo>
                    <a:pt x="4457" y="1359"/>
                    <a:pt x="4218" y="1456"/>
                    <a:pt x="3869" y="1422"/>
                  </a:cubicBezTo>
                  <a:cubicBezTo>
                    <a:pt x="3520" y="1388"/>
                    <a:pt x="2978" y="1329"/>
                    <a:pt x="2564" y="1206"/>
                  </a:cubicBezTo>
                  <a:cubicBezTo>
                    <a:pt x="2151" y="1083"/>
                    <a:pt x="1663" y="826"/>
                    <a:pt x="1369" y="678"/>
                  </a:cubicBezTo>
                  <a:cubicBezTo>
                    <a:pt x="1076" y="529"/>
                    <a:pt x="1011" y="424"/>
                    <a:pt x="781" y="313"/>
                  </a:cubicBezTo>
                  <a:cubicBezTo>
                    <a:pt x="551" y="201"/>
                    <a:pt x="276" y="100"/>
                    <a:pt x="0" y="0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kern="0" dirty="0" smtClea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627547" y="1674812"/>
              <a:ext cx="1770690" cy="2846565"/>
            </a:xfrm>
            <a:custGeom>
              <a:avLst/>
              <a:gdLst>
                <a:gd name="T0" fmla="*/ 2147483647 w 1121"/>
                <a:gd name="T1" fmla="*/ 2147483647 h 2420"/>
                <a:gd name="T2" fmla="*/ 2147483647 w 1121"/>
                <a:gd name="T3" fmla="*/ 2147483647 h 2420"/>
                <a:gd name="T4" fmla="*/ 2147483647 w 1121"/>
                <a:gd name="T5" fmla="*/ 2147483647 h 2420"/>
                <a:gd name="T6" fmla="*/ 2147483647 w 1121"/>
                <a:gd name="T7" fmla="*/ 2147483647 h 2420"/>
                <a:gd name="T8" fmla="*/ 2147483647 w 1121"/>
                <a:gd name="T9" fmla="*/ 2147483647 h 2420"/>
                <a:gd name="T10" fmla="*/ 2147483647 w 1121"/>
                <a:gd name="T11" fmla="*/ 2147483647 h 2420"/>
                <a:gd name="T12" fmla="*/ 2147483647 w 1121"/>
                <a:gd name="T13" fmla="*/ 2147483647 h 2420"/>
                <a:gd name="T14" fmla="*/ 2147483647 w 1121"/>
                <a:gd name="T15" fmla="*/ 2147483647 h 2420"/>
                <a:gd name="T16" fmla="*/ 2147483647 w 1121"/>
                <a:gd name="T17" fmla="*/ 2147483647 h 2420"/>
                <a:gd name="T18" fmla="*/ 2147483647 w 1121"/>
                <a:gd name="T19" fmla="*/ 2147483647 h 2420"/>
                <a:gd name="T20" fmla="*/ 2147483647 w 1121"/>
                <a:gd name="T21" fmla="*/ 2147483647 h 2420"/>
                <a:gd name="T22" fmla="*/ 2147483647 w 1121"/>
                <a:gd name="T23" fmla="*/ 2147483647 h 2420"/>
                <a:gd name="T24" fmla="*/ 2147483647 w 1121"/>
                <a:gd name="T25" fmla="*/ 2147483647 h 2420"/>
                <a:gd name="T26" fmla="*/ 2147483647 w 1121"/>
                <a:gd name="T27" fmla="*/ 2147483647 h 2420"/>
                <a:gd name="T28" fmla="*/ 2147483647 w 1121"/>
                <a:gd name="T29" fmla="*/ 2147483647 h 2420"/>
                <a:gd name="T30" fmla="*/ 2147483647 w 1121"/>
                <a:gd name="T31" fmla="*/ 2147483647 h 2420"/>
                <a:gd name="T32" fmla="*/ 2147483647 w 1121"/>
                <a:gd name="T33" fmla="*/ 2147483647 h 2420"/>
                <a:gd name="T34" fmla="*/ 2147483647 w 1121"/>
                <a:gd name="T35" fmla="*/ 2147483647 h 2420"/>
                <a:gd name="T36" fmla="*/ 2147483647 w 1121"/>
                <a:gd name="T37" fmla="*/ 2147483647 h 2420"/>
                <a:gd name="T38" fmla="*/ 2147483647 w 1121"/>
                <a:gd name="T39" fmla="*/ 2147483647 h 2420"/>
                <a:gd name="T40" fmla="*/ 2147483647 w 1121"/>
                <a:gd name="T41" fmla="*/ 2147483647 h 2420"/>
                <a:gd name="T42" fmla="*/ 2147483647 w 1121"/>
                <a:gd name="T43" fmla="*/ 0 h 24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21"/>
                <a:gd name="T67" fmla="*/ 0 h 2420"/>
                <a:gd name="T68" fmla="*/ 1121 w 1121"/>
                <a:gd name="T69" fmla="*/ 2420 h 2420"/>
                <a:gd name="connsiteX0" fmla="*/ 5552 w 9950"/>
                <a:gd name="connsiteY0" fmla="*/ 7205 h 8221"/>
                <a:gd name="connsiteX1" fmla="*/ 4860 w 9950"/>
                <a:gd name="connsiteY1" fmla="*/ 8211 h 8221"/>
                <a:gd name="connsiteX2" fmla="*/ 4637 w 9950"/>
                <a:gd name="connsiteY2" fmla="*/ 7727 h 8221"/>
                <a:gd name="connsiteX3" fmla="*/ 3826 w 9950"/>
                <a:gd name="connsiteY3" fmla="*/ 7649 h 8221"/>
                <a:gd name="connsiteX4" fmla="*/ 3362 w 9950"/>
                <a:gd name="connsiteY4" fmla="*/ 7409 h 8221"/>
                <a:gd name="connsiteX5" fmla="*/ 2496 w 9950"/>
                <a:gd name="connsiteY5" fmla="*/ 7219 h 8221"/>
                <a:gd name="connsiteX6" fmla="*/ 2095 w 9950"/>
                <a:gd name="connsiteY6" fmla="*/ 7087 h 8221"/>
                <a:gd name="connsiteX7" fmla="*/ 1462 w 9950"/>
                <a:gd name="connsiteY7" fmla="*/ 7033 h 8221"/>
                <a:gd name="connsiteX8" fmla="*/ 882 w 9950"/>
                <a:gd name="connsiteY8" fmla="*/ 5777 h 8221"/>
                <a:gd name="connsiteX9" fmla="*/ 186 w 9950"/>
                <a:gd name="connsiteY9" fmla="*/ 4331 h 8221"/>
                <a:gd name="connsiteX10" fmla="*/ 17 w 9950"/>
                <a:gd name="connsiteY10" fmla="*/ 3822 h 8221"/>
                <a:gd name="connsiteX11" fmla="*/ 534 w 9950"/>
                <a:gd name="connsiteY11" fmla="*/ 3690 h 8221"/>
                <a:gd name="connsiteX12" fmla="*/ 935 w 9950"/>
                <a:gd name="connsiteY12" fmla="*/ 3930 h 8221"/>
                <a:gd name="connsiteX13" fmla="*/ 2675 w 9950"/>
                <a:gd name="connsiteY13" fmla="*/ 4091 h 8221"/>
                <a:gd name="connsiteX14" fmla="*/ 5039 w 9950"/>
                <a:gd name="connsiteY14" fmla="*/ 4037 h 8221"/>
                <a:gd name="connsiteX15" fmla="*/ 7233 w 9950"/>
                <a:gd name="connsiteY15" fmla="*/ 3450 h 8221"/>
                <a:gd name="connsiteX16" fmla="*/ 8562 w 9950"/>
                <a:gd name="connsiteY16" fmla="*/ 3314 h 8221"/>
                <a:gd name="connsiteX17" fmla="*/ 9713 w 9950"/>
                <a:gd name="connsiteY17" fmla="*/ 2996 h 8221"/>
                <a:gd name="connsiteX18" fmla="*/ 9945 w 9950"/>
                <a:gd name="connsiteY18" fmla="*/ 2302 h 8221"/>
                <a:gd name="connsiteX19" fmla="*/ 9597 w 9950"/>
                <a:gd name="connsiteY19" fmla="*/ 1095 h 8221"/>
                <a:gd name="connsiteX20" fmla="*/ 9428 w 9950"/>
                <a:gd name="connsiteY20" fmla="*/ 562 h 8221"/>
                <a:gd name="connsiteX21" fmla="*/ 9196 w 9950"/>
                <a:gd name="connsiteY21" fmla="*/ 0 h 8221"/>
                <a:gd name="connsiteX0" fmla="*/ 5580 w 10000"/>
                <a:gd name="connsiteY0" fmla="*/ 8764 h 9419"/>
                <a:gd name="connsiteX1" fmla="*/ 4552 w 10000"/>
                <a:gd name="connsiteY1" fmla="*/ 8926 h 9419"/>
                <a:gd name="connsiteX2" fmla="*/ 4660 w 10000"/>
                <a:gd name="connsiteY2" fmla="*/ 9399 h 9419"/>
                <a:gd name="connsiteX3" fmla="*/ 3845 w 10000"/>
                <a:gd name="connsiteY3" fmla="*/ 9304 h 9419"/>
                <a:gd name="connsiteX4" fmla="*/ 3379 w 10000"/>
                <a:gd name="connsiteY4" fmla="*/ 9012 h 9419"/>
                <a:gd name="connsiteX5" fmla="*/ 2509 w 10000"/>
                <a:gd name="connsiteY5" fmla="*/ 8781 h 9419"/>
                <a:gd name="connsiteX6" fmla="*/ 2106 w 10000"/>
                <a:gd name="connsiteY6" fmla="*/ 8621 h 9419"/>
                <a:gd name="connsiteX7" fmla="*/ 1469 w 10000"/>
                <a:gd name="connsiteY7" fmla="*/ 8555 h 9419"/>
                <a:gd name="connsiteX8" fmla="*/ 886 w 10000"/>
                <a:gd name="connsiteY8" fmla="*/ 7027 h 9419"/>
                <a:gd name="connsiteX9" fmla="*/ 187 w 10000"/>
                <a:gd name="connsiteY9" fmla="*/ 5268 h 9419"/>
                <a:gd name="connsiteX10" fmla="*/ 17 w 10000"/>
                <a:gd name="connsiteY10" fmla="*/ 4649 h 9419"/>
                <a:gd name="connsiteX11" fmla="*/ 537 w 10000"/>
                <a:gd name="connsiteY11" fmla="*/ 4489 h 9419"/>
                <a:gd name="connsiteX12" fmla="*/ 940 w 10000"/>
                <a:gd name="connsiteY12" fmla="*/ 4780 h 9419"/>
                <a:gd name="connsiteX13" fmla="*/ 2688 w 10000"/>
                <a:gd name="connsiteY13" fmla="*/ 4976 h 9419"/>
                <a:gd name="connsiteX14" fmla="*/ 5064 w 10000"/>
                <a:gd name="connsiteY14" fmla="*/ 4911 h 9419"/>
                <a:gd name="connsiteX15" fmla="*/ 7269 w 10000"/>
                <a:gd name="connsiteY15" fmla="*/ 4197 h 9419"/>
                <a:gd name="connsiteX16" fmla="*/ 8605 w 10000"/>
                <a:gd name="connsiteY16" fmla="*/ 4031 h 9419"/>
                <a:gd name="connsiteX17" fmla="*/ 9762 w 10000"/>
                <a:gd name="connsiteY17" fmla="*/ 3644 h 9419"/>
                <a:gd name="connsiteX18" fmla="*/ 9995 w 10000"/>
                <a:gd name="connsiteY18" fmla="*/ 2800 h 9419"/>
                <a:gd name="connsiteX19" fmla="*/ 9645 w 10000"/>
                <a:gd name="connsiteY19" fmla="*/ 1332 h 9419"/>
                <a:gd name="connsiteX20" fmla="*/ 9475 w 10000"/>
                <a:gd name="connsiteY20" fmla="*/ 684 h 9419"/>
                <a:gd name="connsiteX21" fmla="*/ 9242 w 10000"/>
                <a:gd name="connsiteY21" fmla="*/ 0 h 9419"/>
                <a:gd name="connsiteX0" fmla="*/ 5580 w 10000"/>
                <a:gd name="connsiteY0" fmla="*/ 9305 h 10001"/>
                <a:gd name="connsiteX1" fmla="*/ 4552 w 10000"/>
                <a:gd name="connsiteY1" fmla="*/ 9477 h 10001"/>
                <a:gd name="connsiteX2" fmla="*/ 4660 w 10000"/>
                <a:gd name="connsiteY2" fmla="*/ 9979 h 10001"/>
                <a:gd name="connsiteX3" fmla="*/ 3845 w 10000"/>
                <a:gd name="connsiteY3" fmla="*/ 9878 h 10001"/>
                <a:gd name="connsiteX4" fmla="*/ 3379 w 10000"/>
                <a:gd name="connsiteY4" fmla="*/ 9568 h 10001"/>
                <a:gd name="connsiteX5" fmla="*/ 2509 w 10000"/>
                <a:gd name="connsiteY5" fmla="*/ 9323 h 10001"/>
                <a:gd name="connsiteX6" fmla="*/ 2106 w 10000"/>
                <a:gd name="connsiteY6" fmla="*/ 9153 h 10001"/>
                <a:gd name="connsiteX7" fmla="*/ 1469 w 10000"/>
                <a:gd name="connsiteY7" fmla="*/ 9083 h 10001"/>
                <a:gd name="connsiteX8" fmla="*/ 886 w 10000"/>
                <a:gd name="connsiteY8" fmla="*/ 7460 h 10001"/>
                <a:gd name="connsiteX9" fmla="*/ 187 w 10000"/>
                <a:gd name="connsiteY9" fmla="*/ 5593 h 10001"/>
                <a:gd name="connsiteX10" fmla="*/ 17 w 10000"/>
                <a:gd name="connsiteY10" fmla="*/ 4936 h 10001"/>
                <a:gd name="connsiteX11" fmla="*/ 537 w 10000"/>
                <a:gd name="connsiteY11" fmla="*/ 4766 h 10001"/>
                <a:gd name="connsiteX12" fmla="*/ 940 w 10000"/>
                <a:gd name="connsiteY12" fmla="*/ 5075 h 10001"/>
                <a:gd name="connsiteX13" fmla="*/ 2688 w 10000"/>
                <a:gd name="connsiteY13" fmla="*/ 5283 h 10001"/>
                <a:gd name="connsiteX14" fmla="*/ 5064 w 10000"/>
                <a:gd name="connsiteY14" fmla="*/ 5214 h 10001"/>
                <a:gd name="connsiteX15" fmla="*/ 7269 w 10000"/>
                <a:gd name="connsiteY15" fmla="*/ 4456 h 10001"/>
                <a:gd name="connsiteX16" fmla="*/ 8605 w 10000"/>
                <a:gd name="connsiteY16" fmla="*/ 4280 h 10001"/>
                <a:gd name="connsiteX17" fmla="*/ 9762 w 10000"/>
                <a:gd name="connsiteY17" fmla="*/ 3869 h 10001"/>
                <a:gd name="connsiteX18" fmla="*/ 9995 w 10000"/>
                <a:gd name="connsiteY18" fmla="*/ 2973 h 10001"/>
                <a:gd name="connsiteX19" fmla="*/ 9645 w 10000"/>
                <a:gd name="connsiteY19" fmla="*/ 1414 h 10001"/>
                <a:gd name="connsiteX20" fmla="*/ 9475 w 10000"/>
                <a:gd name="connsiteY20" fmla="*/ 726 h 10001"/>
                <a:gd name="connsiteX21" fmla="*/ 9242 w 10000"/>
                <a:gd name="connsiteY21" fmla="*/ 0 h 10001"/>
                <a:gd name="connsiteX0" fmla="*/ 4552 w 10000"/>
                <a:gd name="connsiteY0" fmla="*/ 9477 h 10001"/>
                <a:gd name="connsiteX1" fmla="*/ 4660 w 10000"/>
                <a:gd name="connsiteY1" fmla="*/ 9979 h 10001"/>
                <a:gd name="connsiteX2" fmla="*/ 3845 w 10000"/>
                <a:gd name="connsiteY2" fmla="*/ 9878 h 10001"/>
                <a:gd name="connsiteX3" fmla="*/ 3379 w 10000"/>
                <a:gd name="connsiteY3" fmla="*/ 9568 h 10001"/>
                <a:gd name="connsiteX4" fmla="*/ 2509 w 10000"/>
                <a:gd name="connsiteY4" fmla="*/ 9323 h 10001"/>
                <a:gd name="connsiteX5" fmla="*/ 2106 w 10000"/>
                <a:gd name="connsiteY5" fmla="*/ 9153 h 10001"/>
                <a:gd name="connsiteX6" fmla="*/ 1469 w 10000"/>
                <a:gd name="connsiteY6" fmla="*/ 9083 h 10001"/>
                <a:gd name="connsiteX7" fmla="*/ 886 w 10000"/>
                <a:gd name="connsiteY7" fmla="*/ 7460 h 10001"/>
                <a:gd name="connsiteX8" fmla="*/ 187 w 10000"/>
                <a:gd name="connsiteY8" fmla="*/ 5593 h 10001"/>
                <a:gd name="connsiteX9" fmla="*/ 17 w 10000"/>
                <a:gd name="connsiteY9" fmla="*/ 4936 h 10001"/>
                <a:gd name="connsiteX10" fmla="*/ 537 w 10000"/>
                <a:gd name="connsiteY10" fmla="*/ 4766 h 10001"/>
                <a:gd name="connsiteX11" fmla="*/ 940 w 10000"/>
                <a:gd name="connsiteY11" fmla="*/ 5075 h 10001"/>
                <a:gd name="connsiteX12" fmla="*/ 2688 w 10000"/>
                <a:gd name="connsiteY12" fmla="*/ 5283 h 10001"/>
                <a:gd name="connsiteX13" fmla="*/ 5064 w 10000"/>
                <a:gd name="connsiteY13" fmla="*/ 5214 h 10001"/>
                <a:gd name="connsiteX14" fmla="*/ 7269 w 10000"/>
                <a:gd name="connsiteY14" fmla="*/ 4456 h 10001"/>
                <a:gd name="connsiteX15" fmla="*/ 8605 w 10000"/>
                <a:gd name="connsiteY15" fmla="*/ 4280 h 10001"/>
                <a:gd name="connsiteX16" fmla="*/ 9762 w 10000"/>
                <a:gd name="connsiteY16" fmla="*/ 3869 h 10001"/>
                <a:gd name="connsiteX17" fmla="*/ 9995 w 10000"/>
                <a:gd name="connsiteY17" fmla="*/ 2973 h 10001"/>
                <a:gd name="connsiteX18" fmla="*/ 9645 w 10000"/>
                <a:gd name="connsiteY18" fmla="*/ 1414 h 10001"/>
                <a:gd name="connsiteX19" fmla="*/ 9475 w 10000"/>
                <a:gd name="connsiteY19" fmla="*/ 726 h 10001"/>
                <a:gd name="connsiteX20" fmla="*/ 9242 w 10000"/>
                <a:gd name="connsiteY20" fmla="*/ 0 h 10001"/>
                <a:gd name="connsiteX0" fmla="*/ 4552 w 10000"/>
                <a:gd name="connsiteY0" fmla="*/ 9477 h 9878"/>
                <a:gd name="connsiteX1" fmla="*/ 3845 w 10000"/>
                <a:gd name="connsiteY1" fmla="*/ 9878 h 9878"/>
                <a:gd name="connsiteX2" fmla="*/ 3379 w 10000"/>
                <a:gd name="connsiteY2" fmla="*/ 9568 h 9878"/>
                <a:gd name="connsiteX3" fmla="*/ 2509 w 10000"/>
                <a:gd name="connsiteY3" fmla="*/ 9323 h 9878"/>
                <a:gd name="connsiteX4" fmla="*/ 2106 w 10000"/>
                <a:gd name="connsiteY4" fmla="*/ 9153 h 9878"/>
                <a:gd name="connsiteX5" fmla="*/ 1469 w 10000"/>
                <a:gd name="connsiteY5" fmla="*/ 9083 h 9878"/>
                <a:gd name="connsiteX6" fmla="*/ 886 w 10000"/>
                <a:gd name="connsiteY6" fmla="*/ 7460 h 9878"/>
                <a:gd name="connsiteX7" fmla="*/ 187 w 10000"/>
                <a:gd name="connsiteY7" fmla="*/ 5593 h 9878"/>
                <a:gd name="connsiteX8" fmla="*/ 17 w 10000"/>
                <a:gd name="connsiteY8" fmla="*/ 4936 h 9878"/>
                <a:gd name="connsiteX9" fmla="*/ 537 w 10000"/>
                <a:gd name="connsiteY9" fmla="*/ 4766 h 9878"/>
                <a:gd name="connsiteX10" fmla="*/ 940 w 10000"/>
                <a:gd name="connsiteY10" fmla="*/ 5075 h 9878"/>
                <a:gd name="connsiteX11" fmla="*/ 2688 w 10000"/>
                <a:gd name="connsiteY11" fmla="*/ 5283 h 9878"/>
                <a:gd name="connsiteX12" fmla="*/ 5064 w 10000"/>
                <a:gd name="connsiteY12" fmla="*/ 5214 h 9878"/>
                <a:gd name="connsiteX13" fmla="*/ 7269 w 10000"/>
                <a:gd name="connsiteY13" fmla="*/ 4456 h 9878"/>
                <a:gd name="connsiteX14" fmla="*/ 8605 w 10000"/>
                <a:gd name="connsiteY14" fmla="*/ 4280 h 9878"/>
                <a:gd name="connsiteX15" fmla="*/ 9762 w 10000"/>
                <a:gd name="connsiteY15" fmla="*/ 3869 h 9878"/>
                <a:gd name="connsiteX16" fmla="*/ 9995 w 10000"/>
                <a:gd name="connsiteY16" fmla="*/ 2973 h 9878"/>
                <a:gd name="connsiteX17" fmla="*/ 9645 w 10000"/>
                <a:gd name="connsiteY17" fmla="*/ 1414 h 9878"/>
                <a:gd name="connsiteX18" fmla="*/ 9475 w 10000"/>
                <a:gd name="connsiteY18" fmla="*/ 726 h 9878"/>
                <a:gd name="connsiteX19" fmla="*/ 9242 w 10000"/>
                <a:gd name="connsiteY19" fmla="*/ 0 h 9878"/>
                <a:gd name="connsiteX0" fmla="*/ 4552 w 10000"/>
                <a:gd name="connsiteY0" fmla="*/ 9594 h 9690"/>
                <a:gd name="connsiteX1" fmla="*/ 3379 w 10000"/>
                <a:gd name="connsiteY1" fmla="*/ 9686 h 9690"/>
                <a:gd name="connsiteX2" fmla="*/ 2509 w 10000"/>
                <a:gd name="connsiteY2" fmla="*/ 9438 h 9690"/>
                <a:gd name="connsiteX3" fmla="*/ 2106 w 10000"/>
                <a:gd name="connsiteY3" fmla="*/ 9266 h 9690"/>
                <a:gd name="connsiteX4" fmla="*/ 1469 w 10000"/>
                <a:gd name="connsiteY4" fmla="*/ 9195 h 9690"/>
                <a:gd name="connsiteX5" fmla="*/ 886 w 10000"/>
                <a:gd name="connsiteY5" fmla="*/ 7552 h 9690"/>
                <a:gd name="connsiteX6" fmla="*/ 187 w 10000"/>
                <a:gd name="connsiteY6" fmla="*/ 5662 h 9690"/>
                <a:gd name="connsiteX7" fmla="*/ 17 w 10000"/>
                <a:gd name="connsiteY7" fmla="*/ 4997 h 9690"/>
                <a:gd name="connsiteX8" fmla="*/ 537 w 10000"/>
                <a:gd name="connsiteY8" fmla="*/ 4825 h 9690"/>
                <a:gd name="connsiteX9" fmla="*/ 940 w 10000"/>
                <a:gd name="connsiteY9" fmla="*/ 5138 h 9690"/>
                <a:gd name="connsiteX10" fmla="*/ 2688 w 10000"/>
                <a:gd name="connsiteY10" fmla="*/ 5348 h 9690"/>
                <a:gd name="connsiteX11" fmla="*/ 5064 w 10000"/>
                <a:gd name="connsiteY11" fmla="*/ 5278 h 9690"/>
                <a:gd name="connsiteX12" fmla="*/ 7269 w 10000"/>
                <a:gd name="connsiteY12" fmla="*/ 4511 h 9690"/>
                <a:gd name="connsiteX13" fmla="*/ 8605 w 10000"/>
                <a:gd name="connsiteY13" fmla="*/ 4333 h 9690"/>
                <a:gd name="connsiteX14" fmla="*/ 9762 w 10000"/>
                <a:gd name="connsiteY14" fmla="*/ 3917 h 9690"/>
                <a:gd name="connsiteX15" fmla="*/ 9995 w 10000"/>
                <a:gd name="connsiteY15" fmla="*/ 3010 h 9690"/>
                <a:gd name="connsiteX16" fmla="*/ 9645 w 10000"/>
                <a:gd name="connsiteY16" fmla="*/ 1431 h 9690"/>
                <a:gd name="connsiteX17" fmla="*/ 9475 w 10000"/>
                <a:gd name="connsiteY17" fmla="*/ 735 h 9690"/>
                <a:gd name="connsiteX18" fmla="*/ 9242 w 10000"/>
                <a:gd name="connsiteY18" fmla="*/ 0 h 9690"/>
                <a:gd name="connsiteX0" fmla="*/ 5642 w 10000"/>
                <a:gd name="connsiteY0" fmla="*/ 9636 h 9997"/>
                <a:gd name="connsiteX1" fmla="*/ 3379 w 10000"/>
                <a:gd name="connsiteY1" fmla="*/ 9996 h 9997"/>
                <a:gd name="connsiteX2" fmla="*/ 2509 w 10000"/>
                <a:gd name="connsiteY2" fmla="*/ 9740 h 9997"/>
                <a:gd name="connsiteX3" fmla="*/ 2106 w 10000"/>
                <a:gd name="connsiteY3" fmla="*/ 9562 h 9997"/>
                <a:gd name="connsiteX4" fmla="*/ 1469 w 10000"/>
                <a:gd name="connsiteY4" fmla="*/ 9489 h 9997"/>
                <a:gd name="connsiteX5" fmla="*/ 886 w 10000"/>
                <a:gd name="connsiteY5" fmla="*/ 7794 h 9997"/>
                <a:gd name="connsiteX6" fmla="*/ 187 w 10000"/>
                <a:gd name="connsiteY6" fmla="*/ 5843 h 9997"/>
                <a:gd name="connsiteX7" fmla="*/ 17 w 10000"/>
                <a:gd name="connsiteY7" fmla="*/ 5157 h 9997"/>
                <a:gd name="connsiteX8" fmla="*/ 537 w 10000"/>
                <a:gd name="connsiteY8" fmla="*/ 4979 h 9997"/>
                <a:gd name="connsiteX9" fmla="*/ 940 w 10000"/>
                <a:gd name="connsiteY9" fmla="*/ 5302 h 9997"/>
                <a:gd name="connsiteX10" fmla="*/ 2688 w 10000"/>
                <a:gd name="connsiteY10" fmla="*/ 5519 h 9997"/>
                <a:gd name="connsiteX11" fmla="*/ 5064 w 10000"/>
                <a:gd name="connsiteY11" fmla="*/ 5447 h 9997"/>
                <a:gd name="connsiteX12" fmla="*/ 7269 w 10000"/>
                <a:gd name="connsiteY12" fmla="*/ 4655 h 9997"/>
                <a:gd name="connsiteX13" fmla="*/ 8605 w 10000"/>
                <a:gd name="connsiteY13" fmla="*/ 4472 h 9997"/>
                <a:gd name="connsiteX14" fmla="*/ 9762 w 10000"/>
                <a:gd name="connsiteY14" fmla="*/ 4042 h 9997"/>
                <a:gd name="connsiteX15" fmla="*/ 9995 w 10000"/>
                <a:gd name="connsiteY15" fmla="*/ 3106 h 9997"/>
                <a:gd name="connsiteX16" fmla="*/ 9645 w 10000"/>
                <a:gd name="connsiteY16" fmla="*/ 1477 h 9997"/>
                <a:gd name="connsiteX17" fmla="*/ 9475 w 10000"/>
                <a:gd name="connsiteY17" fmla="*/ 759 h 9997"/>
                <a:gd name="connsiteX18" fmla="*/ 9242 w 10000"/>
                <a:gd name="connsiteY18" fmla="*/ 0 h 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00" h="9997">
                  <a:moveTo>
                    <a:pt x="5642" y="9636"/>
                  </a:moveTo>
                  <a:cubicBezTo>
                    <a:pt x="5398" y="9656"/>
                    <a:pt x="3901" y="9979"/>
                    <a:pt x="3379" y="9996"/>
                  </a:cubicBezTo>
                  <a:cubicBezTo>
                    <a:pt x="2857" y="10013"/>
                    <a:pt x="2725" y="9813"/>
                    <a:pt x="2509" y="9740"/>
                  </a:cubicBezTo>
                  <a:cubicBezTo>
                    <a:pt x="2293" y="9667"/>
                    <a:pt x="2276" y="9607"/>
                    <a:pt x="2106" y="9562"/>
                  </a:cubicBezTo>
                  <a:cubicBezTo>
                    <a:pt x="1936" y="9517"/>
                    <a:pt x="1675" y="9784"/>
                    <a:pt x="1469" y="9489"/>
                  </a:cubicBezTo>
                  <a:cubicBezTo>
                    <a:pt x="1262" y="9194"/>
                    <a:pt x="1102" y="8401"/>
                    <a:pt x="886" y="7794"/>
                  </a:cubicBezTo>
                  <a:cubicBezTo>
                    <a:pt x="671" y="7187"/>
                    <a:pt x="331" y="6283"/>
                    <a:pt x="187" y="5843"/>
                  </a:cubicBezTo>
                  <a:cubicBezTo>
                    <a:pt x="43" y="5401"/>
                    <a:pt x="-37" y="5302"/>
                    <a:pt x="17" y="5157"/>
                  </a:cubicBezTo>
                  <a:cubicBezTo>
                    <a:pt x="70" y="5012"/>
                    <a:pt x="384" y="4958"/>
                    <a:pt x="537" y="4979"/>
                  </a:cubicBezTo>
                  <a:cubicBezTo>
                    <a:pt x="689" y="5001"/>
                    <a:pt x="582" y="5214"/>
                    <a:pt x="940" y="5302"/>
                  </a:cubicBezTo>
                  <a:cubicBezTo>
                    <a:pt x="1298" y="5392"/>
                    <a:pt x="1998" y="5497"/>
                    <a:pt x="2688" y="5519"/>
                  </a:cubicBezTo>
                  <a:cubicBezTo>
                    <a:pt x="3379" y="5542"/>
                    <a:pt x="4303" y="5592"/>
                    <a:pt x="5064" y="5447"/>
                  </a:cubicBezTo>
                  <a:cubicBezTo>
                    <a:pt x="5826" y="5302"/>
                    <a:pt x="6678" y="4817"/>
                    <a:pt x="7269" y="4655"/>
                  </a:cubicBezTo>
                  <a:cubicBezTo>
                    <a:pt x="7861" y="4494"/>
                    <a:pt x="8193" y="4571"/>
                    <a:pt x="8605" y="4472"/>
                  </a:cubicBezTo>
                  <a:cubicBezTo>
                    <a:pt x="9018" y="4372"/>
                    <a:pt x="9529" y="4269"/>
                    <a:pt x="9762" y="4042"/>
                  </a:cubicBezTo>
                  <a:cubicBezTo>
                    <a:pt x="9995" y="3813"/>
                    <a:pt x="10013" y="3536"/>
                    <a:pt x="9995" y="3106"/>
                  </a:cubicBezTo>
                  <a:cubicBezTo>
                    <a:pt x="9977" y="2676"/>
                    <a:pt x="9735" y="1867"/>
                    <a:pt x="9645" y="1477"/>
                  </a:cubicBezTo>
                  <a:cubicBezTo>
                    <a:pt x="9556" y="1087"/>
                    <a:pt x="9547" y="1004"/>
                    <a:pt x="9475" y="759"/>
                  </a:cubicBezTo>
                  <a:cubicBezTo>
                    <a:pt x="9403" y="512"/>
                    <a:pt x="9323" y="256"/>
                    <a:pt x="9242" y="0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kern="0" dirty="0" smtClea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rot="2254007">
              <a:off x="4781010" y="5272684"/>
              <a:ext cx="388248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kern="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1</a:t>
              </a:r>
              <a:r>
                <a:rPr lang="en-US" sz="1400" kern="0" baseline="3000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ST</a:t>
              </a:r>
              <a:endParaRPr lang="en-US" sz="1400" kern="0" dirty="0" smtClean="0">
                <a:solidFill>
                  <a:sysClr val="windowText" lastClr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 rot="2130017">
              <a:off x="4388495" y="4972147"/>
              <a:ext cx="426720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kern="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2</a:t>
              </a:r>
              <a:r>
                <a:rPr lang="en-US" sz="1400" kern="0" baseline="3000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ND</a:t>
              </a:r>
              <a:endParaRPr lang="en-US" sz="1400" kern="0" dirty="0" smtClean="0">
                <a:solidFill>
                  <a:sysClr val="windowText" lastClr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 rot="2018324">
              <a:off x="3988668" y="4678885"/>
              <a:ext cx="415498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kern="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3</a:t>
              </a:r>
              <a:r>
                <a:rPr lang="en-US" sz="1400" kern="0" baseline="3000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RD</a:t>
              </a:r>
              <a:endParaRPr lang="en-US" sz="1400" kern="0" dirty="0" smtClean="0">
                <a:solidFill>
                  <a:sysClr val="windowText" lastClr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 rot="2196773">
              <a:off x="3600859" y="4411980"/>
              <a:ext cx="409086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kern="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4</a:t>
              </a:r>
              <a:r>
                <a:rPr lang="en-US" sz="1400" kern="0" baseline="3000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TH</a:t>
              </a:r>
              <a:endParaRPr lang="en-US" sz="1400" kern="0" dirty="0" smtClean="0">
                <a:solidFill>
                  <a:sysClr val="windowText" lastClr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076700" y="3984625"/>
              <a:ext cx="853119" cy="2769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200" b="1" kern="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THE PLAIN</a:t>
              </a: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 rot="5400000">
              <a:off x="2325688" y="2668588"/>
              <a:ext cx="442912" cy="220662"/>
            </a:xfrm>
            <a:prstGeom prst="homePlate">
              <a:avLst>
                <a:gd name="adj" fmla="val 5018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 smtClea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 rot="5400000">
              <a:off x="6065837" y="1304926"/>
              <a:ext cx="442913" cy="220662"/>
            </a:xfrm>
            <a:prstGeom prst="homePlate">
              <a:avLst>
                <a:gd name="adj" fmla="val 5018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 smtClea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320925" y="2247434"/>
              <a:ext cx="5389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TCP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607050" y="1165225"/>
              <a:ext cx="492125" cy="2397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 smtClea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537200" y="1109663"/>
              <a:ext cx="5389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TCP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 rot="5400000">
              <a:off x="6157912" y="3536951"/>
              <a:ext cx="442913" cy="220662"/>
            </a:xfrm>
            <a:prstGeom prst="homePlate">
              <a:avLst>
                <a:gd name="adj" fmla="val 5018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 smtClea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161088" y="3046413"/>
              <a:ext cx="492125" cy="2397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 smtClea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6091238" y="2990850"/>
              <a:ext cx="5389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latin typeface="Calibri" pitchFamily="34" charset="0"/>
                  <a:cs typeface="Arial" charset="0"/>
                </a:rPr>
                <a:t>TCP</a:t>
              </a:r>
            </a:p>
          </p:txBody>
        </p:sp>
      </p:grp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Ring Ceremony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Regimental Movement</a:t>
            </a:r>
            <a:endParaRPr lang="en-US" sz="22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5400" y="15240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0900- 1500 Ring processing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0900-1200 Pick up Accessories at Cadet Store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1500- Ceremony Guard in place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746125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1630- First Class formation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1640- Movement to Trophy Point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O/O ~1700- Retreat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1705- Ring Ceremony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~1710- COMM remarks </a:t>
            </a:r>
          </a:p>
        </p:txBody>
      </p:sp>
    </p:spTree>
    <p:extLst>
      <p:ext uri="{BB962C8B-B14F-4D97-AF65-F5344CB8AC3E}">
        <p14:creationId xmlns:p14="http://schemas.microsoft.com/office/powerpoint/2010/main" val="1026951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26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271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297"/>
          <p:cNvSpPr>
            <a:spLocks noChangeArrowheads="1"/>
          </p:cNvSpPr>
          <p:nvPr/>
        </p:nvSpPr>
        <p:spPr bwMode="auto">
          <a:xfrm>
            <a:off x="76200" y="4876800"/>
            <a:ext cx="936625" cy="322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Arial" charset="0"/>
              </a:rPr>
              <a:t>3rd &amp;</a:t>
            </a:r>
          </a:p>
          <a:p>
            <a:pPr eaLnBrk="0" fontAlgn="base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Arial" charset="0"/>
              </a:rPr>
              <a:t>4th Regt</a:t>
            </a:r>
          </a:p>
        </p:txBody>
      </p:sp>
      <p:grpSp>
        <p:nvGrpSpPr>
          <p:cNvPr id="9" name="Group 248"/>
          <p:cNvGrpSpPr>
            <a:grpSpLocks/>
          </p:cNvGrpSpPr>
          <p:nvPr/>
        </p:nvGrpSpPr>
        <p:grpSpPr bwMode="auto">
          <a:xfrm>
            <a:off x="3352800" y="5791200"/>
            <a:ext cx="1752600" cy="396875"/>
            <a:chOff x="3352800" y="6069013"/>
            <a:chExt cx="1752600" cy="396875"/>
          </a:xfrm>
        </p:grpSpPr>
        <p:grpSp>
          <p:nvGrpSpPr>
            <p:cNvPr id="10" name="Group 247"/>
            <p:cNvGrpSpPr>
              <a:grpSpLocks/>
            </p:cNvGrpSpPr>
            <p:nvPr/>
          </p:nvGrpSpPr>
          <p:grpSpPr bwMode="auto">
            <a:xfrm>
              <a:off x="4202112" y="6069013"/>
              <a:ext cx="903288" cy="396875"/>
              <a:chOff x="4194175" y="6069013"/>
              <a:chExt cx="903288" cy="396875"/>
            </a:xfrm>
          </p:grpSpPr>
          <p:sp>
            <p:nvSpPr>
              <p:cNvPr id="12" name="Rectangle 274"/>
              <p:cNvSpPr>
                <a:spLocks noChangeArrowheads="1"/>
              </p:cNvSpPr>
              <p:nvPr/>
            </p:nvSpPr>
            <p:spPr bwMode="auto">
              <a:xfrm>
                <a:off x="4194176" y="6069013"/>
                <a:ext cx="903287" cy="39687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Line 275"/>
              <p:cNvSpPr>
                <a:spLocks noChangeShapeType="1"/>
              </p:cNvSpPr>
              <p:nvPr/>
            </p:nvSpPr>
            <p:spPr bwMode="auto">
              <a:xfrm>
                <a:off x="4200526" y="6126163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Line 276"/>
              <p:cNvSpPr>
                <a:spLocks noChangeShapeType="1"/>
              </p:cNvSpPr>
              <p:nvPr/>
            </p:nvSpPr>
            <p:spPr bwMode="auto">
              <a:xfrm>
                <a:off x="4200526" y="6197601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Line 277"/>
              <p:cNvSpPr>
                <a:spLocks noChangeShapeType="1"/>
              </p:cNvSpPr>
              <p:nvPr/>
            </p:nvSpPr>
            <p:spPr bwMode="auto">
              <a:xfrm>
                <a:off x="4200526" y="6337301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" name="Line 278"/>
              <p:cNvSpPr>
                <a:spLocks noChangeShapeType="1"/>
              </p:cNvSpPr>
              <p:nvPr/>
            </p:nvSpPr>
            <p:spPr bwMode="auto">
              <a:xfrm>
                <a:off x="4200526" y="6408738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Line 279"/>
              <p:cNvSpPr>
                <a:spLocks noChangeShapeType="1"/>
              </p:cNvSpPr>
              <p:nvPr/>
            </p:nvSpPr>
            <p:spPr bwMode="auto">
              <a:xfrm>
                <a:off x="5038726" y="6075363"/>
                <a:ext cx="0" cy="390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" name="Line 280"/>
              <p:cNvSpPr>
                <a:spLocks noChangeShapeType="1"/>
              </p:cNvSpPr>
              <p:nvPr/>
            </p:nvSpPr>
            <p:spPr bwMode="auto">
              <a:xfrm>
                <a:off x="4252913" y="6075363"/>
                <a:ext cx="0" cy="390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Line 518"/>
              <p:cNvSpPr>
                <a:spLocks noChangeShapeType="1"/>
              </p:cNvSpPr>
              <p:nvPr/>
            </p:nvSpPr>
            <p:spPr bwMode="auto">
              <a:xfrm>
                <a:off x="4200526" y="6267451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1" name="Rectangle 522"/>
            <p:cNvSpPr>
              <a:spLocks noChangeArrowheads="1"/>
            </p:cNvSpPr>
            <p:nvPr/>
          </p:nvSpPr>
          <p:spPr bwMode="auto">
            <a:xfrm>
              <a:off x="3352800" y="6096001"/>
              <a:ext cx="823913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STAIRS</a:t>
              </a:r>
            </a:p>
          </p:txBody>
        </p:sp>
      </p:grpSp>
      <p:grpSp>
        <p:nvGrpSpPr>
          <p:cNvPr id="20" name="Group 311"/>
          <p:cNvGrpSpPr>
            <a:grpSpLocks/>
          </p:cNvGrpSpPr>
          <p:nvPr/>
        </p:nvGrpSpPr>
        <p:grpSpPr bwMode="auto">
          <a:xfrm>
            <a:off x="1597025" y="1125538"/>
            <a:ext cx="5946775" cy="1465262"/>
            <a:chOff x="1597025" y="1125538"/>
            <a:chExt cx="5946775" cy="1465262"/>
          </a:xfrm>
        </p:grpSpPr>
        <p:sp>
          <p:nvSpPr>
            <p:cNvPr id="21" name="Oval 537"/>
            <p:cNvSpPr>
              <a:spLocks noChangeArrowheads="1"/>
            </p:cNvSpPr>
            <p:nvPr/>
          </p:nvSpPr>
          <p:spPr bwMode="auto">
            <a:xfrm>
              <a:off x="2590800" y="22860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2" name="Group 310"/>
            <p:cNvGrpSpPr>
              <a:grpSpLocks/>
            </p:cNvGrpSpPr>
            <p:nvPr/>
          </p:nvGrpSpPr>
          <p:grpSpPr bwMode="auto">
            <a:xfrm>
              <a:off x="1597025" y="1125538"/>
              <a:ext cx="5946775" cy="1460500"/>
              <a:chOff x="1295400" y="1125538"/>
              <a:chExt cx="5946775" cy="1460500"/>
            </a:xfrm>
          </p:grpSpPr>
          <p:sp>
            <p:nvSpPr>
              <p:cNvPr id="23" name="Rectangle 291"/>
              <p:cNvSpPr>
                <a:spLocks noChangeArrowheads="1"/>
              </p:cNvSpPr>
              <p:nvPr/>
            </p:nvSpPr>
            <p:spPr bwMode="auto">
              <a:xfrm>
                <a:off x="1295400" y="2209800"/>
                <a:ext cx="698500" cy="37623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VIPs</a:t>
                </a:r>
              </a:p>
            </p:txBody>
          </p:sp>
          <p:grpSp>
            <p:nvGrpSpPr>
              <p:cNvPr id="24" name="Group 309"/>
              <p:cNvGrpSpPr>
                <a:grpSpLocks/>
              </p:cNvGrpSpPr>
              <p:nvPr/>
            </p:nvGrpSpPr>
            <p:grpSpPr bwMode="auto">
              <a:xfrm>
                <a:off x="1981200" y="1125538"/>
                <a:ext cx="5260975" cy="1312862"/>
                <a:chOff x="1981200" y="1125538"/>
                <a:chExt cx="5260975" cy="1312862"/>
              </a:xfrm>
            </p:grpSpPr>
            <p:sp>
              <p:nvSpPr>
                <p:cNvPr id="25" name="Line 288"/>
                <p:cNvSpPr>
                  <a:spLocks noChangeShapeType="1"/>
                </p:cNvSpPr>
                <p:nvPr/>
              </p:nvSpPr>
              <p:spPr bwMode="auto">
                <a:xfrm flipV="1">
                  <a:off x="3051175" y="1600200"/>
                  <a:ext cx="388938" cy="579438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" name="AutoShape 290"/>
                <p:cNvSpPr>
                  <a:spLocks noChangeArrowheads="1"/>
                </p:cNvSpPr>
                <p:nvPr/>
              </p:nvSpPr>
              <p:spPr bwMode="auto">
                <a:xfrm flipV="1">
                  <a:off x="2689225" y="1125538"/>
                  <a:ext cx="3527425" cy="1116012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96 w 21600"/>
                    <a:gd name="T13" fmla="*/ 4496 h 21600"/>
                    <a:gd name="T14" fmla="*/ 17104 w 21600"/>
                    <a:gd name="T15" fmla="*/ 1710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391" y="21600"/>
                      </a:lnTo>
                      <a:lnTo>
                        <a:pt x="16209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7" name="Line 292"/>
                <p:cNvSpPr>
                  <a:spLocks noChangeShapeType="1"/>
                </p:cNvSpPr>
                <p:nvPr/>
              </p:nvSpPr>
              <p:spPr bwMode="auto">
                <a:xfrm>
                  <a:off x="1981200" y="2438400"/>
                  <a:ext cx="468313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8" name="Line 293"/>
                <p:cNvSpPr>
                  <a:spLocks noChangeShapeType="1"/>
                </p:cNvSpPr>
                <p:nvPr/>
              </p:nvSpPr>
              <p:spPr bwMode="auto">
                <a:xfrm flipV="1">
                  <a:off x="5718175" y="1524000"/>
                  <a:ext cx="609600" cy="30480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9" name="Rectangle 294"/>
                <p:cNvSpPr>
                  <a:spLocks noChangeArrowheads="1"/>
                </p:cNvSpPr>
                <p:nvPr/>
              </p:nvSpPr>
              <p:spPr bwMode="auto">
                <a:xfrm>
                  <a:off x="6397625" y="1143000"/>
                  <a:ext cx="844550" cy="828675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RCRs &amp; RTOs</a:t>
                  </a:r>
                </a:p>
              </p:txBody>
            </p:sp>
            <p:sp>
              <p:nvSpPr>
                <p:cNvPr id="30" name="Rectangle 295"/>
                <p:cNvSpPr>
                  <a:spLocks noChangeArrowheads="1"/>
                </p:cNvSpPr>
                <p:nvPr/>
              </p:nvSpPr>
              <p:spPr bwMode="auto">
                <a:xfrm>
                  <a:off x="2136775" y="1219200"/>
                  <a:ext cx="771525" cy="643766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Ring </a:t>
                  </a:r>
                  <a:r>
                    <a:rPr lang="en-US" dirty="0" smtClean="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Party</a:t>
                  </a: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" name="Oval 535"/>
                <p:cNvSpPr>
                  <a:spLocks noChangeArrowheads="1"/>
                </p:cNvSpPr>
                <p:nvPr/>
              </p:nvSpPr>
              <p:spPr bwMode="auto">
                <a:xfrm>
                  <a:off x="4419600" y="2286000"/>
                  <a:ext cx="63500" cy="635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2" name="Text Box 536"/>
                <p:cNvSpPr txBox="1">
                  <a:spLocks noChangeArrowheads="1"/>
                </p:cNvSpPr>
                <p:nvPr/>
              </p:nvSpPr>
              <p:spPr bwMode="auto">
                <a:xfrm>
                  <a:off x="4203700" y="2041525"/>
                  <a:ext cx="600075" cy="2460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00" b="1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</a:t>
                  </a:r>
                  <a:r>
                    <a:rPr lang="en-US" sz="1000" b="1" baseline="300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st</a:t>
                  </a:r>
                  <a:r>
                    <a:rPr lang="en-US" sz="1000" b="1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 CPT</a:t>
                  </a:r>
                </a:p>
              </p:txBody>
            </p:sp>
            <p:sp>
              <p:nvSpPr>
                <p:cNvPr id="33" name="Line 538"/>
                <p:cNvSpPr>
                  <a:spLocks noChangeShapeType="1"/>
                </p:cNvSpPr>
                <p:nvPr/>
              </p:nvSpPr>
              <p:spPr bwMode="auto">
                <a:xfrm>
                  <a:off x="2819400" y="1600200"/>
                  <a:ext cx="381000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4" name="Line 539"/>
                <p:cNvSpPr>
                  <a:spLocks noChangeShapeType="1"/>
                </p:cNvSpPr>
                <p:nvPr/>
              </p:nvSpPr>
              <p:spPr bwMode="auto">
                <a:xfrm flipH="1" flipV="1">
                  <a:off x="5489575" y="1676400"/>
                  <a:ext cx="341313" cy="447675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</p:grpSp>
      </p:grpSp>
      <p:grpSp>
        <p:nvGrpSpPr>
          <p:cNvPr id="35" name="Group 255"/>
          <p:cNvGrpSpPr>
            <a:grpSpLocks/>
          </p:cNvGrpSpPr>
          <p:nvPr/>
        </p:nvGrpSpPr>
        <p:grpSpPr bwMode="auto">
          <a:xfrm>
            <a:off x="7239000" y="2133600"/>
            <a:ext cx="838200" cy="382588"/>
            <a:chOff x="6248400" y="2209800"/>
            <a:chExt cx="838200" cy="382588"/>
          </a:xfrm>
        </p:grpSpPr>
        <p:cxnSp>
          <p:nvCxnSpPr>
            <p:cNvPr id="36" name="Straight Arrow Connector 239"/>
            <p:cNvCxnSpPr>
              <a:cxnSpLocks noChangeShapeType="1"/>
            </p:cNvCxnSpPr>
            <p:nvPr/>
          </p:nvCxnSpPr>
          <p:spPr bwMode="auto">
            <a:xfrm rot="10800000">
              <a:off x="6248400" y="2590800"/>
              <a:ext cx="762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37" name="TextBox 247"/>
            <p:cNvSpPr txBox="1">
              <a:spLocks noChangeArrowheads="1"/>
            </p:cNvSpPr>
            <p:nvPr/>
          </p:nvSpPr>
          <p:spPr bwMode="auto">
            <a:xfrm>
              <a:off x="6400800" y="22098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30’</a:t>
              </a:r>
            </a:p>
          </p:txBody>
        </p:sp>
      </p:grpSp>
      <p:grpSp>
        <p:nvGrpSpPr>
          <p:cNvPr id="38" name="Group 256"/>
          <p:cNvGrpSpPr>
            <a:grpSpLocks/>
          </p:cNvGrpSpPr>
          <p:nvPr/>
        </p:nvGrpSpPr>
        <p:grpSpPr bwMode="auto">
          <a:xfrm>
            <a:off x="7999413" y="2635250"/>
            <a:ext cx="839787" cy="412750"/>
            <a:chOff x="7085013" y="2668588"/>
            <a:chExt cx="839787" cy="412750"/>
          </a:xfrm>
        </p:grpSpPr>
        <p:cxnSp>
          <p:nvCxnSpPr>
            <p:cNvPr id="39" name="Straight Arrow Connector 243"/>
            <p:cNvCxnSpPr>
              <a:cxnSpLocks noChangeShapeType="1"/>
            </p:cNvCxnSpPr>
            <p:nvPr/>
          </p:nvCxnSpPr>
          <p:spPr bwMode="auto">
            <a:xfrm rot="5400000">
              <a:off x="6896101" y="2857500"/>
              <a:ext cx="3810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40" name="TextBox 248"/>
            <p:cNvSpPr txBox="1">
              <a:spLocks noChangeArrowheads="1"/>
            </p:cNvSpPr>
            <p:nvPr/>
          </p:nvSpPr>
          <p:spPr bwMode="auto">
            <a:xfrm>
              <a:off x="7162800" y="2743201"/>
              <a:ext cx="7620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13.5’</a:t>
              </a:r>
            </a:p>
          </p:txBody>
        </p:sp>
      </p:grpSp>
      <p:cxnSp>
        <p:nvCxnSpPr>
          <p:cNvPr id="41" name="Straight Arrow Connector 252"/>
          <p:cNvCxnSpPr>
            <a:cxnSpLocks noChangeShapeType="1"/>
          </p:cNvCxnSpPr>
          <p:nvPr/>
        </p:nvCxnSpPr>
        <p:spPr bwMode="auto">
          <a:xfrm>
            <a:off x="1600200" y="5638800"/>
            <a:ext cx="6629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grpSp>
        <p:nvGrpSpPr>
          <p:cNvPr id="42" name="Group 280"/>
          <p:cNvGrpSpPr>
            <a:grpSpLocks/>
          </p:cNvGrpSpPr>
          <p:nvPr/>
        </p:nvGrpSpPr>
        <p:grpSpPr bwMode="auto">
          <a:xfrm>
            <a:off x="914400" y="2668588"/>
            <a:ext cx="914400" cy="2819400"/>
            <a:chOff x="1600200" y="2668588"/>
            <a:chExt cx="914400" cy="2819400"/>
          </a:xfrm>
        </p:grpSpPr>
        <p:cxnSp>
          <p:nvCxnSpPr>
            <p:cNvPr id="43" name="Straight Arrow Connector 250"/>
            <p:cNvCxnSpPr>
              <a:cxnSpLocks noChangeShapeType="1"/>
            </p:cNvCxnSpPr>
            <p:nvPr/>
          </p:nvCxnSpPr>
          <p:spPr bwMode="auto">
            <a:xfrm rot="5400000">
              <a:off x="647701" y="4076700"/>
              <a:ext cx="28194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44" name="TextBox 253"/>
            <p:cNvSpPr txBox="1">
              <a:spLocks noChangeArrowheads="1"/>
            </p:cNvSpPr>
            <p:nvPr/>
          </p:nvSpPr>
          <p:spPr bwMode="auto">
            <a:xfrm>
              <a:off x="1600200" y="3810000"/>
              <a:ext cx="9144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81’</a:t>
              </a:r>
            </a:p>
          </p:txBody>
        </p:sp>
      </p:grpSp>
      <p:sp>
        <p:nvSpPr>
          <p:cNvPr id="45" name="TextBox 254"/>
          <p:cNvSpPr txBox="1">
            <a:spLocks noChangeArrowheads="1"/>
          </p:cNvSpPr>
          <p:nvPr/>
        </p:nvSpPr>
        <p:spPr bwMode="auto">
          <a:xfrm>
            <a:off x="2514600" y="5638800"/>
            <a:ext cx="1524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Arial" charset="0"/>
              </a:rPr>
              <a:t>180’</a:t>
            </a:r>
          </a:p>
        </p:txBody>
      </p:sp>
      <p:grpSp>
        <p:nvGrpSpPr>
          <p:cNvPr id="46" name="Group 272"/>
          <p:cNvGrpSpPr>
            <a:grpSpLocks/>
          </p:cNvGrpSpPr>
          <p:nvPr/>
        </p:nvGrpSpPr>
        <p:grpSpPr bwMode="auto">
          <a:xfrm>
            <a:off x="4343400" y="5334000"/>
            <a:ext cx="2362200" cy="1295400"/>
            <a:chOff x="4267200" y="5334001"/>
            <a:chExt cx="2362200" cy="1295400"/>
          </a:xfrm>
        </p:grpSpPr>
        <p:sp>
          <p:nvSpPr>
            <p:cNvPr id="47" name="Bent Arrow 46"/>
            <p:cNvSpPr/>
            <p:nvPr/>
          </p:nvSpPr>
          <p:spPr bwMode="auto">
            <a:xfrm rot="16200000">
              <a:off x="4648200" y="4953001"/>
              <a:ext cx="1295400" cy="2057400"/>
            </a:xfrm>
            <a:prstGeom prst="bentArrow">
              <a:avLst/>
            </a:prstGeom>
            <a:solidFill>
              <a:srgbClr val="00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Rectangle 520"/>
            <p:cNvSpPr>
              <a:spLocks noChangeArrowheads="1"/>
            </p:cNvSpPr>
            <p:nvPr/>
          </p:nvSpPr>
          <p:spPr bwMode="auto">
            <a:xfrm>
              <a:off x="4495800" y="6292851"/>
              <a:ext cx="21336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1st &amp; 2nd Regt</a:t>
              </a:r>
            </a:p>
          </p:txBody>
        </p:sp>
      </p:grpSp>
      <p:sp>
        <p:nvSpPr>
          <p:cNvPr id="49" name="Bent Arrow 48"/>
          <p:cNvSpPr/>
          <p:nvPr/>
        </p:nvSpPr>
        <p:spPr bwMode="auto">
          <a:xfrm>
            <a:off x="228600" y="2667000"/>
            <a:ext cx="1295400" cy="2057400"/>
          </a:xfrm>
          <a:prstGeom prst="bentArrow">
            <a:avLst/>
          </a:prstGeom>
          <a:solidFill>
            <a:srgbClr val="00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50" name="Group 282"/>
          <p:cNvGrpSpPr>
            <a:grpSpLocks/>
          </p:cNvGrpSpPr>
          <p:nvPr/>
        </p:nvGrpSpPr>
        <p:grpSpPr bwMode="auto">
          <a:xfrm>
            <a:off x="5029200" y="2667000"/>
            <a:ext cx="2895600" cy="2213516"/>
            <a:chOff x="4953000" y="2667000"/>
            <a:chExt cx="2895600" cy="2213516"/>
          </a:xfrm>
        </p:grpSpPr>
        <p:grpSp>
          <p:nvGrpSpPr>
            <p:cNvPr id="51" name="Group 258"/>
            <p:cNvGrpSpPr>
              <a:grpSpLocks/>
            </p:cNvGrpSpPr>
            <p:nvPr/>
          </p:nvGrpSpPr>
          <p:grpSpPr bwMode="auto">
            <a:xfrm>
              <a:off x="4953000" y="2667000"/>
              <a:ext cx="2895600" cy="304800"/>
              <a:chOff x="4953000" y="2743200"/>
              <a:chExt cx="2895600" cy="304800"/>
            </a:xfrm>
          </p:grpSpPr>
          <p:grpSp>
            <p:nvGrpSpPr>
              <p:cNvPr id="69" name="Group 253"/>
              <p:cNvGrpSpPr>
                <a:grpSpLocks/>
              </p:cNvGrpSpPr>
              <p:nvPr/>
            </p:nvGrpSpPr>
            <p:grpSpPr bwMode="auto">
              <a:xfrm>
                <a:off x="4953000" y="2743200"/>
                <a:ext cx="2133600" cy="304800"/>
                <a:chOff x="7010400" y="4267200"/>
                <a:chExt cx="2133600" cy="304800"/>
              </a:xfrm>
            </p:grpSpPr>
            <p:sp>
              <p:nvSpPr>
                <p:cNvPr id="71" name="Rectangle 70"/>
                <p:cNvSpPr/>
                <p:nvPr/>
              </p:nvSpPr>
              <p:spPr bwMode="auto">
                <a:xfrm>
                  <a:off x="7010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D 1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7772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C 1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8534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B 1</a:t>
                  </a:r>
                </a:p>
              </p:txBody>
            </p:sp>
          </p:grpSp>
          <p:sp>
            <p:nvSpPr>
              <p:cNvPr id="70" name="Rectangle 69"/>
              <p:cNvSpPr/>
              <p:nvPr/>
            </p:nvSpPr>
            <p:spPr bwMode="auto">
              <a:xfrm>
                <a:off x="7239000" y="27432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A 1</a:t>
                </a:r>
              </a:p>
            </p:txBody>
          </p:sp>
        </p:grpSp>
        <p:grpSp>
          <p:nvGrpSpPr>
            <p:cNvPr id="52" name="Group 260"/>
            <p:cNvGrpSpPr>
              <a:grpSpLocks/>
            </p:cNvGrpSpPr>
            <p:nvPr/>
          </p:nvGrpSpPr>
          <p:grpSpPr bwMode="auto">
            <a:xfrm>
              <a:off x="4953000" y="3200400"/>
              <a:ext cx="2895600" cy="304800"/>
              <a:chOff x="4953000" y="2819400"/>
              <a:chExt cx="2895600" cy="304800"/>
            </a:xfrm>
          </p:grpSpPr>
          <p:grpSp>
            <p:nvGrpSpPr>
              <p:cNvPr id="64" name="Group 253"/>
              <p:cNvGrpSpPr>
                <a:grpSpLocks/>
              </p:cNvGrpSpPr>
              <p:nvPr/>
            </p:nvGrpSpPr>
            <p:grpSpPr bwMode="auto">
              <a:xfrm>
                <a:off x="4953000" y="2819400"/>
                <a:ext cx="2133600" cy="304800"/>
                <a:chOff x="7010400" y="4343400"/>
                <a:chExt cx="2133600" cy="304800"/>
              </a:xfrm>
            </p:grpSpPr>
            <p:sp>
              <p:nvSpPr>
                <p:cNvPr id="66" name="Rectangle 65"/>
                <p:cNvSpPr/>
                <p:nvPr/>
              </p:nvSpPr>
              <p:spPr bwMode="auto">
                <a:xfrm>
                  <a:off x="7010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H 1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7772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G 1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8534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F 1</a:t>
                  </a:r>
                </a:p>
              </p:txBody>
            </p:sp>
          </p:grpSp>
          <p:sp>
            <p:nvSpPr>
              <p:cNvPr id="65" name="Rectangle 64"/>
              <p:cNvSpPr/>
              <p:nvPr/>
            </p:nvSpPr>
            <p:spPr bwMode="auto">
              <a:xfrm>
                <a:off x="7239000" y="28194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E 1</a:t>
                </a:r>
              </a:p>
            </p:txBody>
          </p:sp>
        </p:grpSp>
        <p:grpSp>
          <p:nvGrpSpPr>
            <p:cNvPr id="53" name="Group 253"/>
            <p:cNvGrpSpPr>
              <a:grpSpLocks/>
            </p:cNvGrpSpPr>
            <p:nvPr/>
          </p:nvGrpSpPr>
          <p:grpSpPr bwMode="auto">
            <a:xfrm>
              <a:off x="5715000" y="3657600"/>
              <a:ext cx="2133600" cy="313748"/>
              <a:chOff x="7772400" y="4419600"/>
              <a:chExt cx="2133600" cy="313748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7772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B 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8534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A 2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9296400" y="4428548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I 1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 bwMode="auto">
            <a:xfrm>
              <a:off x="6477000" y="4119418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E 2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239000" y="41148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D 2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970463" y="3659619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C 2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958800" y="4118768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G 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715000" y="4122232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F 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953000" y="4573588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I 2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715000" y="4575716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H 2</a:t>
              </a:r>
            </a:p>
          </p:txBody>
        </p:sp>
      </p:grpSp>
      <p:grpSp>
        <p:nvGrpSpPr>
          <p:cNvPr id="74" name="Group 283"/>
          <p:cNvGrpSpPr>
            <a:grpSpLocks/>
          </p:cNvGrpSpPr>
          <p:nvPr/>
        </p:nvGrpSpPr>
        <p:grpSpPr bwMode="auto">
          <a:xfrm>
            <a:off x="1524000" y="2667000"/>
            <a:ext cx="2901400" cy="2213516"/>
            <a:chOff x="4953000" y="2667000"/>
            <a:chExt cx="2901400" cy="2213516"/>
          </a:xfrm>
        </p:grpSpPr>
        <p:grpSp>
          <p:nvGrpSpPr>
            <p:cNvPr id="75" name="Group 258"/>
            <p:cNvGrpSpPr>
              <a:grpSpLocks/>
            </p:cNvGrpSpPr>
            <p:nvPr/>
          </p:nvGrpSpPr>
          <p:grpSpPr bwMode="auto">
            <a:xfrm>
              <a:off x="4953000" y="2667000"/>
              <a:ext cx="2895600" cy="304800"/>
              <a:chOff x="4953000" y="2743200"/>
              <a:chExt cx="2895600" cy="304800"/>
            </a:xfrm>
          </p:grpSpPr>
          <p:grpSp>
            <p:nvGrpSpPr>
              <p:cNvPr id="93" name="Group 253"/>
              <p:cNvGrpSpPr>
                <a:grpSpLocks/>
              </p:cNvGrpSpPr>
              <p:nvPr/>
            </p:nvGrpSpPr>
            <p:grpSpPr bwMode="auto">
              <a:xfrm>
                <a:off x="4953000" y="2743200"/>
                <a:ext cx="2133600" cy="304800"/>
                <a:chOff x="7010400" y="4267200"/>
                <a:chExt cx="2133600" cy="304800"/>
              </a:xfrm>
            </p:grpSpPr>
            <p:sp>
              <p:nvSpPr>
                <p:cNvPr id="95" name="Rectangle 94"/>
                <p:cNvSpPr/>
                <p:nvPr/>
              </p:nvSpPr>
              <p:spPr bwMode="auto">
                <a:xfrm>
                  <a:off x="7010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D 4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7772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C 4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8534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B 4</a:t>
                  </a:r>
                </a:p>
              </p:txBody>
            </p:sp>
          </p:grpSp>
          <p:sp>
            <p:nvSpPr>
              <p:cNvPr id="94" name="Rectangle 93"/>
              <p:cNvSpPr/>
              <p:nvPr/>
            </p:nvSpPr>
            <p:spPr bwMode="auto">
              <a:xfrm>
                <a:off x="7239000" y="27432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A 4</a:t>
                </a:r>
              </a:p>
            </p:txBody>
          </p:sp>
        </p:grpSp>
        <p:grpSp>
          <p:nvGrpSpPr>
            <p:cNvPr id="76" name="Group 260"/>
            <p:cNvGrpSpPr>
              <a:grpSpLocks/>
            </p:cNvGrpSpPr>
            <p:nvPr/>
          </p:nvGrpSpPr>
          <p:grpSpPr bwMode="auto">
            <a:xfrm>
              <a:off x="4953000" y="3200400"/>
              <a:ext cx="2895600" cy="304800"/>
              <a:chOff x="4953000" y="2819400"/>
              <a:chExt cx="2895600" cy="304800"/>
            </a:xfrm>
          </p:grpSpPr>
          <p:grpSp>
            <p:nvGrpSpPr>
              <p:cNvPr id="88" name="Group 253"/>
              <p:cNvGrpSpPr>
                <a:grpSpLocks/>
              </p:cNvGrpSpPr>
              <p:nvPr/>
            </p:nvGrpSpPr>
            <p:grpSpPr bwMode="auto">
              <a:xfrm>
                <a:off x="4953000" y="2819400"/>
                <a:ext cx="2133600" cy="304800"/>
                <a:chOff x="7010400" y="4343400"/>
                <a:chExt cx="2133600" cy="304800"/>
              </a:xfrm>
            </p:grpSpPr>
            <p:sp>
              <p:nvSpPr>
                <p:cNvPr id="90" name="Rectangle 89"/>
                <p:cNvSpPr/>
                <p:nvPr/>
              </p:nvSpPr>
              <p:spPr bwMode="auto">
                <a:xfrm>
                  <a:off x="7010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H 4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7772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G 4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8534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cs typeface="Arial" charset="0"/>
                    </a:rPr>
                    <a:t>F 4</a:t>
                  </a:r>
                </a:p>
              </p:txBody>
            </p:sp>
          </p:grpSp>
          <p:sp>
            <p:nvSpPr>
              <p:cNvPr id="89" name="Rectangle 88"/>
              <p:cNvSpPr/>
              <p:nvPr/>
            </p:nvSpPr>
            <p:spPr bwMode="auto">
              <a:xfrm>
                <a:off x="7239000" y="28194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E 4</a:t>
                </a:r>
              </a:p>
            </p:txBody>
          </p:sp>
        </p:grpSp>
        <p:grpSp>
          <p:nvGrpSpPr>
            <p:cNvPr id="77" name="Group 253"/>
            <p:cNvGrpSpPr>
              <a:grpSpLocks/>
            </p:cNvGrpSpPr>
            <p:nvPr/>
          </p:nvGrpSpPr>
          <p:grpSpPr bwMode="auto">
            <a:xfrm>
              <a:off x="5715000" y="3657600"/>
              <a:ext cx="2133600" cy="304800"/>
              <a:chOff x="7772400" y="4419600"/>
              <a:chExt cx="2133600" cy="30480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7772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B 3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8534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A 3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9296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cs typeface="Arial" charset="0"/>
                  </a:rPr>
                  <a:t>I 4</a:t>
                </a:r>
              </a:p>
            </p:txBody>
          </p:sp>
        </p:grpSp>
        <p:sp>
          <p:nvSpPr>
            <p:cNvPr id="78" name="Rectangle 77"/>
            <p:cNvSpPr/>
            <p:nvPr/>
          </p:nvSpPr>
          <p:spPr bwMode="auto">
            <a:xfrm>
              <a:off x="6472789" y="4114799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E 3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7244800" y="4114799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D 3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4957402" y="3659765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C 3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954589" y="4114799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G 3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5716589" y="4114799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F 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6504708" y="4575716"/>
              <a:ext cx="581891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I 3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7266708" y="4575716"/>
              <a:ext cx="581891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cs typeface="Arial" charset="0"/>
                </a:rPr>
                <a:t>H 3</a:t>
              </a:r>
            </a:p>
          </p:txBody>
        </p:sp>
      </p:grpSp>
      <p:grpSp>
        <p:nvGrpSpPr>
          <p:cNvPr id="98" name="Group 107"/>
          <p:cNvGrpSpPr>
            <a:grpSpLocks/>
          </p:cNvGrpSpPr>
          <p:nvPr/>
        </p:nvGrpSpPr>
        <p:grpSpPr bwMode="auto">
          <a:xfrm>
            <a:off x="4113213" y="2665413"/>
            <a:ext cx="915987" cy="763587"/>
            <a:chOff x="6858000" y="4114800"/>
            <a:chExt cx="915988" cy="763900"/>
          </a:xfrm>
        </p:grpSpPr>
        <p:sp>
          <p:nvSpPr>
            <p:cNvPr id="99" name="Oval 524"/>
            <p:cNvSpPr>
              <a:spLocks noChangeArrowheads="1"/>
            </p:cNvSpPr>
            <p:nvPr/>
          </p:nvSpPr>
          <p:spPr bwMode="auto">
            <a:xfrm>
              <a:off x="7239000" y="4164032"/>
              <a:ext cx="63500" cy="635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0" name="Oval 525"/>
            <p:cNvSpPr>
              <a:spLocks noChangeArrowheads="1"/>
            </p:cNvSpPr>
            <p:nvPr/>
          </p:nvSpPr>
          <p:spPr bwMode="auto">
            <a:xfrm>
              <a:off x="6858000" y="4515014"/>
              <a:ext cx="63500" cy="635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Rectangle 526"/>
            <p:cNvSpPr>
              <a:spLocks noChangeArrowheads="1"/>
            </p:cNvSpPr>
            <p:nvPr/>
          </p:nvSpPr>
          <p:spPr bwMode="auto">
            <a:xfrm>
              <a:off x="7288212" y="4114800"/>
              <a:ext cx="485776" cy="2715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cs typeface="Arial" charset="0"/>
                </a:rPr>
                <a:t>TAC</a:t>
              </a:r>
            </a:p>
          </p:txBody>
        </p:sp>
        <p:sp>
          <p:nvSpPr>
            <p:cNvPr id="102" name="Line 527"/>
            <p:cNvSpPr>
              <a:spLocks noChangeShapeType="1"/>
            </p:cNvSpPr>
            <p:nvPr/>
          </p:nvSpPr>
          <p:spPr bwMode="auto">
            <a:xfrm>
              <a:off x="6965950" y="4551541"/>
              <a:ext cx="349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Rectangle 526"/>
            <p:cNvSpPr>
              <a:spLocks noChangeArrowheads="1"/>
            </p:cNvSpPr>
            <p:nvPr/>
          </p:nvSpPr>
          <p:spPr bwMode="auto">
            <a:xfrm>
              <a:off x="7265987" y="4419725"/>
              <a:ext cx="506414" cy="4589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cs typeface="Arial" charset="0"/>
                </a:rPr>
                <a:t>TAC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cs typeface="Arial" charset="0"/>
                </a:rPr>
                <a:t>NCO</a:t>
              </a:r>
            </a:p>
          </p:txBody>
        </p:sp>
      </p:grpSp>
      <p:grpSp>
        <p:nvGrpSpPr>
          <p:cNvPr id="104" name="Group 108"/>
          <p:cNvGrpSpPr>
            <a:grpSpLocks/>
          </p:cNvGrpSpPr>
          <p:nvPr/>
        </p:nvGrpSpPr>
        <p:grpSpPr bwMode="auto">
          <a:xfrm>
            <a:off x="3810000" y="1143000"/>
            <a:ext cx="1905000" cy="228600"/>
            <a:chOff x="76200" y="2590800"/>
            <a:chExt cx="11612880" cy="1600200"/>
          </a:xfrm>
        </p:grpSpPr>
        <p:pic>
          <p:nvPicPr>
            <p:cNvPr id="105" name="Picture 82" descr="[National Color - Army/Air Force Version]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2590800"/>
              <a:ext cx="2133600" cy="1578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83" descr="[West Point Cadet Colors]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2590800"/>
              <a:ext cx="2133600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" name="Picture 84" descr="[U.S. Army Official Parade flag]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09800" y="2590800"/>
              <a:ext cx="216553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" name="Picture 85" descr="[West Point Organizational Colors]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43400" y="2590800"/>
              <a:ext cx="21336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86" descr="[Army Lieutenant General flag]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610600" y="2895600"/>
              <a:ext cx="1546748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" name="Picture 87" descr="[Army Brigadier General flag]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0134600" y="2895600"/>
              <a:ext cx="155448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Ceremony– Class Movement</a:t>
            </a:r>
            <a:endParaRPr lang="en-US" sz="2200" b="1" i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11"/>
          <p:cNvSpPr>
            <a:spLocks noChangeShapeType="1"/>
          </p:cNvSpPr>
          <p:nvPr/>
        </p:nvSpPr>
        <p:spPr bwMode="auto">
          <a:xfrm flipH="1" flipV="1">
            <a:off x="6362700" y="4181475"/>
            <a:ext cx="102870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5638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Oval 93"/>
          <p:cNvSpPr>
            <a:spLocks noChangeArrowheads="1"/>
          </p:cNvSpPr>
          <p:nvPr/>
        </p:nvSpPr>
        <p:spPr bwMode="auto">
          <a:xfrm>
            <a:off x="1346200" y="2681288"/>
            <a:ext cx="6172200" cy="1676400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 flipV="1">
            <a:off x="1066800" y="1157288"/>
            <a:ext cx="6705600" cy="2743200"/>
          </a:xfrm>
          <a:custGeom>
            <a:avLst/>
            <a:gdLst>
              <a:gd name="T0" fmla="*/ 2147483647 w 21600"/>
              <a:gd name="T1" fmla="*/ 1560867535 h 21600"/>
              <a:gd name="T2" fmla="*/ 2147483647 w 21600"/>
              <a:gd name="T3" fmla="*/ 2147483647 h 21600"/>
              <a:gd name="T4" fmla="*/ 2147483647 w 21600"/>
              <a:gd name="T5" fmla="*/ 15608675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393 w 21600"/>
              <a:gd name="T13" fmla="*/ 4400 h 21600"/>
              <a:gd name="T14" fmla="*/ 17207 w 21600"/>
              <a:gd name="T15" fmla="*/ 17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190" y="21600"/>
                </a:lnTo>
                <a:lnTo>
                  <a:pt x="1641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2325688" y="4267200"/>
            <a:ext cx="113383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Ring Tables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0" y="3962400"/>
            <a:ext cx="1143000" cy="3810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1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7543800" y="4052888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990600" y="4167188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2286000" y="191770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2133600" y="214630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838325" y="2633663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1714500" y="2843213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4098925" y="2984500"/>
            <a:ext cx="203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3652838" y="2881313"/>
            <a:ext cx="341441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  </a:t>
            </a: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3962400" y="2971800"/>
            <a:ext cx="92961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 Podium</a:t>
            </a:r>
          </a:p>
        </p:txBody>
      </p: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7385050" y="1690688"/>
            <a:ext cx="1828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7620000" y="3900488"/>
            <a:ext cx="70763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Guard</a:t>
            </a:r>
          </a:p>
        </p:txBody>
      </p:sp>
      <p:sp>
        <p:nvSpPr>
          <p:cNvPr id="25" name="Rectangle 52"/>
          <p:cNvSpPr>
            <a:spLocks noChangeArrowheads="1"/>
          </p:cNvSpPr>
          <p:nvPr/>
        </p:nvSpPr>
        <p:spPr bwMode="auto">
          <a:xfrm>
            <a:off x="2724150" y="2070100"/>
            <a:ext cx="203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228600" y="4038600"/>
            <a:ext cx="70763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Guard</a:t>
            </a:r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4800600" y="3962400"/>
            <a:ext cx="1143000" cy="3810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2</a:t>
            </a:r>
          </a:p>
        </p:txBody>
      </p:sp>
      <p:sp>
        <p:nvSpPr>
          <p:cNvPr id="28" name="Rectangle 76"/>
          <p:cNvSpPr>
            <a:spLocks noChangeArrowheads="1"/>
          </p:cNvSpPr>
          <p:nvPr/>
        </p:nvSpPr>
        <p:spPr bwMode="auto">
          <a:xfrm>
            <a:off x="3048000" y="3962400"/>
            <a:ext cx="1143000" cy="3810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3</a:t>
            </a:r>
          </a:p>
        </p:txBody>
      </p:sp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1752600" y="3962400"/>
            <a:ext cx="1143000" cy="3810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4</a:t>
            </a:r>
          </a:p>
        </p:txBody>
      </p:sp>
      <p:sp>
        <p:nvSpPr>
          <p:cNvPr id="30" name="Oval 80"/>
          <p:cNvSpPr>
            <a:spLocks noChangeArrowheads="1"/>
          </p:cNvSpPr>
          <p:nvPr/>
        </p:nvSpPr>
        <p:spPr bwMode="auto">
          <a:xfrm>
            <a:off x="1590675" y="3040063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1" name="Oval 81"/>
          <p:cNvSpPr>
            <a:spLocks noChangeArrowheads="1"/>
          </p:cNvSpPr>
          <p:nvPr/>
        </p:nvSpPr>
        <p:spPr bwMode="auto">
          <a:xfrm>
            <a:off x="1473200" y="3217863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" name="Oval 82"/>
          <p:cNvSpPr>
            <a:spLocks noChangeArrowheads="1"/>
          </p:cNvSpPr>
          <p:nvPr/>
        </p:nvSpPr>
        <p:spPr bwMode="auto">
          <a:xfrm>
            <a:off x="1352550" y="3475032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3" name="Oval 83"/>
          <p:cNvSpPr>
            <a:spLocks noChangeArrowheads="1"/>
          </p:cNvSpPr>
          <p:nvPr/>
        </p:nvSpPr>
        <p:spPr bwMode="auto">
          <a:xfrm>
            <a:off x="1193009" y="3676644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4" name="Oval 84"/>
          <p:cNvSpPr>
            <a:spLocks noChangeArrowheads="1"/>
          </p:cNvSpPr>
          <p:nvPr/>
        </p:nvSpPr>
        <p:spPr bwMode="auto">
          <a:xfrm>
            <a:off x="2466977" y="2072478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u="sng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5" name="Oval 85"/>
          <p:cNvSpPr>
            <a:spLocks noChangeArrowheads="1"/>
          </p:cNvSpPr>
          <p:nvPr/>
        </p:nvSpPr>
        <p:spPr bwMode="auto">
          <a:xfrm>
            <a:off x="2362995" y="2239167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6" name="Oval 86"/>
          <p:cNvSpPr>
            <a:spLocks noChangeArrowheads="1"/>
          </p:cNvSpPr>
          <p:nvPr/>
        </p:nvSpPr>
        <p:spPr bwMode="auto">
          <a:xfrm>
            <a:off x="2209800" y="2451100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" name="Oval 88"/>
          <p:cNvSpPr>
            <a:spLocks noChangeArrowheads="1"/>
          </p:cNvSpPr>
          <p:nvPr/>
        </p:nvSpPr>
        <p:spPr bwMode="auto">
          <a:xfrm>
            <a:off x="2087884" y="2669570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9" name="Oval 89"/>
          <p:cNvSpPr>
            <a:spLocks noChangeArrowheads="1"/>
          </p:cNvSpPr>
          <p:nvPr/>
        </p:nvSpPr>
        <p:spPr bwMode="auto">
          <a:xfrm>
            <a:off x="1952774" y="2945281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" name="Oval 90"/>
          <p:cNvSpPr>
            <a:spLocks noChangeArrowheads="1"/>
          </p:cNvSpPr>
          <p:nvPr/>
        </p:nvSpPr>
        <p:spPr bwMode="auto">
          <a:xfrm>
            <a:off x="1620162" y="3472497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u="sng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1" name="Oval 91"/>
          <p:cNvSpPr>
            <a:spLocks noChangeArrowheads="1"/>
          </p:cNvSpPr>
          <p:nvPr/>
        </p:nvSpPr>
        <p:spPr bwMode="auto">
          <a:xfrm>
            <a:off x="1438276" y="3739349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2" name="AutoShape 96"/>
          <p:cNvSpPr>
            <a:spLocks noChangeArrowheads="1"/>
          </p:cNvSpPr>
          <p:nvPr/>
        </p:nvSpPr>
        <p:spPr bwMode="auto">
          <a:xfrm rot="10800000">
            <a:off x="4267200" y="3276600"/>
            <a:ext cx="457200" cy="228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" name="Rectangle 97"/>
          <p:cNvSpPr>
            <a:spLocks noChangeArrowheads="1"/>
          </p:cNvSpPr>
          <p:nvPr/>
        </p:nvSpPr>
        <p:spPr bwMode="auto">
          <a:xfrm>
            <a:off x="5373688" y="4267200"/>
            <a:ext cx="113383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Ring Tables</a:t>
            </a:r>
          </a:p>
        </p:txBody>
      </p:sp>
      <p:sp>
        <p:nvSpPr>
          <p:cNvPr id="44" name="Freeform 107"/>
          <p:cNvSpPr>
            <a:spLocks/>
          </p:cNvSpPr>
          <p:nvPr/>
        </p:nvSpPr>
        <p:spPr bwMode="auto">
          <a:xfrm>
            <a:off x="7239000" y="3352800"/>
            <a:ext cx="1905000" cy="661988"/>
          </a:xfrm>
          <a:custGeom>
            <a:avLst/>
            <a:gdLst>
              <a:gd name="T0" fmla="*/ 0 w 1392"/>
              <a:gd name="T1" fmla="*/ 2147483647 h 504"/>
              <a:gd name="T2" fmla="*/ 2147483647 w 1392"/>
              <a:gd name="T3" fmla="*/ 2147483647 h 504"/>
              <a:gd name="T4" fmla="*/ 2147483647 w 1392"/>
              <a:gd name="T5" fmla="*/ 0 h 504"/>
              <a:gd name="T6" fmla="*/ 0 60000 65536"/>
              <a:gd name="T7" fmla="*/ 0 60000 65536"/>
              <a:gd name="T8" fmla="*/ 0 60000 65536"/>
              <a:gd name="T9" fmla="*/ 0 w 1392"/>
              <a:gd name="T10" fmla="*/ 0 h 504"/>
              <a:gd name="T11" fmla="*/ 1392 w 1392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504">
                <a:moveTo>
                  <a:pt x="0" y="432"/>
                </a:moveTo>
                <a:cubicBezTo>
                  <a:pt x="148" y="468"/>
                  <a:pt x="296" y="504"/>
                  <a:pt x="528" y="432"/>
                </a:cubicBezTo>
                <a:cubicBezTo>
                  <a:pt x="760" y="360"/>
                  <a:pt x="1076" y="180"/>
                  <a:pt x="1392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5" name="Freeform 108"/>
          <p:cNvSpPr>
            <a:spLocks/>
          </p:cNvSpPr>
          <p:nvPr/>
        </p:nvSpPr>
        <p:spPr bwMode="auto">
          <a:xfrm>
            <a:off x="7315200" y="3962400"/>
            <a:ext cx="1828800" cy="585788"/>
          </a:xfrm>
          <a:custGeom>
            <a:avLst/>
            <a:gdLst>
              <a:gd name="T0" fmla="*/ 0 w 1392"/>
              <a:gd name="T1" fmla="*/ 2147483647 h 504"/>
              <a:gd name="T2" fmla="*/ 2147483647 w 1392"/>
              <a:gd name="T3" fmla="*/ 2147483647 h 504"/>
              <a:gd name="T4" fmla="*/ 2147483647 w 1392"/>
              <a:gd name="T5" fmla="*/ 0 h 504"/>
              <a:gd name="T6" fmla="*/ 0 60000 65536"/>
              <a:gd name="T7" fmla="*/ 0 60000 65536"/>
              <a:gd name="T8" fmla="*/ 0 60000 65536"/>
              <a:gd name="T9" fmla="*/ 0 w 1392"/>
              <a:gd name="T10" fmla="*/ 0 h 504"/>
              <a:gd name="T11" fmla="*/ 1392 w 1392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504">
                <a:moveTo>
                  <a:pt x="0" y="432"/>
                </a:moveTo>
                <a:cubicBezTo>
                  <a:pt x="148" y="468"/>
                  <a:pt x="296" y="504"/>
                  <a:pt x="528" y="432"/>
                </a:cubicBezTo>
                <a:cubicBezTo>
                  <a:pt x="760" y="360"/>
                  <a:pt x="1076" y="180"/>
                  <a:pt x="1392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8632825" y="3989388"/>
            <a:ext cx="520700" cy="2159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8534400" y="3398838"/>
            <a:ext cx="56906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Glee</a:t>
            </a:r>
            <a:endParaRPr lang="en-US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Club</a:t>
            </a:r>
          </a:p>
        </p:txBody>
      </p:sp>
      <p:sp>
        <p:nvSpPr>
          <p:cNvPr id="48" name="Text Box 119"/>
          <p:cNvSpPr txBox="1">
            <a:spLocks noChangeArrowheads="1"/>
          </p:cNvSpPr>
          <p:nvPr/>
        </p:nvSpPr>
        <p:spPr bwMode="auto">
          <a:xfrm>
            <a:off x="1566864" y="3671881"/>
            <a:ext cx="118186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Superintendent</a:t>
            </a:r>
          </a:p>
        </p:txBody>
      </p:sp>
      <p:sp>
        <p:nvSpPr>
          <p:cNvPr id="49" name="Text Box 120"/>
          <p:cNvSpPr txBox="1">
            <a:spLocks noChangeArrowheads="1"/>
          </p:cNvSpPr>
          <p:nvPr/>
        </p:nvSpPr>
        <p:spPr bwMode="auto">
          <a:xfrm>
            <a:off x="1776199" y="3431076"/>
            <a:ext cx="90922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USMA CSM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0" name="Text Box 121"/>
          <p:cNvSpPr txBox="1">
            <a:spLocks noChangeArrowheads="1"/>
          </p:cNvSpPr>
          <p:nvPr/>
        </p:nvSpPr>
        <p:spPr bwMode="auto">
          <a:xfrm>
            <a:off x="2277781" y="2613420"/>
            <a:ext cx="51809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Dean</a:t>
            </a:r>
          </a:p>
        </p:txBody>
      </p:sp>
      <p:sp>
        <p:nvSpPr>
          <p:cNvPr id="51" name="Text Box 122"/>
          <p:cNvSpPr txBox="1">
            <a:spLocks noChangeArrowheads="1"/>
          </p:cNvSpPr>
          <p:nvPr/>
        </p:nvSpPr>
        <p:spPr bwMode="auto">
          <a:xfrm>
            <a:off x="2406590" y="2385132"/>
            <a:ext cx="44486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BTO</a:t>
            </a:r>
          </a:p>
        </p:txBody>
      </p:sp>
      <p:sp>
        <p:nvSpPr>
          <p:cNvPr id="52" name="Text Box 123"/>
          <p:cNvSpPr txBox="1">
            <a:spLocks noChangeArrowheads="1"/>
          </p:cNvSpPr>
          <p:nvPr/>
        </p:nvSpPr>
        <p:spPr bwMode="auto">
          <a:xfrm>
            <a:off x="2578895" y="2180430"/>
            <a:ext cx="98212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First Captain</a:t>
            </a:r>
          </a:p>
        </p:txBody>
      </p:sp>
      <p:sp>
        <p:nvSpPr>
          <p:cNvPr id="53" name="Text Box 124"/>
          <p:cNvSpPr txBox="1">
            <a:spLocks noChangeArrowheads="1"/>
          </p:cNvSpPr>
          <p:nvPr/>
        </p:nvSpPr>
        <p:spPr bwMode="auto">
          <a:xfrm>
            <a:off x="2605090" y="2013741"/>
            <a:ext cx="76277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CDT CSM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4" name="Text Box 125"/>
          <p:cNvSpPr txBox="1">
            <a:spLocks noChangeArrowheads="1"/>
          </p:cNvSpPr>
          <p:nvPr/>
        </p:nvSpPr>
        <p:spPr bwMode="auto">
          <a:xfrm>
            <a:off x="2082999" y="2881981"/>
            <a:ext cx="84510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USCC CSM</a:t>
            </a:r>
          </a:p>
        </p:txBody>
      </p:sp>
      <p:sp>
        <p:nvSpPr>
          <p:cNvPr id="55" name="Text Box 126"/>
          <p:cNvSpPr txBox="1">
            <a:spLocks noChangeArrowheads="1"/>
          </p:cNvSpPr>
          <p:nvPr/>
        </p:nvSpPr>
        <p:spPr bwMode="auto">
          <a:xfrm>
            <a:off x="2751144" y="1873241"/>
            <a:ext cx="1143326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Class President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6" name="Text Box 134"/>
          <p:cNvSpPr txBox="1">
            <a:spLocks noChangeArrowheads="1"/>
          </p:cNvSpPr>
          <p:nvPr/>
        </p:nvSpPr>
        <p:spPr bwMode="auto">
          <a:xfrm>
            <a:off x="76200" y="4343400"/>
            <a:ext cx="1155445" cy="523220"/>
          </a:xfrm>
          <a:prstGeom prst="rect">
            <a:avLst/>
          </a:prstGeom>
          <a:solidFill>
            <a:srgbClr val="CCFFFF"/>
          </a:solidFill>
          <a:ln w="1270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VIP Seating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in front of C4</a:t>
            </a:r>
          </a:p>
        </p:txBody>
      </p:sp>
      <p:sp>
        <p:nvSpPr>
          <p:cNvPr id="57" name="Line 135"/>
          <p:cNvSpPr>
            <a:spLocks noChangeShapeType="1"/>
          </p:cNvSpPr>
          <p:nvPr/>
        </p:nvSpPr>
        <p:spPr bwMode="auto">
          <a:xfrm flipH="1">
            <a:off x="76200" y="4953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2447925" y="838200"/>
            <a:ext cx="1042049" cy="838200"/>
            <a:chOff x="2905125" y="1752600"/>
            <a:chExt cx="1042049" cy="838201"/>
          </a:xfrm>
        </p:grpSpPr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3352800" y="2376489"/>
              <a:ext cx="520700" cy="21431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Table</a:t>
              </a:r>
            </a:p>
          </p:txBody>
        </p:sp>
        <p:sp>
          <p:nvSpPr>
            <p:cNvPr id="60" name="Oval 147"/>
            <p:cNvSpPr>
              <a:spLocks noChangeArrowheads="1"/>
            </p:cNvSpPr>
            <p:nvPr/>
          </p:nvSpPr>
          <p:spPr bwMode="auto">
            <a:xfrm>
              <a:off x="3441700" y="2146301"/>
              <a:ext cx="139700" cy="1397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61" name="Oval 149"/>
            <p:cNvSpPr>
              <a:spLocks noChangeArrowheads="1"/>
            </p:cNvSpPr>
            <p:nvPr/>
          </p:nvSpPr>
          <p:spPr bwMode="auto">
            <a:xfrm>
              <a:off x="3670300" y="2133601"/>
              <a:ext cx="139700" cy="1397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62" name="Text Box 150"/>
            <p:cNvSpPr txBox="1">
              <a:spLocks noChangeArrowheads="1"/>
            </p:cNvSpPr>
            <p:nvPr/>
          </p:nvSpPr>
          <p:spPr bwMode="auto">
            <a:xfrm>
              <a:off x="2905125" y="1816100"/>
              <a:ext cx="542328" cy="461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COW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RCC</a:t>
              </a:r>
            </a:p>
          </p:txBody>
        </p:sp>
        <p:sp>
          <p:nvSpPr>
            <p:cNvPr id="63" name="Text Box 151"/>
            <p:cNvSpPr txBox="1">
              <a:spLocks noChangeArrowheads="1"/>
            </p:cNvSpPr>
            <p:nvPr/>
          </p:nvSpPr>
          <p:spPr bwMode="auto">
            <a:xfrm>
              <a:off x="3440112" y="1752600"/>
              <a:ext cx="507062" cy="461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COW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PRES</a:t>
              </a:r>
            </a:p>
          </p:txBody>
        </p:sp>
        <p:sp>
          <p:nvSpPr>
            <p:cNvPr id="64" name="Line 152"/>
            <p:cNvSpPr>
              <a:spLocks noChangeShapeType="1"/>
            </p:cNvSpPr>
            <p:nvPr/>
          </p:nvSpPr>
          <p:spPr bwMode="auto">
            <a:xfrm>
              <a:off x="3276600" y="2133601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5403850" y="1981201"/>
            <a:ext cx="2654044" cy="1496199"/>
            <a:chOff x="5260975" y="2819400"/>
            <a:chExt cx="2654323" cy="1496973"/>
          </a:xfrm>
        </p:grpSpPr>
        <p:sp>
          <p:nvSpPr>
            <p:cNvPr id="67" name="Text Box 141"/>
            <p:cNvSpPr txBox="1">
              <a:spLocks noChangeArrowheads="1"/>
            </p:cNvSpPr>
            <p:nvPr/>
          </p:nvSpPr>
          <p:spPr bwMode="auto">
            <a:xfrm>
              <a:off x="5260975" y="2819400"/>
              <a:ext cx="744192" cy="277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Chaplain</a:t>
              </a:r>
            </a:p>
          </p:txBody>
        </p:sp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5673768" y="2859109"/>
              <a:ext cx="2241530" cy="1457264"/>
              <a:chOff x="5673768" y="2859109"/>
              <a:chExt cx="2241530" cy="1457264"/>
            </a:xfrm>
          </p:grpSpPr>
          <p:sp>
            <p:nvSpPr>
              <p:cNvPr id="69" name="Oval 99"/>
              <p:cNvSpPr>
                <a:spLocks noChangeArrowheads="1"/>
              </p:cNvSpPr>
              <p:nvPr/>
            </p:nvSpPr>
            <p:spPr bwMode="auto">
              <a:xfrm>
                <a:off x="6096087" y="2859109"/>
                <a:ext cx="139715" cy="1397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0" name="Oval 100"/>
              <p:cNvSpPr>
                <a:spLocks noChangeArrowheads="1"/>
              </p:cNvSpPr>
              <p:nvPr/>
            </p:nvSpPr>
            <p:spPr bwMode="auto">
              <a:xfrm>
                <a:off x="6248503" y="3119594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1" name="Oval 101"/>
              <p:cNvSpPr>
                <a:spLocks noChangeArrowheads="1"/>
              </p:cNvSpPr>
              <p:nvPr/>
            </p:nvSpPr>
            <p:spPr bwMode="auto">
              <a:xfrm>
                <a:off x="6400919" y="3348312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2" name="Oval 102"/>
              <p:cNvSpPr>
                <a:spLocks noChangeArrowheads="1"/>
              </p:cNvSpPr>
              <p:nvPr/>
            </p:nvSpPr>
            <p:spPr bwMode="auto">
              <a:xfrm>
                <a:off x="6553336" y="3583383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3" name="Oval 103"/>
              <p:cNvSpPr>
                <a:spLocks noChangeArrowheads="1"/>
              </p:cNvSpPr>
              <p:nvPr/>
            </p:nvSpPr>
            <p:spPr bwMode="auto">
              <a:xfrm>
                <a:off x="6705752" y="3837515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4" name="Oval 104"/>
              <p:cNvSpPr>
                <a:spLocks noChangeArrowheads="1"/>
              </p:cNvSpPr>
              <p:nvPr/>
            </p:nvSpPr>
            <p:spPr bwMode="auto">
              <a:xfrm>
                <a:off x="6858168" y="4085293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5" name="Oval 136"/>
              <p:cNvSpPr>
                <a:spLocks noChangeArrowheads="1"/>
              </p:cNvSpPr>
              <p:nvPr/>
            </p:nvSpPr>
            <p:spPr bwMode="auto">
              <a:xfrm>
                <a:off x="6489829" y="3060825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6" name="Oval 137"/>
              <p:cNvSpPr>
                <a:spLocks noChangeArrowheads="1"/>
              </p:cNvSpPr>
              <p:nvPr/>
            </p:nvSpPr>
            <p:spPr bwMode="auto">
              <a:xfrm>
                <a:off x="6794661" y="3518262"/>
                <a:ext cx="139715" cy="139772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7" name="Oval 138"/>
              <p:cNvSpPr>
                <a:spLocks noChangeArrowheads="1"/>
              </p:cNvSpPr>
              <p:nvPr/>
            </p:nvSpPr>
            <p:spPr bwMode="auto">
              <a:xfrm>
                <a:off x="6947077" y="3810513"/>
                <a:ext cx="139715" cy="139772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8" name="Oval 139"/>
              <p:cNvSpPr>
                <a:spLocks noChangeArrowheads="1"/>
              </p:cNvSpPr>
              <p:nvPr/>
            </p:nvSpPr>
            <p:spPr bwMode="auto">
              <a:xfrm>
                <a:off x="7099493" y="4051938"/>
                <a:ext cx="139715" cy="139772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9" name="Oval 140"/>
              <p:cNvSpPr>
                <a:spLocks noChangeArrowheads="1"/>
              </p:cNvSpPr>
              <p:nvPr/>
            </p:nvSpPr>
            <p:spPr bwMode="auto">
              <a:xfrm>
                <a:off x="6642245" y="3289544"/>
                <a:ext cx="139715" cy="139772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80" name="Text Box 142"/>
              <p:cNvSpPr txBox="1">
                <a:spLocks noChangeArrowheads="1"/>
              </p:cNvSpPr>
              <p:nvPr/>
            </p:nvSpPr>
            <p:spPr bwMode="auto">
              <a:xfrm>
                <a:off x="5735687" y="3078297"/>
                <a:ext cx="433626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RCC</a:t>
                </a:r>
              </a:p>
            </p:txBody>
          </p:sp>
          <p:sp>
            <p:nvSpPr>
              <p:cNvPr id="81" name="Text Box 143"/>
              <p:cNvSpPr txBox="1">
                <a:spLocks noChangeArrowheads="1"/>
              </p:cNvSpPr>
              <p:nvPr/>
            </p:nvSpPr>
            <p:spPr bwMode="auto">
              <a:xfrm>
                <a:off x="5673768" y="3307016"/>
                <a:ext cx="628058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1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st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RCR</a:t>
                </a:r>
              </a:p>
            </p:txBody>
          </p:sp>
          <p:sp>
            <p:nvSpPr>
              <p:cNvPr id="82" name="Text Box 144"/>
              <p:cNvSpPr txBox="1">
                <a:spLocks noChangeArrowheads="1"/>
              </p:cNvSpPr>
              <p:nvPr/>
            </p:nvSpPr>
            <p:spPr bwMode="auto">
              <a:xfrm>
                <a:off x="5800781" y="3535734"/>
                <a:ext cx="661277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2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nd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RCR</a:t>
                </a:r>
              </a:p>
            </p:txBody>
          </p:sp>
          <p:sp>
            <p:nvSpPr>
              <p:cNvPr id="83" name="Text Box 145"/>
              <p:cNvSpPr txBox="1">
                <a:spLocks noChangeArrowheads="1"/>
              </p:cNvSpPr>
              <p:nvPr/>
            </p:nvSpPr>
            <p:spPr bwMode="auto">
              <a:xfrm>
                <a:off x="5953197" y="3761275"/>
                <a:ext cx="642360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3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rd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RCR</a:t>
                </a:r>
              </a:p>
            </p:txBody>
          </p:sp>
          <p:sp>
            <p:nvSpPr>
              <p:cNvPr id="84" name="Text Box 146"/>
              <p:cNvSpPr txBox="1">
                <a:spLocks noChangeArrowheads="1"/>
              </p:cNvSpPr>
              <p:nvPr/>
            </p:nvSpPr>
            <p:spPr bwMode="auto">
              <a:xfrm>
                <a:off x="6126254" y="4039231"/>
                <a:ext cx="642039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4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th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RCR</a:t>
                </a:r>
              </a:p>
            </p:txBody>
          </p:sp>
          <p:sp>
            <p:nvSpPr>
              <p:cNvPr id="85" name="Text Box 142"/>
              <p:cNvSpPr txBox="1">
                <a:spLocks noChangeArrowheads="1"/>
              </p:cNvSpPr>
              <p:nvPr/>
            </p:nvSpPr>
            <p:spPr bwMode="auto">
              <a:xfrm>
                <a:off x="6629544" y="3002057"/>
                <a:ext cx="750605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 smtClean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Class Sec</a:t>
                </a:r>
                <a:endPara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86" name="Text Box 143"/>
              <p:cNvSpPr txBox="1">
                <a:spLocks noChangeArrowheads="1"/>
              </p:cNvSpPr>
              <p:nvPr/>
            </p:nvSpPr>
            <p:spPr bwMode="auto">
              <a:xfrm>
                <a:off x="6828002" y="3230775"/>
                <a:ext cx="659032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1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ST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RTO</a:t>
                </a:r>
              </a:p>
            </p:txBody>
          </p:sp>
          <p:sp>
            <p:nvSpPr>
              <p:cNvPr id="87" name="Text Box 143"/>
              <p:cNvSpPr txBox="1">
                <a:spLocks noChangeArrowheads="1"/>
              </p:cNvSpPr>
              <p:nvPr/>
            </p:nvSpPr>
            <p:spPr bwMode="auto">
              <a:xfrm>
                <a:off x="6980419" y="3456317"/>
                <a:ext cx="692122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2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ND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RTO</a:t>
                </a:r>
              </a:p>
            </p:txBody>
          </p:sp>
          <p:sp>
            <p:nvSpPr>
              <p:cNvPr id="88" name="Text Box 143"/>
              <p:cNvSpPr txBox="1">
                <a:spLocks noChangeArrowheads="1"/>
              </p:cNvSpPr>
              <p:nvPr/>
            </p:nvSpPr>
            <p:spPr bwMode="auto">
              <a:xfrm>
                <a:off x="7086792" y="3761274"/>
                <a:ext cx="682503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3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RD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RTO</a:t>
                </a:r>
              </a:p>
            </p:txBody>
          </p:sp>
          <p:sp>
            <p:nvSpPr>
              <p:cNvPr id="89" name="Text Box 143"/>
              <p:cNvSpPr txBox="1">
                <a:spLocks noChangeArrowheads="1"/>
              </p:cNvSpPr>
              <p:nvPr/>
            </p:nvSpPr>
            <p:spPr bwMode="auto">
              <a:xfrm>
                <a:off x="7239208" y="3989992"/>
                <a:ext cx="676090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4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TH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RTO</a:t>
                </a:r>
              </a:p>
            </p:txBody>
          </p:sp>
        </p:grpSp>
      </p:grpSp>
      <p:grpSp>
        <p:nvGrpSpPr>
          <p:cNvPr id="58" name="Group 100"/>
          <p:cNvGrpSpPr>
            <a:grpSpLocks/>
          </p:cNvGrpSpPr>
          <p:nvPr/>
        </p:nvGrpSpPr>
        <p:grpSpPr bwMode="auto">
          <a:xfrm>
            <a:off x="3505200" y="1219200"/>
            <a:ext cx="2971800" cy="381000"/>
            <a:chOff x="76200" y="2590800"/>
            <a:chExt cx="11612880" cy="1600200"/>
          </a:xfrm>
        </p:grpSpPr>
        <p:pic>
          <p:nvPicPr>
            <p:cNvPr id="91" name="Picture 82" descr="[National Color - Army/Air Force Version]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6200" y="2590800"/>
              <a:ext cx="2133600" cy="1578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83" descr="[West Point Cadet Colors]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2160563" y="2590800"/>
              <a:ext cx="2133600" cy="158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84" descr="[U.S. Army Official Parade flag]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4390765" y="2590800"/>
              <a:ext cx="216553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85" descr="[West Point Organizational Colors]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6470810" y="2590800"/>
              <a:ext cx="21336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" name="Picture 86" descr="[Army Lieutenant General flag]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8610600" y="2895600"/>
              <a:ext cx="1546748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" name="Picture 87" descr="[Army Brigadier General flag]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email"/>
            <a:srcRect/>
            <a:stretch>
              <a:fillRect/>
            </a:stretch>
          </p:blipFill>
          <p:spPr bwMode="auto">
            <a:xfrm>
              <a:off x="10134600" y="2895600"/>
              <a:ext cx="155448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7" name="Oval 84"/>
          <p:cNvSpPr>
            <a:spLocks noChangeArrowheads="1"/>
          </p:cNvSpPr>
          <p:nvPr/>
        </p:nvSpPr>
        <p:spPr bwMode="auto">
          <a:xfrm>
            <a:off x="2574931" y="1919278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0" name="Text Box 125"/>
          <p:cNvSpPr txBox="1">
            <a:spLocks noChangeArrowheads="1"/>
          </p:cNvSpPr>
          <p:nvPr/>
        </p:nvSpPr>
        <p:spPr bwMode="auto">
          <a:xfrm>
            <a:off x="228600" y="3533775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1" name="Text Box 125"/>
          <p:cNvSpPr txBox="1">
            <a:spLocks noChangeArrowheads="1"/>
          </p:cNvSpPr>
          <p:nvPr/>
        </p:nvSpPr>
        <p:spPr bwMode="auto">
          <a:xfrm>
            <a:off x="381000" y="3276600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2" name="Text Box 125"/>
          <p:cNvSpPr txBox="1">
            <a:spLocks noChangeArrowheads="1"/>
          </p:cNvSpPr>
          <p:nvPr/>
        </p:nvSpPr>
        <p:spPr bwMode="auto">
          <a:xfrm>
            <a:off x="500063" y="3000375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3" name="Text Box 125"/>
          <p:cNvSpPr txBox="1">
            <a:spLocks noChangeArrowheads="1"/>
          </p:cNvSpPr>
          <p:nvPr/>
        </p:nvSpPr>
        <p:spPr bwMode="auto">
          <a:xfrm>
            <a:off x="685800" y="2771775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4" name="Text Box 125"/>
          <p:cNvSpPr txBox="1">
            <a:spLocks noChangeArrowheads="1"/>
          </p:cNvSpPr>
          <p:nvPr/>
        </p:nvSpPr>
        <p:spPr bwMode="auto">
          <a:xfrm>
            <a:off x="804863" y="2514600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5" name="Text Box 125"/>
          <p:cNvSpPr txBox="1">
            <a:spLocks noChangeArrowheads="1"/>
          </p:cNvSpPr>
          <p:nvPr/>
        </p:nvSpPr>
        <p:spPr bwMode="auto">
          <a:xfrm>
            <a:off x="957263" y="2286000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  <a:endParaRPr lang="en-US" sz="12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6" name="Text Box 125"/>
          <p:cNvSpPr txBox="1">
            <a:spLocks noChangeArrowheads="1"/>
          </p:cNvSpPr>
          <p:nvPr/>
        </p:nvSpPr>
        <p:spPr bwMode="auto">
          <a:xfrm>
            <a:off x="1524000" y="2057400"/>
            <a:ext cx="47750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AOG</a:t>
            </a:r>
          </a:p>
        </p:txBody>
      </p:sp>
      <p:sp>
        <p:nvSpPr>
          <p:cNvPr id="107" name="Text Box 125"/>
          <p:cNvSpPr txBox="1">
            <a:spLocks noChangeArrowheads="1"/>
          </p:cNvSpPr>
          <p:nvPr/>
        </p:nvSpPr>
        <p:spPr bwMode="auto">
          <a:xfrm>
            <a:off x="1676400" y="1857375"/>
            <a:ext cx="47750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AOG</a:t>
            </a:r>
          </a:p>
        </p:txBody>
      </p:sp>
      <p:sp>
        <p:nvSpPr>
          <p:cNvPr id="108" name="Text Box 126"/>
          <p:cNvSpPr txBox="1">
            <a:spLocks noChangeArrowheads="1"/>
          </p:cNvSpPr>
          <p:nvPr/>
        </p:nvSpPr>
        <p:spPr bwMode="auto">
          <a:xfrm>
            <a:off x="1066800" y="1600200"/>
            <a:ext cx="995209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CDT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DEPCDR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65" name="Group 33"/>
          <p:cNvGrpSpPr>
            <a:grpSpLocks/>
          </p:cNvGrpSpPr>
          <p:nvPr/>
        </p:nvGrpSpPr>
        <p:grpSpPr bwMode="auto">
          <a:xfrm>
            <a:off x="4267200" y="4572000"/>
            <a:ext cx="381000" cy="609600"/>
            <a:chOff x="4648200" y="1295399"/>
            <a:chExt cx="1219200" cy="2514601"/>
          </a:xfrm>
        </p:grpSpPr>
        <p:cxnSp>
          <p:nvCxnSpPr>
            <p:cNvPr id="110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16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7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68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13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14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5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90" name="Group 250"/>
          <p:cNvGrpSpPr>
            <a:grpSpLocks/>
          </p:cNvGrpSpPr>
          <p:nvPr/>
        </p:nvGrpSpPr>
        <p:grpSpPr bwMode="auto">
          <a:xfrm>
            <a:off x="2895600" y="4953000"/>
            <a:ext cx="1587500" cy="825500"/>
            <a:chOff x="2895600" y="5181600"/>
            <a:chExt cx="1587500" cy="825500"/>
          </a:xfrm>
        </p:grpSpPr>
        <p:grpSp>
          <p:nvGrpSpPr>
            <p:cNvPr id="109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1" name="Oval 11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2" name="Oval 11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3" name="Oval 12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1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2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22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23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118" name="Group 33"/>
          <p:cNvGrpSpPr>
            <a:grpSpLocks/>
          </p:cNvGrpSpPr>
          <p:nvPr/>
        </p:nvGrpSpPr>
        <p:grpSpPr bwMode="auto">
          <a:xfrm>
            <a:off x="7772400" y="4572000"/>
            <a:ext cx="381000" cy="609600"/>
            <a:chOff x="4648200" y="1295399"/>
            <a:chExt cx="1219200" cy="2514601"/>
          </a:xfrm>
        </p:grpSpPr>
        <p:cxnSp>
          <p:nvCxnSpPr>
            <p:cNvPr id="149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55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6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20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52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14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3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4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21" name="Group 33"/>
          <p:cNvGrpSpPr>
            <a:grpSpLocks/>
          </p:cNvGrpSpPr>
          <p:nvPr/>
        </p:nvGrpSpPr>
        <p:grpSpPr bwMode="auto">
          <a:xfrm>
            <a:off x="6019800" y="4572000"/>
            <a:ext cx="381000" cy="609600"/>
            <a:chOff x="4648200" y="1295399"/>
            <a:chExt cx="1219200" cy="2514601"/>
          </a:xfrm>
        </p:grpSpPr>
        <p:cxnSp>
          <p:nvCxnSpPr>
            <p:cNvPr id="158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64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5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50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61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14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2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3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51" name="Group 33"/>
          <p:cNvGrpSpPr>
            <a:grpSpLocks/>
          </p:cNvGrpSpPr>
          <p:nvPr/>
        </p:nvGrpSpPr>
        <p:grpSpPr bwMode="auto">
          <a:xfrm>
            <a:off x="6019800" y="5562600"/>
            <a:ext cx="381000" cy="609600"/>
            <a:chOff x="4648200" y="1295399"/>
            <a:chExt cx="1219200" cy="2514601"/>
          </a:xfrm>
        </p:grpSpPr>
        <p:cxnSp>
          <p:nvCxnSpPr>
            <p:cNvPr id="167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73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4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59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70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14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1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2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60" name="Group 33"/>
          <p:cNvGrpSpPr>
            <a:grpSpLocks/>
          </p:cNvGrpSpPr>
          <p:nvPr/>
        </p:nvGrpSpPr>
        <p:grpSpPr bwMode="auto">
          <a:xfrm>
            <a:off x="2514600" y="5562600"/>
            <a:ext cx="381000" cy="609600"/>
            <a:chOff x="4648200" y="1295399"/>
            <a:chExt cx="1219200" cy="2514601"/>
          </a:xfrm>
        </p:grpSpPr>
        <p:cxnSp>
          <p:nvCxnSpPr>
            <p:cNvPr id="176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82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83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68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79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14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0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81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69" name="Group 33"/>
          <p:cNvGrpSpPr>
            <a:grpSpLocks/>
          </p:cNvGrpSpPr>
          <p:nvPr/>
        </p:nvGrpSpPr>
        <p:grpSpPr bwMode="auto">
          <a:xfrm>
            <a:off x="4267200" y="5562600"/>
            <a:ext cx="381000" cy="609600"/>
            <a:chOff x="4648200" y="1295399"/>
            <a:chExt cx="1219200" cy="2514601"/>
          </a:xfrm>
        </p:grpSpPr>
        <p:cxnSp>
          <p:nvCxnSpPr>
            <p:cNvPr id="185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91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2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77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88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14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9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0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78" name="Group 33"/>
          <p:cNvGrpSpPr>
            <a:grpSpLocks/>
          </p:cNvGrpSpPr>
          <p:nvPr/>
        </p:nvGrpSpPr>
        <p:grpSpPr bwMode="auto">
          <a:xfrm>
            <a:off x="2514600" y="4572000"/>
            <a:ext cx="381000" cy="609600"/>
            <a:chOff x="4648200" y="1295399"/>
            <a:chExt cx="1219200" cy="2514601"/>
          </a:xfrm>
        </p:grpSpPr>
        <p:cxnSp>
          <p:nvCxnSpPr>
            <p:cNvPr id="194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200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01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86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97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14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8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9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87" name="Group 251"/>
          <p:cNvGrpSpPr>
            <a:grpSpLocks/>
          </p:cNvGrpSpPr>
          <p:nvPr/>
        </p:nvGrpSpPr>
        <p:grpSpPr bwMode="auto">
          <a:xfrm>
            <a:off x="1143000" y="4953000"/>
            <a:ext cx="1587500" cy="825500"/>
            <a:chOff x="2895600" y="5181600"/>
            <a:chExt cx="1587500" cy="825500"/>
          </a:xfrm>
        </p:grpSpPr>
        <p:grpSp>
          <p:nvGrpSpPr>
            <p:cNvPr id="193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95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216" name="Oval 21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96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0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202" name="Group 281"/>
          <p:cNvGrpSpPr>
            <a:grpSpLocks/>
          </p:cNvGrpSpPr>
          <p:nvPr/>
        </p:nvGrpSpPr>
        <p:grpSpPr bwMode="auto">
          <a:xfrm>
            <a:off x="2895600" y="5943600"/>
            <a:ext cx="1587500" cy="825500"/>
            <a:chOff x="2895600" y="5181600"/>
            <a:chExt cx="1587500" cy="825500"/>
          </a:xfrm>
        </p:grpSpPr>
        <p:grpSp>
          <p:nvGrpSpPr>
            <p:cNvPr id="203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04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05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3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232" name="Group 311"/>
          <p:cNvGrpSpPr>
            <a:grpSpLocks/>
          </p:cNvGrpSpPr>
          <p:nvPr/>
        </p:nvGrpSpPr>
        <p:grpSpPr bwMode="auto">
          <a:xfrm>
            <a:off x="1143000" y="5943600"/>
            <a:ext cx="1587500" cy="825500"/>
            <a:chOff x="2895600" y="5181600"/>
            <a:chExt cx="1587500" cy="825500"/>
          </a:xfrm>
        </p:grpSpPr>
        <p:grpSp>
          <p:nvGrpSpPr>
            <p:cNvPr id="233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284" name="Oval 28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4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5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268" name="Oval 26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6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262" name="Group 341"/>
          <p:cNvGrpSpPr>
            <a:grpSpLocks/>
          </p:cNvGrpSpPr>
          <p:nvPr/>
        </p:nvGrpSpPr>
        <p:grpSpPr bwMode="auto">
          <a:xfrm>
            <a:off x="6413500" y="4953000"/>
            <a:ext cx="1587500" cy="825500"/>
            <a:chOff x="2895600" y="5181600"/>
            <a:chExt cx="1587500" cy="825500"/>
          </a:xfrm>
        </p:grpSpPr>
        <p:grpSp>
          <p:nvGrpSpPr>
            <p:cNvPr id="263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4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5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9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292" name="Group 371"/>
          <p:cNvGrpSpPr>
            <a:grpSpLocks/>
          </p:cNvGrpSpPr>
          <p:nvPr/>
        </p:nvGrpSpPr>
        <p:grpSpPr bwMode="auto">
          <a:xfrm>
            <a:off x="4660900" y="4953000"/>
            <a:ext cx="1587500" cy="825500"/>
            <a:chOff x="2895600" y="5181600"/>
            <a:chExt cx="1587500" cy="825500"/>
          </a:xfrm>
        </p:grpSpPr>
        <p:grpSp>
          <p:nvGrpSpPr>
            <p:cNvPr id="293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344" name="Oval 34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94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95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328" name="Oval 32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2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2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322" name="Group 401"/>
          <p:cNvGrpSpPr>
            <a:grpSpLocks/>
          </p:cNvGrpSpPr>
          <p:nvPr/>
        </p:nvGrpSpPr>
        <p:grpSpPr bwMode="auto">
          <a:xfrm>
            <a:off x="6413500" y="5943600"/>
            <a:ext cx="1587500" cy="825500"/>
            <a:chOff x="2895600" y="5181600"/>
            <a:chExt cx="1587500" cy="825500"/>
          </a:xfrm>
        </p:grpSpPr>
        <p:grpSp>
          <p:nvGrpSpPr>
            <p:cNvPr id="323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374" name="Oval 37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24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366" name="Oval 36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25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358" name="Oval 35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5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352" name="Group 431"/>
          <p:cNvGrpSpPr>
            <a:grpSpLocks/>
          </p:cNvGrpSpPr>
          <p:nvPr/>
        </p:nvGrpSpPr>
        <p:grpSpPr bwMode="auto">
          <a:xfrm>
            <a:off x="4660900" y="5943600"/>
            <a:ext cx="1587500" cy="825500"/>
            <a:chOff x="2895600" y="5181600"/>
            <a:chExt cx="1587500" cy="825500"/>
          </a:xfrm>
        </p:grpSpPr>
        <p:grpSp>
          <p:nvGrpSpPr>
            <p:cNvPr id="353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54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55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8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8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382" name="Group 33"/>
          <p:cNvGrpSpPr>
            <a:grpSpLocks/>
          </p:cNvGrpSpPr>
          <p:nvPr/>
        </p:nvGrpSpPr>
        <p:grpSpPr bwMode="auto">
          <a:xfrm>
            <a:off x="7772400" y="5562600"/>
            <a:ext cx="381000" cy="609600"/>
            <a:chOff x="4648200" y="1295399"/>
            <a:chExt cx="1219200" cy="2514601"/>
          </a:xfrm>
        </p:grpSpPr>
        <p:cxnSp>
          <p:nvCxnSpPr>
            <p:cNvPr id="413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419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20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84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416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14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7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18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21" name="Rectangle 2"/>
          <p:cNvSpPr>
            <a:spLocks noChangeArrowheads="1"/>
          </p:cNvSpPr>
          <p:nvPr/>
        </p:nvSpPr>
        <p:spPr bwMode="auto">
          <a:xfrm>
            <a:off x="45720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Leader Ring Presentation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(1 of 2)</a:t>
            </a:r>
            <a:endParaRPr lang="en-US" sz="22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3" name="Freeform 422"/>
          <p:cNvSpPr/>
          <p:nvPr/>
        </p:nvSpPr>
        <p:spPr bwMode="auto">
          <a:xfrm>
            <a:off x="3120705" y="2348917"/>
            <a:ext cx="1016465" cy="956345"/>
          </a:xfrm>
          <a:custGeom>
            <a:avLst/>
            <a:gdLst>
              <a:gd name="connsiteX0" fmla="*/ 813732 w 1016465"/>
              <a:gd name="connsiteY0" fmla="*/ 0 h 956345"/>
              <a:gd name="connsiteX1" fmla="*/ 998289 w 1016465"/>
              <a:gd name="connsiteY1" fmla="*/ 536896 h 956345"/>
              <a:gd name="connsiteX2" fmla="*/ 704675 w 1016465"/>
              <a:gd name="connsiteY2" fmla="*/ 872455 h 956345"/>
              <a:gd name="connsiteX3" fmla="*/ 0 w 1016465"/>
              <a:gd name="connsiteY3" fmla="*/ 956345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465" h="956345">
                <a:moveTo>
                  <a:pt x="813732" y="0"/>
                </a:moveTo>
                <a:cubicBezTo>
                  <a:pt x="915098" y="195743"/>
                  <a:pt x="1016465" y="391487"/>
                  <a:pt x="998289" y="536896"/>
                </a:cubicBezTo>
                <a:cubicBezTo>
                  <a:pt x="980113" y="682305"/>
                  <a:pt x="871056" y="802547"/>
                  <a:pt x="704675" y="872455"/>
                </a:cubicBezTo>
                <a:cubicBezTo>
                  <a:pt x="538294" y="942363"/>
                  <a:pt x="269147" y="949354"/>
                  <a:pt x="0" y="95634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25" name="Freeform 424"/>
          <p:cNvSpPr/>
          <p:nvPr/>
        </p:nvSpPr>
        <p:spPr bwMode="auto">
          <a:xfrm>
            <a:off x="1047750" y="1552575"/>
            <a:ext cx="2876550" cy="857250"/>
          </a:xfrm>
          <a:custGeom>
            <a:avLst/>
            <a:gdLst>
              <a:gd name="connsiteX0" fmla="*/ 1228725 w 2876550"/>
              <a:gd name="connsiteY0" fmla="*/ 781050 h 857250"/>
              <a:gd name="connsiteX1" fmla="*/ 1514475 w 2876550"/>
              <a:gd name="connsiteY1" fmla="*/ 323850 h 857250"/>
              <a:gd name="connsiteX2" fmla="*/ 0 w 2876550"/>
              <a:gd name="connsiteY2" fmla="*/ 333375 h 857250"/>
              <a:gd name="connsiteX3" fmla="*/ 9525 w 2876550"/>
              <a:gd name="connsiteY3" fmla="*/ 0 h 857250"/>
              <a:gd name="connsiteX4" fmla="*/ 1657350 w 2876550"/>
              <a:gd name="connsiteY4" fmla="*/ 0 h 857250"/>
              <a:gd name="connsiteX5" fmla="*/ 1819275 w 2876550"/>
              <a:gd name="connsiteY5" fmla="*/ 180975 h 857250"/>
              <a:gd name="connsiteX6" fmla="*/ 2876550 w 2876550"/>
              <a:gd name="connsiteY6" fmla="*/ 180975 h 857250"/>
              <a:gd name="connsiteX7" fmla="*/ 2876550 w 2876550"/>
              <a:gd name="connsiteY7" fmla="*/ 857250 h 857250"/>
              <a:gd name="connsiteX8" fmla="*/ 1190625 w 2876550"/>
              <a:gd name="connsiteY8" fmla="*/ 857250 h 857250"/>
              <a:gd name="connsiteX9" fmla="*/ 1266825 w 2876550"/>
              <a:gd name="connsiteY9" fmla="*/ 72390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6550" h="857250">
                <a:moveTo>
                  <a:pt x="1228725" y="781050"/>
                </a:moveTo>
                <a:lnTo>
                  <a:pt x="1514475" y="323850"/>
                </a:lnTo>
                <a:lnTo>
                  <a:pt x="0" y="333375"/>
                </a:lnTo>
                <a:lnTo>
                  <a:pt x="9525" y="0"/>
                </a:lnTo>
                <a:lnTo>
                  <a:pt x="1657350" y="0"/>
                </a:lnTo>
                <a:lnTo>
                  <a:pt x="1819275" y="180975"/>
                </a:lnTo>
                <a:lnTo>
                  <a:pt x="2876550" y="180975"/>
                </a:lnTo>
                <a:lnTo>
                  <a:pt x="2876550" y="857250"/>
                </a:lnTo>
                <a:lnTo>
                  <a:pt x="1190625" y="857250"/>
                </a:lnTo>
                <a:lnTo>
                  <a:pt x="1266825" y="72390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27" name="Freeform 426"/>
          <p:cNvSpPr/>
          <p:nvPr/>
        </p:nvSpPr>
        <p:spPr bwMode="auto">
          <a:xfrm>
            <a:off x="5848350" y="2124075"/>
            <a:ext cx="1714500" cy="371475"/>
          </a:xfrm>
          <a:custGeom>
            <a:avLst/>
            <a:gdLst>
              <a:gd name="connsiteX0" fmla="*/ 0 w 1714500"/>
              <a:gd name="connsiteY0" fmla="*/ 352425 h 371475"/>
              <a:gd name="connsiteX1" fmla="*/ 0 w 1714500"/>
              <a:gd name="connsiteY1" fmla="*/ 133350 h 371475"/>
              <a:gd name="connsiteX2" fmla="*/ 581025 w 1714500"/>
              <a:gd name="connsiteY2" fmla="*/ 133350 h 371475"/>
              <a:gd name="connsiteX3" fmla="*/ 866775 w 1714500"/>
              <a:gd name="connsiteY3" fmla="*/ 0 h 371475"/>
              <a:gd name="connsiteX4" fmla="*/ 1714500 w 1714500"/>
              <a:gd name="connsiteY4" fmla="*/ 9525 h 371475"/>
              <a:gd name="connsiteX5" fmla="*/ 1714500 w 1714500"/>
              <a:gd name="connsiteY5" fmla="*/ 285750 h 371475"/>
              <a:gd name="connsiteX6" fmla="*/ 876300 w 1714500"/>
              <a:gd name="connsiteY6" fmla="*/ 276225 h 371475"/>
              <a:gd name="connsiteX7" fmla="*/ 590550 w 1714500"/>
              <a:gd name="connsiteY7" fmla="*/ 371475 h 371475"/>
              <a:gd name="connsiteX8" fmla="*/ 0 w 1714500"/>
              <a:gd name="connsiteY8" fmla="*/ 35242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4500" h="371475">
                <a:moveTo>
                  <a:pt x="0" y="352425"/>
                </a:moveTo>
                <a:lnTo>
                  <a:pt x="0" y="133350"/>
                </a:lnTo>
                <a:lnTo>
                  <a:pt x="581025" y="133350"/>
                </a:lnTo>
                <a:lnTo>
                  <a:pt x="866775" y="0"/>
                </a:lnTo>
                <a:lnTo>
                  <a:pt x="1714500" y="9525"/>
                </a:lnTo>
                <a:lnTo>
                  <a:pt x="1714500" y="285750"/>
                </a:lnTo>
                <a:lnTo>
                  <a:pt x="876300" y="276225"/>
                </a:lnTo>
                <a:lnTo>
                  <a:pt x="590550" y="371475"/>
                </a:lnTo>
                <a:lnTo>
                  <a:pt x="0" y="352425"/>
                </a:ln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28" name="Freeform 427"/>
          <p:cNvSpPr/>
          <p:nvPr/>
        </p:nvSpPr>
        <p:spPr bwMode="auto">
          <a:xfrm>
            <a:off x="4419601" y="2514601"/>
            <a:ext cx="1447800" cy="422945"/>
          </a:xfrm>
          <a:custGeom>
            <a:avLst/>
            <a:gdLst>
              <a:gd name="connsiteX0" fmla="*/ 813732 w 1016465"/>
              <a:gd name="connsiteY0" fmla="*/ 0 h 956345"/>
              <a:gd name="connsiteX1" fmla="*/ 998289 w 1016465"/>
              <a:gd name="connsiteY1" fmla="*/ 536896 h 956345"/>
              <a:gd name="connsiteX2" fmla="*/ 704675 w 1016465"/>
              <a:gd name="connsiteY2" fmla="*/ 872455 h 956345"/>
              <a:gd name="connsiteX3" fmla="*/ 0 w 1016465"/>
              <a:gd name="connsiteY3" fmla="*/ 956345 h 956345"/>
              <a:gd name="connsiteX0" fmla="*/ 1447800 w 1549166"/>
              <a:gd name="connsiteY0" fmla="*/ 53013 h 475958"/>
              <a:gd name="connsiteX1" fmla="*/ 998289 w 1549166"/>
              <a:gd name="connsiteY1" fmla="*/ 56509 h 475958"/>
              <a:gd name="connsiteX2" fmla="*/ 704675 w 1549166"/>
              <a:gd name="connsiteY2" fmla="*/ 392068 h 475958"/>
              <a:gd name="connsiteX3" fmla="*/ 0 w 1549166"/>
              <a:gd name="connsiteY3" fmla="*/ 475958 h 475958"/>
              <a:gd name="connsiteX0" fmla="*/ 1447800 w 1549166"/>
              <a:gd name="connsiteY0" fmla="*/ 0 h 422945"/>
              <a:gd name="connsiteX1" fmla="*/ 1066799 w 1549166"/>
              <a:gd name="connsiteY1" fmla="*/ 304799 h 422945"/>
              <a:gd name="connsiteX2" fmla="*/ 704675 w 1549166"/>
              <a:gd name="connsiteY2" fmla="*/ 339055 h 422945"/>
              <a:gd name="connsiteX3" fmla="*/ 0 w 1549166"/>
              <a:gd name="connsiteY3" fmla="*/ 422945 h 422945"/>
              <a:gd name="connsiteX0" fmla="*/ 1447800 w 1447800"/>
              <a:gd name="connsiteY0" fmla="*/ 0 h 422945"/>
              <a:gd name="connsiteX1" fmla="*/ 704675 w 1447800"/>
              <a:gd name="connsiteY1" fmla="*/ 339055 h 422945"/>
              <a:gd name="connsiteX2" fmla="*/ 0 w 1447800"/>
              <a:gd name="connsiteY2" fmla="*/ 422945 h 4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422945">
                <a:moveTo>
                  <a:pt x="1447800" y="0"/>
                </a:moveTo>
                <a:cubicBezTo>
                  <a:pt x="1292982" y="70637"/>
                  <a:pt x="945975" y="268564"/>
                  <a:pt x="704675" y="339055"/>
                </a:cubicBezTo>
                <a:cubicBezTo>
                  <a:pt x="526875" y="358746"/>
                  <a:pt x="269147" y="415954"/>
                  <a:pt x="0" y="42294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29" name="Oval 89"/>
          <p:cNvSpPr>
            <a:spLocks noChangeArrowheads="1"/>
          </p:cNvSpPr>
          <p:nvPr/>
        </p:nvSpPr>
        <p:spPr bwMode="auto">
          <a:xfrm>
            <a:off x="1801993" y="3221519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0" name="Text Box 125"/>
          <p:cNvSpPr txBox="1">
            <a:spLocks noChangeArrowheads="1"/>
          </p:cNvSpPr>
          <p:nvPr/>
        </p:nvSpPr>
        <p:spPr bwMode="auto">
          <a:xfrm>
            <a:off x="1929270" y="3156789"/>
            <a:ext cx="119782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COMMANDANT</a:t>
            </a:r>
            <a:endParaRPr lang="en-US" sz="12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1" name="Oval 22"/>
          <p:cNvSpPr>
            <a:spLocks noChangeArrowheads="1"/>
          </p:cNvSpPr>
          <p:nvPr/>
        </p:nvSpPr>
        <p:spPr bwMode="auto">
          <a:xfrm>
            <a:off x="1952625" y="2409825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2" name="Text Box 126"/>
          <p:cNvSpPr txBox="1">
            <a:spLocks noChangeArrowheads="1"/>
          </p:cNvSpPr>
          <p:nvPr/>
        </p:nvSpPr>
        <p:spPr bwMode="auto">
          <a:xfrm>
            <a:off x="2848781" y="1714512"/>
            <a:ext cx="71045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Class VP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3" name="Oval 84"/>
          <p:cNvSpPr>
            <a:spLocks noChangeArrowheads="1"/>
          </p:cNvSpPr>
          <p:nvPr/>
        </p:nvSpPr>
        <p:spPr bwMode="auto">
          <a:xfrm>
            <a:off x="2672568" y="1760549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4" name="Oval 84"/>
          <p:cNvSpPr>
            <a:spLocks noChangeArrowheads="1"/>
          </p:cNvSpPr>
          <p:nvPr/>
        </p:nvSpPr>
        <p:spPr bwMode="auto">
          <a:xfrm>
            <a:off x="2438400" y="1676400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27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11"/>
          <p:cNvSpPr>
            <a:spLocks noChangeShapeType="1"/>
          </p:cNvSpPr>
          <p:nvPr/>
        </p:nvSpPr>
        <p:spPr bwMode="auto">
          <a:xfrm flipH="1" flipV="1">
            <a:off x="6362700" y="4181475"/>
            <a:ext cx="102870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5638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Oval 93"/>
          <p:cNvSpPr>
            <a:spLocks noChangeArrowheads="1"/>
          </p:cNvSpPr>
          <p:nvPr/>
        </p:nvSpPr>
        <p:spPr bwMode="auto">
          <a:xfrm>
            <a:off x="1346200" y="2681288"/>
            <a:ext cx="6172200" cy="1676400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 flipV="1">
            <a:off x="1066800" y="1157288"/>
            <a:ext cx="6705600" cy="2743200"/>
          </a:xfrm>
          <a:custGeom>
            <a:avLst/>
            <a:gdLst>
              <a:gd name="T0" fmla="*/ 2147483647 w 21600"/>
              <a:gd name="T1" fmla="*/ 1560867535 h 21600"/>
              <a:gd name="T2" fmla="*/ 2147483647 w 21600"/>
              <a:gd name="T3" fmla="*/ 2147483647 h 21600"/>
              <a:gd name="T4" fmla="*/ 2147483647 w 21600"/>
              <a:gd name="T5" fmla="*/ 15608675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393 w 21600"/>
              <a:gd name="T13" fmla="*/ 4400 h 21600"/>
              <a:gd name="T14" fmla="*/ 17207 w 21600"/>
              <a:gd name="T15" fmla="*/ 17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190" y="21600"/>
                </a:lnTo>
                <a:lnTo>
                  <a:pt x="1641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2325688" y="4267200"/>
            <a:ext cx="113383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Ring Tables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0" y="3962400"/>
            <a:ext cx="1143000" cy="3810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1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7543800" y="4052888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990600" y="4167188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2286000" y="191770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2133600" y="214630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838325" y="2633663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1714500" y="2843213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4098925" y="2984500"/>
            <a:ext cx="203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3652838" y="2881313"/>
            <a:ext cx="341441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  </a:t>
            </a:r>
          </a:p>
        </p:txBody>
      </p: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7385050" y="1690688"/>
            <a:ext cx="18280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7620000" y="3900488"/>
            <a:ext cx="70763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Guard</a:t>
            </a:r>
          </a:p>
        </p:txBody>
      </p:sp>
      <p:sp>
        <p:nvSpPr>
          <p:cNvPr id="25" name="Rectangle 52"/>
          <p:cNvSpPr>
            <a:spLocks noChangeArrowheads="1"/>
          </p:cNvSpPr>
          <p:nvPr/>
        </p:nvSpPr>
        <p:spPr bwMode="auto">
          <a:xfrm>
            <a:off x="2724150" y="2070100"/>
            <a:ext cx="203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228600" y="4038600"/>
            <a:ext cx="70763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Guard</a:t>
            </a:r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4800600" y="3962400"/>
            <a:ext cx="1143000" cy="3810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2</a:t>
            </a:r>
          </a:p>
        </p:txBody>
      </p:sp>
      <p:sp>
        <p:nvSpPr>
          <p:cNvPr id="28" name="Rectangle 76"/>
          <p:cNvSpPr>
            <a:spLocks noChangeArrowheads="1"/>
          </p:cNvSpPr>
          <p:nvPr/>
        </p:nvSpPr>
        <p:spPr bwMode="auto">
          <a:xfrm>
            <a:off x="3048000" y="3962400"/>
            <a:ext cx="1143000" cy="3810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3</a:t>
            </a:r>
          </a:p>
        </p:txBody>
      </p:sp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1752600" y="3962400"/>
            <a:ext cx="1143000" cy="3810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4</a:t>
            </a:r>
          </a:p>
        </p:txBody>
      </p:sp>
      <p:sp>
        <p:nvSpPr>
          <p:cNvPr id="30" name="Oval 80"/>
          <p:cNvSpPr>
            <a:spLocks noChangeArrowheads="1"/>
          </p:cNvSpPr>
          <p:nvPr/>
        </p:nvSpPr>
        <p:spPr bwMode="auto">
          <a:xfrm>
            <a:off x="1590675" y="3040063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1" name="Oval 81"/>
          <p:cNvSpPr>
            <a:spLocks noChangeArrowheads="1"/>
          </p:cNvSpPr>
          <p:nvPr/>
        </p:nvSpPr>
        <p:spPr bwMode="auto">
          <a:xfrm>
            <a:off x="1473200" y="3217863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" name="Oval 82"/>
          <p:cNvSpPr>
            <a:spLocks noChangeArrowheads="1"/>
          </p:cNvSpPr>
          <p:nvPr/>
        </p:nvSpPr>
        <p:spPr bwMode="auto">
          <a:xfrm>
            <a:off x="1352550" y="3475032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3" name="Oval 83"/>
          <p:cNvSpPr>
            <a:spLocks noChangeArrowheads="1"/>
          </p:cNvSpPr>
          <p:nvPr/>
        </p:nvSpPr>
        <p:spPr bwMode="auto">
          <a:xfrm>
            <a:off x="1193009" y="3676644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4" name="Oval 84"/>
          <p:cNvSpPr>
            <a:spLocks noChangeArrowheads="1"/>
          </p:cNvSpPr>
          <p:nvPr/>
        </p:nvSpPr>
        <p:spPr bwMode="auto">
          <a:xfrm>
            <a:off x="3037840" y="3327717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u="sng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5" name="Oval 85"/>
          <p:cNvSpPr>
            <a:spLocks noChangeArrowheads="1"/>
          </p:cNvSpPr>
          <p:nvPr/>
        </p:nvSpPr>
        <p:spPr bwMode="auto">
          <a:xfrm>
            <a:off x="2908300" y="3716337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7" name="Oval 87"/>
          <p:cNvSpPr>
            <a:spLocks noChangeArrowheads="1"/>
          </p:cNvSpPr>
          <p:nvPr/>
        </p:nvSpPr>
        <p:spPr bwMode="auto">
          <a:xfrm>
            <a:off x="2057400" y="2679700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" name="Oval 88"/>
          <p:cNvSpPr>
            <a:spLocks noChangeArrowheads="1"/>
          </p:cNvSpPr>
          <p:nvPr/>
        </p:nvSpPr>
        <p:spPr bwMode="auto">
          <a:xfrm>
            <a:off x="1905000" y="2908300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9" name="Oval 89"/>
          <p:cNvSpPr>
            <a:spLocks noChangeArrowheads="1"/>
          </p:cNvSpPr>
          <p:nvPr/>
        </p:nvSpPr>
        <p:spPr bwMode="auto">
          <a:xfrm>
            <a:off x="1781175" y="3089275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" name="Oval 90"/>
          <p:cNvSpPr>
            <a:spLocks noChangeArrowheads="1"/>
          </p:cNvSpPr>
          <p:nvPr/>
        </p:nvSpPr>
        <p:spPr bwMode="auto">
          <a:xfrm>
            <a:off x="1552575" y="3539324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u="sng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1" name="Oval 91"/>
          <p:cNvSpPr>
            <a:spLocks noChangeArrowheads="1"/>
          </p:cNvSpPr>
          <p:nvPr/>
        </p:nvSpPr>
        <p:spPr bwMode="auto">
          <a:xfrm>
            <a:off x="1438276" y="3739349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" name="Rectangle 97"/>
          <p:cNvSpPr>
            <a:spLocks noChangeArrowheads="1"/>
          </p:cNvSpPr>
          <p:nvPr/>
        </p:nvSpPr>
        <p:spPr bwMode="auto">
          <a:xfrm>
            <a:off x="5373688" y="4267200"/>
            <a:ext cx="113383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Ring Tables</a:t>
            </a:r>
          </a:p>
        </p:txBody>
      </p:sp>
      <p:sp>
        <p:nvSpPr>
          <p:cNvPr id="44" name="Freeform 107"/>
          <p:cNvSpPr>
            <a:spLocks/>
          </p:cNvSpPr>
          <p:nvPr/>
        </p:nvSpPr>
        <p:spPr bwMode="auto">
          <a:xfrm>
            <a:off x="7239000" y="3352800"/>
            <a:ext cx="1905000" cy="661988"/>
          </a:xfrm>
          <a:custGeom>
            <a:avLst/>
            <a:gdLst>
              <a:gd name="T0" fmla="*/ 0 w 1392"/>
              <a:gd name="T1" fmla="*/ 2147483647 h 504"/>
              <a:gd name="T2" fmla="*/ 2147483647 w 1392"/>
              <a:gd name="T3" fmla="*/ 2147483647 h 504"/>
              <a:gd name="T4" fmla="*/ 2147483647 w 1392"/>
              <a:gd name="T5" fmla="*/ 0 h 504"/>
              <a:gd name="T6" fmla="*/ 0 60000 65536"/>
              <a:gd name="T7" fmla="*/ 0 60000 65536"/>
              <a:gd name="T8" fmla="*/ 0 60000 65536"/>
              <a:gd name="T9" fmla="*/ 0 w 1392"/>
              <a:gd name="T10" fmla="*/ 0 h 504"/>
              <a:gd name="T11" fmla="*/ 1392 w 1392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504">
                <a:moveTo>
                  <a:pt x="0" y="432"/>
                </a:moveTo>
                <a:cubicBezTo>
                  <a:pt x="148" y="468"/>
                  <a:pt x="296" y="504"/>
                  <a:pt x="528" y="432"/>
                </a:cubicBezTo>
                <a:cubicBezTo>
                  <a:pt x="760" y="360"/>
                  <a:pt x="1076" y="180"/>
                  <a:pt x="1392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5" name="Freeform 108"/>
          <p:cNvSpPr>
            <a:spLocks/>
          </p:cNvSpPr>
          <p:nvPr/>
        </p:nvSpPr>
        <p:spPr bwMode="auto">
          <a:xfrm>
            <a:off x="7315200" y="3962400"/>
            <a:ext cx="1828800" cy="585788"/>
          </a:xfrm>
          <a:custGeom>
            <a:avLst/>
            <a:gdLst>
              <a:gd name="T0" fmla="*/ 0 w 1392"/>
              <a:gd name="T1" fmla="*/ 2147483647 h 504"/>
              <a:gd name="T2" fmla="*/ 2147483647 w 1392"/>
              <a:gd name="T3" fmla="*/ 2147483647 h 504"/>
              <a:gd name="T4" fmla="*/ 2147483647 w 1392"/>
              <a:gd name="T5" fmla="*/ 0 h 504"/>
              <a:gd name="T6" fmla="*/ 0 60000 65536"/>
              <a:gd name="T7" fmla="*/ 0 60000 65536"/>
              <a:gd name="T8" fmla="*/ 0 60000 65536"/>
              <a:gd name="T9" fmla="*/ 0 w 1392"/>
              <a:gd name="T10" fmla="*/ 0 h 504"/>
              <a:gd name="T11" fmla="*/ 1392 w 1392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504">
                <a:moveTo>
                  <a:pt x="0" y="432"/>
                </a:moveTo>
                <a:cubicBezTo>
                  <a:pt x="148" y="468"/>
                  <a:pt x="296" y="504"/>
                  <a:pt x="528" y="432"/>
                </a:cubicBezTo>
                <a:cubicBezTo>
                  <a:pt x="760" y="360"/>
                  <a:pt x="1076" y="180"/>
                  <a:pt x="1392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8632825" y="3989388"/>
            <a:ext cx="520700" cy="2159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8534400" y="3398838"/>
            <a:ext cx="56906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Glee</a:t>
            </a:r>
            <a:endParaRPr lang="en-US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Club</a:t>
            </a:r>
          </a:p>
        </p:txBody>
      </p:sp>
      <p:sp>
        <p:nvSpPr>
          <p:cNvPr id="48" name="Text Box 119"/>
          <p:cNvSpPr txBox="1">
            <a:spLocks noChangeArrowheads="1"/>
          </p:cNvSpPr>
          <p:nvPr/>
        </p:nvSpPr>
        <p:spPr bwMode="auto">
          <a:xfrm>
            <a:off x="1566864" y="3671881"/>
            <a:ext cx="118186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Superintendent</a:t>
            </a:r>
          </a:p>
        </p:txBody>
      </p:sp>
      <p:sp>
        <p:nvSpPr>
          <p:cNvPr id="49" name="Text Box 120"/>
          <p:cNvSpPr txBox="1">
            <a:spLocks noChangeArrowheads="1"/>
          </p:cNvSpPr>
          <p:nvPr/>
        </p:nvSpPr>
        <p:spPr bwMode="auto">
          <a:xfrm>
            <a:off x="1681163" y="3480587"/>
            <a:ext cx="90922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USMA CSM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0" name="Text Box 121"/>
          <p:cNvSpPr txBox="1">
            <a:spLocks noChangeArrowheads="1"/>
          </p:cNvSpPr>
          <p:nvPr/>
        </p:nvSpPr>
        <p:spPr bwMode="auto">
          <a:xfrm>
            <a:off x="2084034" y="2853151"/>
            <a:ext cx="51809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Dean</a:t>
            </a:r>
          </a:p>
        </p:txBody>
      </p:sp>
      <p:sp>
        <p:nvSpPr>
          <p:cNvPr id="52" name="Text Box 123"/>
          <p:cNvSpPr txBox="1">
            <a:spLocks noChangeArrowheads="1"/>
          </p:cNvSpPr>
          <p:nvPr/>
        </p:nvSpPr>
        <p:spPr bwMode="auto">
          <a:xfrm>
            <a:off x="3124200" y="3657600"/>
            <a:ext cx="98212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First Captain</a:t>
            </a:r>
          </a:p>
        </p:txBody>
      </p:sp>
      <p:sp>
        <p:nvSpPr>
          <p:cNvPr id="53" name="Text Box 124"/>
          <p:cNvSpPr txBox="1">
            <a:spLocks noChangeArrowheads="1"/>
          </p:cNvSpPr>
          <p:nvPr/>
        </p:nvSpPr>
        <p:spPr bwMode="auto">
          <a:xfrm>
            <a:off x="3192780" y="3276600"/>
            <a:ext cx="1143326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Class President</a:t>
            </a:r>
          </a:p>
        </p:txBody>
      </p:sp>
      <p:sp>
        <p:nvSpPr>
          <p:cNvPr id="54" name="Text Box 125"/>
          <p:cNvSpPr txBox="1">
            <a:spLocks noChangeArrowheads="1"/>
          </p:cNvSpPr>
          <p:nvPr/>
        </p:nvSpPr>
        <p:spPr bwMode="auto">
          <a:xfrm>
            <a:off x="1880307" y="3035887"/>
            <a:ext cx="84510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USCC CSM</a:t>
            </a:r>
          </a:p>
        </p:txBody>
      </p:sp>
      <p:sp>
        <p:nvSpPr>
          <p:cNvPr id="55" name="Text Box 126"/>
          <p:cNvSpPr txBox="1">
            <a:spLocks noChangeArrowheads="1"/>
          </p:cNvSpPr>
          <p:nvPr/>
        </p:nvSpPr>
        <p:spPr bwMode="auto">
          <a:xfrm>
            <a:off x="3143250" y="3476625"/>
            <a:ext cx="76277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CDT CSM</a:t>
            </a:r>
          </a:p>
        </p:txBody>
      </p:sp>
      <p:sp>
        <p:nvSpPr>
          <p:cNvPr id="56" name="Text Box 134"/>
          <p:cNvSpPr txBox="1">
            <a:spLocks noChangeArrowheads="1"/>
          </p:cNvSpPr>
          <p:nvPr/>
        </p:nvSpPr>
        <p:spPr bwMode="auto">
          <a:xfrm>
            <a:off x="76200" y="4343400"/>
            <a:ext cx="1155445" cy="523220"/>
          </a:xfrm>
          <a:prstGeom prst="rect">
            <a:avLst/>
          </a:prstGeom>
          <a:solidFill>
            <a:srgbClr val="CCFFFF"/>
          </a:solidFill>
          <a:ln w="1270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VIP Seating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in front of C4</a:t>
            </a:r>
          </a:p>
        </p:txBody>
      </p:sp>
      <p:sp>
        <p:nvSpPr>
          <p:cNvPr id="57" name="Line 135"/>
          <p:cNvSpPr>
            <a:spLocks noChangeShapeType="1"/>
          </p:cNvSpPr>
          <p:nvPr/>
        </p:nvSpPr>
        <p:spPr bwMode="auto">
          <a:xfrm flipH="1">
            <a:off x="76200" y="4953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2447925" y="838200"/>
            <a:ext cx="1042049" cy="838200"/>
            <a:chOff x="2905125" y="1752600"/>
            <a:chExt cx="1042049" cy="838201"/>
          </a:xfrm>
        </p:grpSpPr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3352800" y="2376489"/>
              <a:ext cx="520700" cy="21431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Table</a:t>
              </a:r>
            </a:p>
          </p:txBody>
        </p:sp>
        <p:sp>
          <p:nvSpPr>
            <p:cNvPr id="60" name="Oval 147"/>
            <p:cNvSpPr>
              <a:spLocks noChangeArrowheads="1"/>
            </p:cNvSpPr>
            <p:nvPr/>
          </p:nvSpPr>
          <p:spPr bwMode="auto">
            <a:xfrm>
              <a:off x="3441700" y="2146301"/>
              <a:ext cx="139700" cy="1397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61" name="Oval 149"/>
            <p:cNvSpPr>
              <a:spLocks noChangeArrowheads="1"/>
            </p:cNvSpPr>
            <p:nvPr/>
          </p:nvSpPr>
          <p:spPr bwMode="auto">
            <a:xfrm>
              <a:off x="3670300" y="2133601"/>
              <a:ext cx="139700" cy="1397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62" name="Text Box 150"/>
            <p:cNvSpPr txBox="1">
              <a:spLocks noChangeArrowheads="1"/>
            </p:cNvSpPr>
            <p:nvPr/>
          </p:nvSpPr>
          <p:spPr bwMode="auto">
            <a:xfrm>
              <a:off x="2905125" y="1816100"/>
              <a:ext cx="542328" cy="461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COW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RCC</a:t>
              </a:r>
            </a:p>
          </p:txBody>
        </p:sp>
        <p:sp>
          <p:nvSpPr>
            <p:cNvPr id="63" name="Text Box 151"/>
            <p:cNvSpPr txBox="1">
              <a:spLocks noChangeArrowheads="1"/>
            </p:cNvSpPr>
            <p:nvPr/>
          </p:nvSpPr>
          <p:spPr bwMode="auto">
            <a:xfrm>
              <a:off x="3440112" y="1752600"/>
              <a:ext cx="507062" cy="461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COW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PRES</a:t>
              </a:r>
            </a:p>
          </p:txBody>
        </p:sp>
        <p:sp>
          <p:nvSpPr>
            <p:cNvPr id="64" name="Line 152"/>
            <p:cNvSpPr>
              <a:spLocks noChangeShapeType="1"/>
            </p:cNvSpPr>
            <p:nvPr/>
          </p:nvSpPr>
          <p:spPr bwMode="auto">
            <a:xfrm>
              <a:off x="3276600" y="2133601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5410200" y="1981201"/>
            <a:ext cx="2654044" cy="1496199"/>
            <a:chOff x="5260975" y="2819400"/>
            <a:chExt cx="2654323" cy="1496973"/>
          </a:xfrm>
        </p:grpSpPr>
        <p:sp>
          <p:nvSpPr>
            <p:cNvPr id="67" name="Text Box 141"/>
            <p:cNvSpPr txBox="1">
              <a:spLocks noChangeArrowheads="1"/>
            </p:cNvSpPr>
            <p:nvPr/>
          </p:nvSpPr>
          <p:spPr bwMode="auto">
            <a:xfrm>
              <a:off x="5260975" y="2819400"/>
              <a:ext cx="744192" cy="277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Chaplain</a:t>
              </a:r>
            </a:p>
          </p:txBody>
        </p:sp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5673768" y="2859109"/>
              <a:ext cx="2241530" cy="1457264"/>
              <a:chOff x="5673768" y="2859109"/>
              <a:chExt cx="2241530" cy="1457264"/>
            </a:xfrm>
          </p:grpSpPr>
          <p:sp>
            <p:nvSpPr>
              <p:cNvPr id="69" name="Oval 99"/>
              <p:cNvSpPr>
                <a:spLocks noChangeArrowheads="1"/>
              </p:cNvSpPr>
              <p:nvPr/>
            </p:nvSpPr>
            <p:spPr bwMode="auto">
              <a:xfrm>
                <a:off x="6096087" y="2859109"/>
                <a:ext cx="139715" cy="1397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1" name="Oval 101"/>
              <p:cNvSpPr>
                <a:spLocks noChangeArrowheads="1"/>
              </p:cNvSpPr>
              <p:nvPr/>
            </p:nvSpPr>
            <p:spPr bwMode="auto">
              <a:xfrm>
                <a:off x="6400919" y="3348312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2" name="Oval 102"/>
              <p:cNvSpPr>
                <a:spLocks noChangeArrowheads="1"/>
              </p:cNvSpPr>
              <p:nvPr/>
            </p:nvSpPr>
            <p:spPr bwMode="auto">
              <a:xfrm>
                <a:off x="6553336" y="3583383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3" name="Oval 103"/>
              <p:cNvSpPr>
                <a:spLocks noChangeArrowheads="1"/>
              </p:cNvSpPr>
              <p:nvPr/>
            </p:nvSpPr>
            <p:spPr bwMode="auto">
              <a:xfrm>
                <a:off x="6705752" y="3837515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4" name="Oval 104"/>
              <p:cNvSpPr>
                <a:spLocks noChangeArrowheads="1"/>
              </p:cNvSpPr>
              <p:nvPr/>
            </p:nvSpPr>
            <p:spPr bwMode="auto">
              <a:xfrm>
                <a:off x="6858168" y="4085293"/>
                <a:ext cx="139715" cy="13977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6" name="Oval 137"/>
              <p:cNvSpPr>
                <a:spLocks noChangeArrowheads="1"/>
              </p:cNvSpPr>
              <p:nvPr/>
            </p:nvSpPr>
            <p:spPr bwMode="auto">
              <a:xfrm>
                <a:off x="6794661" y="3518262"/>
                <a:ext cx="139715" cy="139772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7" name="Oval 138"/>
              <p:cNvSpPr>
                <a:spLocks noChangeArrowheads="1"/>
              </p:cNvSpPr>
              <p:nvPr/>
            </p:nvSpPr>
            <p:spPr bwMode="auto">
              <a:xfrm>
                <a:off x="6947077" y="3810513"/>
                <a:ext cx="139715" cy="139772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8" name="Oval 139"/>
              <p:cNvSpPr>
                <a:spLocks noChangeArrowheads="1"/>
              </p:cNvSpPr>
              <p:nvPr/>
            </p:nvSpPr>
            <p:spPr bwMode="auto">
              <a:xfrm>
                <a:off x="7099493" y="4051938"/>
                <a:ext cx="139715" cy="139772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9" name="Oval 140"/>
              <p:cNvSpPr>
                <a:spLocks noChangeArrowheads="1"/>
              </p:cNvSpPr>
              <p:nvPr/>
            </p:nvSpPr>
            <p:spPr bwMode="auto">
              <a:xfrm>
                <a:off x="6642245" y="3289544"/>
                <a:ext cx="139715" cy="139772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81" name="Text Box 143"/>
              <p:cNvSpPr txBox="1">
                <a:spLocks noChangeArrowheads="1"/>
              </p:cNvSpPr>
              <p:nvPr/>
            </p:nvSpPr>
            <p:spPr bwMode="auto">
              <a:xfrm>
                <a:off x="5673768" y="3307016"/>
                <a:ext cx="628058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1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st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RCR</a:t>
                </a:r>
              </a:p>
            </p:txBody>
          </p:sp>
          <p:sp>
            <p:nvSpPr>
              <p:cNvPr id="82" name="Text Box 144"/>
              <p:cNvSpPr txBox="1">
                <a:spLocks noChangeArrowheads="1"/>
              </p:cNvSpPr>
              <p:nvPr/>
            </p:nvSpPr>
            <p:spPr bwMode="auto">
              <a:xfrm>
                <a:off x="5800781" y="3535734"/>
                <a:ext cx="661277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2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nd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RCR</a:t>
                </a:r>
              </a:p>
            </p:txBody>
          </p:sp>
          <p:sp>
            <p:nvSpPr>
              <p:cNvPr id="83" name="Text Box 145"/>
              <p:cNvSpPr txBox="1">
                <a:spLocks noChangeArrowheads="1"/>
              </p:cNvSpPr>
              <p:nvPr/>
            </p:nvSpPr>
            <p:spPr bwMode="auto">
              <a:xfrm>
                <a:off x="5953197" y="3761275"/>
                <a:ext cx="642360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3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rd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RCR</a:t>
                </a:r>
              </a:p>
            </p:txBody>
          </p:sp>
          <p:sp>
            <p:nvSpPr>
              <p:cNvPr id="84" name="Text Box 146"/>
              <p:cNvSpPr txBox="1">
                <a:spLocks noChangeArrowheads="1"/>
              </p:cNvSpPr>
              <p:nvPr/>
            </p:nvSpPr>
            <p:spPr bwMode="auto">
              <a:xfrm>
                <a:off x="6126254" y="4039231"/>
                <a:ext cx="642039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4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th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RCR</a:t>
                </a:r>
              </a:p>
            </p:txBody>
          </p:sp>
          <p:sp>
            <p:nvSpPr>
              <p:cNvPr id="86" name="Text Box 143"/>
              <p:cNvSpPr txBox="1">
                <a:spLocks noChangeArrowheads="1"/>
              </p:cNvSpPr>
              <p:nvPr/>
            </p:nvSpPr>
            <p:spPr bwMode="auto">
              <a:xfrm>
                <a:off x="6828002" y="3230775"/>
                <a:ext cx="659032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1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ST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RTO</a:t>
                </a:r>
              </a:p>
            </p:txBody>
          </p:sp>
          <p:sp>
            <p:nvSpPr>
              <p:cNvPr id="87" name="Text Box 143"/>
              <p:cNvSpPr txBox="1">
                <a:spLocks noChangeArrowheads="1"/>
              </p:cNvSpPr>
              <p:nvPr/>
            </p:nvSpPr>
            <p:spPr bwMode="auto">
              <a:xfrm>
                <a:off x="6980419" y="3456317"/>
                <a:ext cx="692122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2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ND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RTO</a:t>
                </a:r>
              </a:p>
            </p:txBody>
          </p:sp>
          <p:sp>
            <p:nvSpPr>
              <p:cNvPr id="88" name="Text Box 143"/>
              <p:cNvSpPr txBox="1">
                <a:spLocks noChangeArrowheads="1"/>
              </p:cNvSpPr>
              <p:nvPr/>
            </p:nvSpPr>
            <p:spPr bwMode="auto">
              <a:xfrm>
                <a:off x="7086792" y="3761274"/>
                <a:ext cx="682503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3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RD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RTO</a:t>
                </a:r>
              </a:p>
            </p:txBody>
          </p:sp>
          <p:sp>
            <p:nvSpPr>
              <p:cNvPr id="89" name="Text Box 143"/>
              <p:cNvSpPr txBox="1">
                <a:spLocks noChangeArrowheads="1"/>
              </p:cNvSpPr>
              <p:nvPr/>
            </p:nvSpPr>
            <p:spPr bwMode="auto">
              <a:xfrm>
                <a:off x="7239208" y="3989992"/>
                <a:ext cx="676090" cy="2771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4</a:t>
                </a:r>
                <a:r>
                  <a:rPr lang="en-US" sz="1200" b="1" baseline="30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TH</a:t>
                </a: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rPr>
                  <a:t> RTO</a:t>
                </a:r>
              </a:p>
            </p:txBody>
          </p:sp>
        </p:grpSp>
      </p:grpSp>
      <p:sp>
        <p:nvSpPr>
          <p:cNvPr id="97" name="Oval 84"/>
          <p:cNvSpPr>
            <a:spLocks noChangeArrowheads="1"/>
          </p:cNvSpPr>
          <p:nvPr/>
        </p:nvSpPr>
        <p:spPr bwMode="auto">
          <a:xfrm>
            <a:off x="2967037" y="3522662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9" name="Text Box 125"/>
          <p:cNvSpPr txBox="1">
            <a:spLocks noChangeArrowheads="1"/>
          </p:cNvSpPr>
          <p:nvPr/>
        </p:nvSpPr>
        <p:spPr bwMode="auto">
          <a:xfrm>
            <a:off x="2209800" y="2637131"/>
            <a:ext cx="44486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BTO</a:t>
            </a:r>
            <a:endParaRPr lang="en-US" sz="12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0" name="Text Box 125"/>
          <p:cNvSpPr txBox="1">
            <a:spLocks noChangeArrowheads="1"/>
          </p:cNvSpPr>
          <p:nvPr/>
        </p:nvSpPr>
        <p:spPr bwMode="auto">
          <a:xfrm>
            <a:off x="228600" y="3533775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1" name="Text Box 125"/>
          <p:cNvSpPr txBox="1">
            <a:spLocks noChangeArrowheads="1"/>
          </p:cNvSpPr>
          <p:nvPr/>
        </p:nvSpPr>
        <p:spPr bwMode="auto">
          <a:xfrm>
            <a:off x="381000" y="3276600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2" name="Text Box 125"/>
          <p:cNvSpPr txBox="1">
            <a:spLocks noChangeArrowheads="1"/>
          </p:cNvSpPr>
          <p:nvPr/>
        </p:nvSpPr>
        <p:spPr bwMode="auto">
          <a:xfrm>
            <a:off x="500063" y="3000375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3" name="Text Box 125"/>
          <p:cNvSpPr txBox="1">
            <a:spLocks noChangeArrowheads="1"/>
          </p:cNvSpPr>
          <p:nvPr/>
        </p:nvSpPr>
        <p:spPr bwMode="auto">
          <a:xfrm>
            <a:off x="685800" y="2771775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4" name="Text Box 125"/>
          <p:cNvSpPr txBox="1">
            <a:spLocks noChangeArrowheads="1"/>
          </p:cNvSpPr>
          <p:nvPr/>
        </p:nvSpPr>
        <p:spPr bwMode="auto">
          <a:xfrm>
            <a:off x="804863" y="2514600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</a:p>
        </p:txBody>
      </p:sp>
      <p:sp>
        <p:nvSpPr>
          <p:cNvPr id="105" name="Text Box 125"/>
          <p:cNvSpPr txBox="1">
            <a:spLocks noChangeArrowheads="1"/>
          </p:cNvSpPr>
          <p:nvPr/>
        </p:nvSpPr>
        <p:spPr bwMode="auto">
          <a:xfrm>
            <a:off x="957263" y="2286000"/>
            <a:ext cx="90441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Ring Donor</a:t>
            </a:r>
            <a:endParaRPr lang="en-US" sz="12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6" name="Text Box 125"/>
          <p:cNvSpPr txBox="1">
            <a:spLocks noChangeArrowheads="1"/>
          </p:cNvSpPr>
          <p:nvPr/>
        </p:nvSpPr>
        <p:spPr bwMode="auto">
          <a:xfrm>
            <a:off x="1524000" y="2057400"/>
            <a:ext cx="47750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AOG</a:t>
            </a:r>
          </a:p>
        </p:txBody>
      </p:sp>
      <p:sp>
        <p:nvSpPr>
          <p:cNvPr id="107" name="Text Box 125"/>
          <p:cNvSpPr txBox="1">
            <a:spLocks noChangeArrowheads="1"/>
          </p:cNvSpPr>
          <p:nvPr/>
        </p:nvSpPr>
        <p:spPr bwMode="auto">
          <a:xfrm>
            <a:off x="1676400" y="1857375"/>
            <a:ext cx="47750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AOG</a:t>
            </a:r>
          </a:p>
        </p:txBody>
      </p:sp>
      <p:sp>
        <p:nvSpPr>
          <p:cNvPr id="108" name="Text Box 126"/>
          <p:cNvSpPr txBox="1">
            <a:spLocks noChangeArrowheads="1"/>
          </p:cNvSpPr>
          <p:nvPr/>
        </p:nvSpPr>
        <p:spPr bwMode="auto">
          <a:xfrm>
            <a:off x="3352800" y="2647950"/>
            <a:ext cx="750526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Class Sec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65" name="Group 33"/>
          <p:cNvGrpSpPr>
            <a:grpSpLocks/>
          </p:cNvGrpSpPr>
          <p:nvPr/>
        </p:nvGrpSpPr>
        <p:grpSpPr bwMode="auto">
          <a:xfrm>
            <a:off x="4267200" y="4572000"/>
            <a:ext cx="381000" cy="609600"/>
            <a:chOff x="4648200" y="1295399"/>
            <a:chExt cx="1219200" cy="2514601"/>
          </a:xfrm>
        </p:grpSpPr>
        <p:cxnSp>
          <p:nvCxnSpPr>
            <p:cNvPr id="110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16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7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68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13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5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90" name="Group 250"/>
          <p:cNvGrpSpPr>
            <a:grpSpLocks/>
          </p:cNvGrpSpPr>
          <p:nvPr/>
        </p:nvGrpSpPr>
        <p:grpSpPr bwMode="auto">
          <a:xfrm>
            <a:off x="2895600" y="4953000"/>
            <a:ext cx="1587500" cy="825500"/>
            <a:chOff x="2895600" y="5181600"/>
            <a:chExt cx="1587500" cy="825500"/>
          </a:xfrm>
        </p:grpSpPr>
        <p:grpSp>
          <p:nvGrpSpPr>
            <p:cNvPr id="98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1" name="Oval 11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2" name="Oval 11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3" name="Oval 12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09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1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22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23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112" name="Group 33"/>
          <p:cNvGrpSpPr>
            <a:grpSpLocks/>
          </p:cNvGrpSpPr>
          <p:nvPr/>
        </p:nvGrpSpPr>
        <p:grpSpPr bwMode="auto">
          <a:xfrm>
            <a:off x="7772400" y="4572000"/>
            <a:ext cx="381000" cy="609600"/>
            <a:chOff x="4648200" y="1295399"/>
            <a:chExt cx="1219200" cy="2514601"/>
          </a:xfrm>
        </p:grpSpPr>
        <p:cxnSp>
          <p:nvCxnSpPr>
            <p:cNvPr id="149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55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6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9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52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3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4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20" name="Group 33"/>
          <p:cNvGrpSpPr>
            <a:grpSpLocks/>
          </p:cNvGrpSpPr>
          <p:nvPr/>
        </p:nvGrpSpPr>
        <p:grpSpPr bwMode="auto">
          <a:xfrm>
            <a:off x="6019800" y="4572000"/>
            <a:ext cx="381000" cy="609600"/>
            <a:chOff x="4648200" y="1295399"/>
            <a:chExt cx="1219200" cy="2514601"/>
          </a:xfrm>
        </p:grpSpPr>
        <p:cxnSp>
          <p:nvCxnSpPr>
            <p:cNvPr id="158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64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5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48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61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2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3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50" name="Group 33"/>
          <p:cNvGrpSpPr>
            <a:grpSpLocks/>
          </p:cNvGrpSpPr>
          <p:nvPr/>
        </p:nvGrpSpPr>
        <p:grpSpPr bwMode="auto">
          <a:xfrm>
            <a:off x="6019800" y="5562600"/>
            <a:ext cx="381000" cy="609600"/>
            <a:chOff x="4648200" y="1295399"/>
            <a:chExt cx="1219200" cy="2514601"/>
          </a:xfrm>
        </p:grpSpPr>
        <p:cxnSp>
          <p:nvCxnSpPr>
            <p:cNvPr id="167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73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4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57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70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1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2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59" name="Group 33"/>
          <p:cNvGrpSpPr>
            <a:grpSpLocks/>
          </p:cNvGrpSpPr>
          <p:nvPr/>
        </p:nvGrpSpPr>
        <p:grpSpPr bwMode="auto">
          <a:xfrm>
            <a:off x="2514600" y="5562600"/>
            <a:ext cx="381000" cy="609600"/>
            <a:chOff x="4648200" y="1295399"/>
            <a:chExt cx="1219200" cy="2514601"/>
          </a:xfrm>
        </p:grpSpPr>
        <p:cxnSp>
          <p:nvCxnSpPr>
            <p:cNvPr id="176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82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83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66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79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0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81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68" name="Group 33"/>
          <p:cNvGrpSpPr>
            <a:grpSpLocks/>
          </p:cNvGrpSpPr>
          <p:nvPr/>
        </p:nvGrpSpPr>
        <p:grpSpPr bwMode="auto">
          <a:xfrm>
            <a:off x="4267200" y="5562600"/>
            <a:ext cx="381000" cy="609600"/>
            <a:chOff x="4648200" y="1295399"/>
            <a:chExt cx="1219200" cy="2514601"/>
          </a:xfrm>
        </p:grpSpPr>
        <p:cxnSp>
          <p:nvCxnSpPr>
            <p:cNvPr id="185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191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2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75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88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9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0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77" name="Group 33"/>
          <p:cNvGrpSpPr>
            <a:grpSpLocks/>
          </p:cNvGrpSpPr>
          <p:nvPr/>
        </p:nvGrpSpPr>
        <p:grpSpPr bwMode="auto">
          <a:xfrm>
            <a:off x="2514600" y="4572000"/>
            <a:ext cx="381000" cy="609600"/>
            <a:chOff x="4648200" y="1295399"/>
            <a:chExt cx="1219200" cy="2514601"/>
          </a:xfrm>
        </p:grpSpPr>
        <p:cxnSp>
          <p:nvCxnSpPr>
            <p:cNvPr id="194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200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01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84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197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8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9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86" name="Group 251"/>
          <p:cNvGrpSpPr>
            <a:grpSpLocks/>
          </p:cNvGrpSpPr>
          <p:nvPr/>
        </p:nvGrpSpPr>
        <p:grpSpPr bwMode="auto">
          <a:xfrm>
            <a:off x="1143000" y="4953000"/>
            <a:ext cx="1587500" cy="825500"/>
            <a:chOff x="2895600" y="5181600"/>
            <a:chExt cx="1587500" cy="825500"/>
          </a:xfrm>
        </p:grpSpPr>
        <p:grpSp>
          <p:nvGrpSpPr>
            <p:cNvPr id="187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93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216" name="Oval 21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95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0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196" name="Group 281"/>
          <p:cNvGrpSpPr>
            <a:grpSpLocks/>
          </p:cNvGrpSpPr>
          <p:nvPr/>
        </p:nvGrpSpPr>
        <p:grpSpPr bwMode="auto">
          <a:xfrm>
            <a:off x="2895600" y="5943600"/>
            <a:ext cx="1587500" cy="825500"/>
            <a:chOff x="2895600" y="5181600"/>
            <a:chExt cx="1587500" cy="825500"/>
          </a:xfrm>
        </p:grpSpPr>
        <p:grpSp>
          <p:nvGrpSpPr>
            <p:cNvPr id="202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03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04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3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205" name="Group 311"/>
          <p:cNvGrpSpPr>
            <a:grpSpLocks/>
          </p:cNvGrpSpPr>
          <p:nvPr/>
        </p:nvGrpSpPr>
        <p:grpSpPr bwMode="auto">
          <a:xfrm>
            <a:off x="1143000" y="5943600"/>
            <a:ext cx="1587500" cy="825500"/>
            <a:chOff x="2895600" y="5181600"/>
            <a:chExt cx="1587500" cy="825500"/>
          </a:xfrm>
        </p:grpSpPr>
        <p:grpSp>
          <p:nvGrpSpPr>
            <p:cNvPr id="232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284" name="Oval 28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3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4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268" name="Oval 26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6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235" name="Group 341"/>
          <p:cNvGrpSpPr>
            <a:grpSpLocks/>
          </p:cNvGrpSpPr>
          <p:nvPr/>
        </p:nvGrpSpPr>
        <p:grpSpPr bwMode="auto">
          <a:xfrm>
            <a:off x="6413500" y="4953000"/>
            <a:ext cx="1587500" cy="825500"/>
            <a:chOff x="2895600" y="5181600"/>
            <a:chExt cx="1587500" cy="825500"/>
          </a:xfrm>
        </p:grpSpPr>
        <p:grpSp>
          <p:nvGrpSpPr>
            <p:cNvPr id="262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3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4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9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265" name="Group 371"/>
          <p:cNvGrpSpPr>
            <a:grpSpLocks/>
          </p:cNvGrpSpPr>
          <p:nvPr/>
        </p:nvGrpSpPr>
        <p:grpSpPr bwMode="auto">
          <a:xfrm>
            <a:off x="4660900" y="4953000"/>
            <a:ext cx="1587500" cy="825500"/>
            <a:chOff x="2895600" y="5181600"/>
            <a:chExt cx="1587500" cy="825500"/>
          </a:xfrm>
        </p:grpSpPr>
        <p:grpSp>
          <p:nvGrpSpPr>
            <p:cNvPr id="292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344" name="Oval 34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93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94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328" name="Oval 32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2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2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295" name="Group 401"/>
          <p:cNvGrpSpPr>
            <a:grpSpLocks/>
          </p:cNvGrpSpPr>
          <p:nvPr/>
        </p:nvGrpSpPr>
        <p:grpSpPr bwMode="auto">
          <a:xfrm>
            <a:off x="6413500" y="5943600"/>
            <a:ext cx="1587500" cy="825500"/>
            <a:chOff x="2895600" y="5181600"/>
            <a:chExt cx="1587500" cy="825500"/>
          </a:xfrm>
        </p:grpSpPr>
        <p:grpSp>
          <p:nvGrpSpPr>
            <p:cNvPr id="322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374" name="Oval 37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23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366" name="Oval 36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24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358" name="Oval 35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5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325" name="Group 431"/>
          <p:cNvGrpSpPr>
            <a:grpSpLocks/>
          </p:cNvGrpSpPr>
          <p:nvPr/>
        </p:nvGrpSpPr>
        <p:grpSpPr bwMode="auto">
          <a:xfrm>
            <a:off x="4660900" y="5943600"/>
            <a:ext cx="1587500" cy="825500"/>
            <a:chOff x="2895600" y="5181600"/>
            <a:chExt cx="1587500" cy="825500"/>
          </a:xfrm>
        </p:grpSpPr>
        <p:grpSp>
          <p:nvGrpSpPr>
            <p:cNvPr id="352" name="Group 24"/>
            <p:cNvGrpSpPr>
              <a:grpSpLocks/>
            </p:cNvGrpSpPr>
            <p:nvPr/>
          </p:nvGrpSpPr>
          <p:grpSpPr bwMode="auto">
            <a:xfrm>
              <a:off x="2895600" y="5181600"/>
              <a:ext cx="1352550" cy="152400"/>
              <a:chOff x="1905000" y="2362200"/>
              <a:chExt cx="5410200" cy="60960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53" name="Group 24"/>
            <p:cNvGrpSpPr>
              <a:grpSpLocks/>
            </p:cNvGrpSpPr>
            <p:nvPr/>
          </p:nvGrpSpPr>
          <p:grpSpPr bwMode="auto">
            <a:xfrm>
              <a:off x="2895600" y="5410200"/>
              <a:ext cx="1352550" cy="152400"/>
              <a:chOff x="1905000" y="2362200"/>
              <a:chExt cx="5410200" cy="609600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54" name="Group 24"/>
            <p:cNvGrpSpPr>
              <a:grpSpLocks/>
            </p:cNvGrpSpPr>
            <p:nvPr/>
          </p:nvGrpSpPr>
          <p:grpSpPr bwMode="auto">
            <a:xfrm>
              <a:off x="2895600" y="5638800"/>
              <a:ext cx="1352550" cy="152400"/>
              <a:chOff x="1905000" y="2362200"/>
              <a:chExt cx="5410200" cy="609600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86" name="Oval 91"/>
            <p:cNvSpPr>
              <a:spLocks noChangeArrowheads="1"/>
            </p:cNvSpPr>
            <p:nvPr/>
          </p:nvSpPr>
          <p:spPr bwMode="auto">
            <a:xfrm>
              <a:off x="3517900" y="58674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87" name="Oval 91"/>
            <p:cNvSpPr>
              <a:spLocks noChangeArrowheads="1"/>
            </p:cNvSpPr>
            <p:nvPr/>
          </p:nvSpPr>
          <p:spPr bwMode="auto">
            <a:xfrm>
              <a:off x="4343400" y="5181600"/>
              <a:ext cx="139700" cy="1397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355" name="Group 33"/>
          <p:cNvGrpSpPr>
            <a:grpSpLocks/>
          </p:cNvGrpSpPr>
          <p:nvPr/>
        </p:nvGrpSpPr>
        <p:grpSpPr bwMode="auto">
          <a:xfrm>
            <a:off x="7772400" y="5562600"/>
            <a:ext cx="381000" cy="609600"/>
            <a:chOff x="4648200" y="1295399"/>
            <a:chExt cx="1219200" cy="2514601"/>
          </a:xfrm>
        </p:grpSpPr>
        <p:cxnSp>
          <p:nvCxnSpPr>
            <p:cNvPr id="413" name="Straight Connector 2"/>
            <p:cNvCxnSpPr/>
            <p:nvPr/>
          </p:nvCxnSpPr>
          <p:spPr>
            <a:xfrm rot="5400000">
              <a:off x="3581698" y="2667300"/>
              <a:ext cx="2285404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2"/>
            <p:cNvGrpSpPr>
              <a:grpSpLocks/>
            </p:cNvGrpSpPr>
            <p:nvPr/>
          </p:nvGrpSpPr>
          <p:grpSpPr bwMode="auto">
            <a:xfrm>
              <a:off x="4648200" y="1295399"/>
              <a:ext cx="152400" cy="304800"/>
              <a:chOff x="4495800" y="990600"/>
              <a:chExt cx="457200" cy="685801"/>
            </a:xfrm>
          </p:grpSpPr>
          <p:sp>
            <p:nvSpPr>
              <p:cNvPr id="419" name="Isosceles Triangle 8"/>
              <p:cNvSpPr/>
              <p:nvPr/>
            </p:nvSpPr>
            <p:spPr>
              <a:xfrm>
                <a:off x="4495800" y="990600"/>
                <a:ext cx="457200" cy="456758"/>
              </a:xfrm>
              <a:prstGeom prst="triangle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20" name="Rectangle 9"/>
              <p:cNvSpPr/>
              <p:nvPr/>
            </p:nvSpPr>
            <p:spPr>
              <a:xfrm>
                <a:off x="4648200" y="1300018"/>
                <a:ext cx="152400" cy="383084"/>
              </a:xfrm>
              <a:prstGeom prst="rect">
                <a:avLst/>
              </a:prstGeom>
              <a:solidFill>
                <a:srgbClr val="898787"/>
              </a:solidFill>
              <a:ln>
                <a:solidFill>
                  <a:srgbClr val="8987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83" name="Group 23"/>
            <p:cNvGrpSpPr>
              <a:grpSpLocks/>
            </p:cNvGrpSpPr>
            <p:nvPr/>
          </p:nvGrpSpPr>
          <p:grpSpPr bwMode="auto">
            <a:xfrm>
              <a:off x="4724400" y="1524000"/>
              <a:ext cx="1143000" cy="864810"/>
              <a:chOff x="6858000" y="2895600"/>
              <a:chExt cx="1143000" cy="864810"/>
            </a:xfrm>
          </p:grpSpPr>
          <p:pic>
            <p:nvPicPr>
              <p:cNvPr id="416" name="Picture 2" descr="C:\Users\randell.moody\Pictures\USCC Guidons.gif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6858000" y="2895600"/>
                <a:ext cx="1143000" cy="864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7" name="Rectangle 6"/>
              <p:cNvSpPr/>
              <p:nvPr/>
            </p:nvSpPr>
            <p:spPr>
              <a:xfrm>
                <a:off x="7162800" y="2974779"/>
                <a:ext cx="228598" cy="229193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18" name="Rectangle 7"/>
              <p:cNvSpPr/>
              <p:nvPr/>
            </p:nvSpPr>
            <p:spPr>
              <a:xfrm>
                <a:off x="7162800" y="3426619"/>
                <a:ext cx="228598" cy="229197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21" name="Rectangle 2"/>
          <p:cNvSpPr>
            <a:spLocks noChangeArrowheads="1"/>
          </p:cNvSpPr>
          <p:nvPr/>
        </p:nvSpPr>
        <p:spPr bwMode="auto">
          <a:xfrm>
            <a:off x="45720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Leader Ring Presentation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(2 of 2)</a:t>
            </a:r>
            <a:endParaRPr lang="en-US" sz="22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9" name="Oval 89"/>
          <p:cNvSpPr>
            <a:spLocks noChangeArrowheads="1"/>
          </p:cNvSpPr>
          <p:nvPr/>
        </p:nvSpPr>
        <p:spPr bwMode="auto">
          <a:xfrm>
            <a:off x="1676400" y="3308350"/>
            <a:ext cx="139700" cy="1397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0" name="Text Box 125"/>
          <p:cNvSpPr txBox="1">
            <a:spLocks noChangeArrowheads="1"/>
          </p:cNvSpPr>
          <p:nvPr/>
        </p:nvSpPr>
        <p:spPr bwMode="auto">
          <a:xfrm>
            <a:off x="1775532" y="3254962"/>
            <a:ext cx="119782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Arial" charset="0"/>
              </a:rPr>
              <a:t>COMMANDANT</a:t>
            </a:r>
            <a:endParaRPr lang="en-US" sz="1200" b="1" dirty="0">
              <a:solidFill>
                <a:srgbClr val="000000">
                  <a:lumMod val="95000"/>
                  <a:lumOff val="5000"/>
                </a:srgb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1" name="Oval 22"/>
          <p:cNvSpPr>
            <a:spLocks noChangeArrowheads="1"/>
          </p:cNvSpPr>
          <p:nvPr/>
        </p:nvSpPr>
        <p:spPr bwMode="auto">
          <a:xfrm>
            <a:off x="1952625" y="2409825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2" name="Text Box 126"/>
          <p:cNvSpPr txBox="1">
            <a:spLocks noChangeArrowheads="1"/>
          </p:cNvSpPr>
          <p:nvPr/>
        </p:nvSpPr>
        <p:spPr bwMode="auto">
          <a:xfrm>
            <a:off x="3248500" y="3068395"/>
            <a:ext cx="71045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Class VP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3" name="Oval 84"/>
          <p:cNvSpPr>
            <a:spLocks noChangeArrowheads="1"/>
          </p:cNvSpPr>
          <p:nvPr/>
        </p:nvSpPr>
        <p:spPr bwMode="auto">
          <a:xfrm>
            <a:off x="3101340" y="3116897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4" name="Oval 84"/>
          <p:cNvSpPr>
            <a:spLocks noChangeArrowheads="1"/>
          </p:cNvSpPr>
          <p:nvPr/>
        </p:nvSpPr>
        <p:spPr bwMode="auto">
          <a:xfrm>
            <a:off x="3190875" y="2705100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5" name="Oval 100"/>
          <p:cNvSpPr>
            <a:spLocks noChangeArrowheads="1"/>
          </p:cNvSpPr>
          <p:nvPr/>
        </p:nvSpPr>
        <p:spPr bwMode="auto">
          <a:xfrm>
            <a:off x="3147060" y="2910840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6" name="Text Box 142"/>
          <p:cNvSpPr txBox="1">
            <a:spLocks noChangeArrowheads="1"/>
          </p:cNvSpPr>
          <p:nvPr/>
        </p:nvSpPr>
        <p:spPr bwMode="auto">
          <a:xfrm>
            <a:off x="3345180" y="2857500"/>
            <a:ext cx="43358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RCC</a:t>
            </a:r>
          </a:p>
        </p:txBody>
      </p:sp>
      <p:grpSp>
        <p:nvGrpSpPr>
          <p:cNvPr id="422" name="Group 100"/>
          <p:cNvGrpSpPr>
            <a:grpSpLocks/>
          </p:cNvGrpSpPr>
          <p:nvPr/>
        </p:nvGrpSpPr>
        <p:grpSpPr bwMode="auto">
          <a:xfrm>
            <a:off x="3505200" y="1219200"/>
            <a:ext cx="2971800" cy="381000"/>
            <a:chOff x="76200" y="2590800"/>
            <a:chExt cx="11612880" cy="1600200"/>
          </a:xfrm>
        </p:grpSpPr>
        <p:pic>
          <p:nvPicPr>
            <p:cNvPr id="423" name="Picture 82" descr="[National Color - Army/Air Force Version]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76200" y="2590800"/>
              <a:ext cx="2133600" cy="1578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4" name="Picture 83" descr="[West Point Cadet Colors]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2160563" y="2590800"/>
              <a:ext cx="2133600" cy="158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5" name="Picture 84" descr="[U.S. Army Official Parade flag]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390765" y="2590800"/>
              <a:ext cx="216553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6" name="Picture 85" descr="[West Point Organizational Colors]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6470810" y="2590800"/>
              <a:ext cx="21336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7" name="Picture 86" descr="[Army Lieutenant General flag]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8610600" y="2895600"/>
              <a:ext cx="1546748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8" name="Picture 87" descr="[Army Brigadier General flag]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email"/>
            <a:srcRect/>
            <a:stretch>
              <a:fillRect/>
            </a:stretch>
          </p:blipFill>
          <p:spPr bwMode="auto">
            <a:xfrm>
              <a:off x="10134600" y="2895600"/>
              <a:ext cx="155448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78216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244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Occupation (1 of 2)</a:t>
            </a:r>
            <a:endParaRPr lang="en-US" sz="2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 descr="RING3"/>
          <p:cNvPicPr>
            <a:picLocks noChangeAspect="1" noChangeArrowheads="1"/>
          </p:cNvPicPr>
          <p:nvPr/>
        </p:nvPicPr>
        <p:blipFill>
          <a:blip r:embed="rId2" cstate="print"/>
          <a:srcRect r="6184"/>
          <a:stretch>
            <a:fillRect/>
          </a:stretch>
        </p:blipFill>
        <p:spPr bwMode="auto">
          <a:xfrm>
            <a:off x="1600201" y="1147763"/>
            <a:ext cx="5943599" cy="420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5303838"/>
            <a:ext cx="8686800" cy="1630362"/>
          </a:xfrm>
        </p:spPr>
        <p:txBody>
          <a:bodyPr/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Calibri" pitchFamily="34" charset="0"/>
              <a:ea typeface="Times New Roman"/>
              <a:cs typeface="Arial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itchFamily="34" charset="0"/>
                <a:ea typeface="Times New Roman"/>
                <a:cs typeface="Arial" pitchFamily="34" charset="0"/>
              </a:rPr>
              <a:t>TAC Teams Occupy Formation Area with CO </a:t>
            </a:r>
            <a:r>
              <a:rPr lang="en-US" sz="2400" dirty="0" err="1" smtClean="0">
                <a:latin typeface="Calibri" pitchFamily="34" charset="0"/>
                <a:ea typeface="Times New Roman"/>
                <a:cs typeface="Arial" pitchFamily="34" charset="0"/>
              </a:rPr>
              <a:t>guidons</a:t>
            </a:r>
            <a:endParaRPr lang="en-US" sz="2400" dirty="0" smtClean="0">
              <a:latin typeface="Calibri" pitchFamily="34" charset="0"/>
              <a:ea typeface="Times New Roman"/>
              <a:cs typeface="Arial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 pitchFamily="34" charset="0"/>
              <a:ea typeface="Times New Roman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791200"/>
          </a:xfrm>
        </p:spPr>
        <p:txBody>
          <a:bodyPr/>
          <a:lstStyle/>
          <a:p>
            <a:r>
              <a:rPr lang="en-US" sz="1200" u="sng" dirty="0" smtClean="0"/>
              <a:t>Ring Ceremony Step by Step.</a:t>
            </a:r>
            <a:endParaRPr lang="en-US" sz="1200" dirty="0" smtClean="0"/>
          </a:p>
          <a:p>
            <a:r>
              <a:rPr lang="en-US" sz="1200" dirty="0" smtClean="0"/>
              <a:t> </a:t>
            </a:r>
          </a:p>
          <a:p>
            <a:pPr lvl="0"/>
            <a:r>
              <a:rPr lang="en-US" sz="1200" dirty="0" smtClean="0"/>
              <a:t>1640: VIP’s are in position on the stage. All company </a:t>
            </a:r>
            <a:r>
              <a:rPr lang="en-US" sz="1200" dirty="0" err="1" smtClean="0"/>
              <a:t>TACs</a:t>
            </a:r>
            <a:r>
              <a:rPr lang="en-US" sz="1200" dirty="0" smtClean="0"/>
              <a:t> with </a:t>
            </a:r>
            <a:r>
              <a:rPr lang="en-US" sz="1200" dirty="0" err="1" smtClean="0"/>
              <a:t>Guidons</a:t>
            </a:r>
            <a:r>
              <a:rPr lang="en-US" sz="1200" dirty="0" smtClean="0"/>
              <a:t> and </a:t>
            </a:r>
            <a:r>
              <a:rPr lang="en-US" sz="1200" dirty="0" err="1" smtClean="0"/>
              <a:t>TAC</a:t>
            </a:r>
            <a:r>
              <a:rPr lang="en-US" sz="1200" dirty="0" smtClean="0"/>
              <a:t> NCOs are in position on the grass in front of the Amphitheater. The First Class steps off from the Apron for Trophy Point.</a:t>
            </a:r>
          </a:p>
          <a:p>
            <a:pPr lvl="0"/>
            <a:r>
              <a:rPr lang="en-US" sz="1200" dirty="0" smtClean="0"/>
              <a:t>The company’s march in to position with their </a:t>
            </a:r>
            <a:r>
              <a:rPr lang="en-US" sz="1200" dirty="0" err="1" smtClean="0"/>
              <a:t>TAC</a:t>
            </a:r>
            <a:r>
              <a:rPr lang="en-US" sz="1200" dirty="0" smtClean="0"/>
              <a:t>. The Company Commanders command the halt, facing movement, and parade rest.</a:t>
            </a:r>
          </a:p>
          <a:p>
            <a:pPr lvl="0"/>
            <a:r>
              <a:rPr lang="en-US" sz="1200" dirty="0" smtClean="0"/>
              <a:t>1700: The Ring and Crest Chainman (</a:t>
            </a:r>
            <a:r>
              <a:rPr lang="en-US" sz="1200" dirty="0" err="1" smtClean="0"/>
              <a:t>RCC</a:t>
            </a:r>
            <a:r>
              <a:rPr lang="en-US" sz="1200" dirty="0" smtClean="0"/>
              <a:t>) makes opening statement for retreat and invocation.</a:t>
            </a:r>
          </a:p>
          <a:p>
            <a:pPr lvl="0"/>
            <a:r>
              <a:rPr lang="en-US" sz="1200" dirty="0" smtClean="0"/>
              <a:t>Retreat-Cannon-</a:t>
            </a:r>
            <a:r>
              <a:rPr lang="en-US" sz="1200" dirty="0" err="1" smtClean="0"/>
              <a:t>RCC</a:t>
            </a:r>
            <a:r>
              <a:rPr lang="en-US" sz="1200" dirty="0" smtClean="0"/>
              <a:t> calls “First class attention” “Present Arms”</a:t>
            </a:r>
          </a:p>
          <a:p>
            <a:pPr lvl="0"/>
            <a:r>
              <a:rPr lang="en-US" sz="1200" dirty="0" smtClean="0"/>
              <a:t>To the colors- “Order Arms” “Parade Rest”</a:t>
            </a:r>
          </a:p>
          <a:p>
            <a:pPr lvl="0"/>
            <a:r>
              <a:rPr lang="en-US" sz="1200" dirty="0" err="1" smtClean="0"/>
              <a:t>RCC</a:t>
            </a:r>
            <a:r>
              <a:rPr lang="en-US" sz="1200" dirty="0" smtClean="0"/>
              <a:t> intro Chaplain- invocation</a:t>
            </a:r>
          </a:p>
          <a:p>
            <a:pPr lvl="0"/>
            <a:r>
              <a:rPr lang="en-US" sz="1200" dirty="0" err="1" smtClean="0"/>
              <a:t>RCC</a:t>
            </a:r>
            <a:r>
              <a:rPr lang="en-US" sz="1200" dirty="0" smtClean="0"/>
              <a:t> “Ladies and Gentleman, take your seats”, remarks.</a:t>
            </a:r>
          </a:p>
          <a:p>
            <a:pPr lvl="0"/>
            <a:r>
              <a:rPr lang="en-US" sz="1200" dirty="0" err="1" smtClean="0"/>
              <a:t>RCC</a:t>
            </a:r>
            <a:r>
              <a:rPr lang="en-US" sz="1200" dirty="0" smtClean="0"/>
              <a:t> “Class Attention” Intro Commandant</a:t>
            </a:r>
          </a:p>
          <a:p>
            <a:pPr lvl="0"/>
            <a:r>
              <a:rPr lang="en-US" sz="1200" dirty="0" smtClean="0"/>
              <a:t>Commandant “At Ease”, remarks.</a:t>
            </a:r>
          </a:p>
          <a:p>
            <a:r>
              <a:rPr lang="en-US" sz="1200" dirty="0" smtClean="0"/>
              <a:t>RCC “Class, Attention</a:t>
            </a:r>
            <a:r>
              <a:rPr lang="en-US" sz="1200" dirty="0" smtClean="0"/>
              <a:t>”, “</a:t>
            </a:r>
            <a:r>
              <a:rPr lang="en-US" sz="1200" dirty="0" smtClean="0">
                <a:solidFill>
                  <a:srgbClr val="000000"/>
                </a:solidFill>
              </a:rPr>
              <a:t>Ring </a:t>
            </a:r>
            <a:r>
              <a:rPr lang="en-US" sz="1200" dirty="0">
                <a:solidFill>
                  <a:srgbClr val="000000"/>
                </a:solidFill>
              </a:rPr>
              <a:t>and Crest Reps…Post</a:t>
            </a:r>
            <a:r>
              <a:rPr lang="en-US" sz="1200" dirty="0" smtClean="0">
                <a:solidFill>
                  <a:srgbClr val="000000"/>
                </a:solidFill>
              </a:rPr>
              <a:t>!”</a:t>
            </a:r>
            <a:endParaRPr lang="en-US" sz="1200" dirty="0" smtClean="0"/>
          </a:p>
          <a:p>
            <a:pPr lvl="0"/>
            <a:r>
              <a:rPr lang="en-US" sz="1200" dirty="0" smtClean="0"/>
              <a:t>Company Reps, Regiment Reps and </a:t>
            </a:r>
            <a:r>
              <a:rPr lang="en-US" sz="1200" dirty="0" err="1" smtClean="0"/>
              <a:t>RTOs</a:t>
            </a:r>
            <a:r>
              <a:rPr lang="en-US" sz="1200" dirty="0" smtClean="0"/>
              <a:t> move to their respective tables. </a:t>
            </a:r>
            <a:r>
              <a:rPr lang="en-US" sz="1200" dirty="0" err="1" smtClean="0"/>
              <a:t>TAC</a:t>
            </a:r>
            <a:r>
              <a:rPr lang="en-US" sz="1200" dirty="0" smtClean="0"/>
              <a:t> NCOs move along side their </a:t>
            </a:r>
            <a:r>
              <a:rPr lang="en-US" sz="1200" dirty="0" err="1" smtClean="0"/>
              <a:t>TACs</a:t>
            </a:r>
            <a:r>
              <a:rPr lang="en-US" sz="1200" dirty="0" smtClean="0"/>
              <a:t>.</a:t>
            </a:r>
          </a:p>
          <a:p>
            <a:pPr lvl="0"/>
            <a:r>
              <a:rPr lang="en-US" sz="1200" dirty="0" err="1" smtClean="0"/>
              <a:t>RTO’s</a:t>
            </a:r>
            <a:r>
              <a:rPr lang="en-US" sz="1200" dirty="0" smtClean="0"/>
              <a:t> issue ring boxes to Company Reps. Leader Team rings issued to VIPs on stage. Company Reps return to position next to their </a:t>
            </a:r>
            <a:r>
              <a:rPr lang="en-US" sz="1200" dirty="0" err="1" smtClean="0"/>
              <a:t>TAC</a:t>
            </a:r>
            <a:r>
              <a:rPr lang="en-US" sz="1200" dirty="0" smtClean="0"/>
              <a:t> NCO.</a:t>
            </a:r>
          </a:p>
          <a:p>
            <a:pPr lvl="0"/>
            <a:r>
              <a:rPr lang="en-US" sz="1200" dirty="0" err="1" smtClean="0"/>
              <a:t>RCC</a:t>
            </a:r>
            <a:r>
              <a:rPr lang="en-US" sz="1200" dirty="0" smtClean="0"/>
              <a:t> “Companies, you may distribute your rings!”</a:t>
            </a:r>
          </a:p>
          <a:p>
            <a:pPr lvl="0"/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CPT, CDT CSM, Class President, Class VP, RCC, and Class Secretary post themselves in front of their respective ring presenter.  Rings issued, </a:t>
            </a:r>
            <a:r>
              <a:rPr lang="en-US" sz="1200" dirty="0" err="1" smtClean="0"/>
              <a:t>TAC</a:t>
            </a:r>
            <a:r>
              <a:rPr lang="en-US" sz="1200" dirty="0" smtClean="0"/>
              <a:t> NCO retains case and returns to position behind company. </a:t>
            </a:r>
            <a:r>
              <a:rPr lang="en-US" sz="1200" dirty="0" err="1" smtClean="0"/>
              <a:t>TACs</a:t>
            </a:r>
            <a:r>
              <a:rPr lang="en-US" sz="1200" dirty="0" smtClean="0"/>
              <a:t> return to position. All movement stops.</a:t>
            </a:r>
          </a:p>
          <a:p>
            <a:pPr lvl="0"/>
            <a:r>
              <a:rPr lang="en-US" sz="1200" dirty="0" smtClean="0"/>
              <a:t>RCC “Class of 2019, you may don your rings” Movement has stopped.</a:t>
            </a:r>
          </a:p>
          <a:p>
            <a:pPr lvl="0"/>
            <a:r>
              <a:rPr lang="en-US" sz="1200" dirty="0" err="1" smtClean="0"/>
              <a:t>RCC</a:t>
            </a:r>
            <a:r>
              <a:rPr lang="en-US" sz="1200" dirty="0" smtClean="0"/>
              <a:t> “First Class, Attention, un-cover” “Ladies and Gentlemen, please stand and uncover for the singing of the Alma Mater.” Alma Mater complete.</a:t>
            </a:r>
          </a:p>
          <a:p>
            <a:pPr lvl="0"/>
            <a:r>
              <a:rPr lang="en-US" sz="1200" dirty="0" err="1" smtClean="0"/>
              <a:t>RCC</a:t>
            </a:r>
            <a:r>
              <a:rPr lang="en-US" sz="1200" dirty="0" smtClean="0"/>
              <a:t> “First Class, Re-cover.” “Class Dismissed”</a:t>
            </a:r>
          </a:p>
          <a:p>
            <a:pPr lvl="0"/>
            <a:r>
              <a:rPr lang="en-US" sz="1200" dirty="0" err="1" smtClean="0"/>
              <a:t>TAC</a:t>
            </a:r>
            <a:r>
              <a:rPr lang="en-US" sz="1200" dirty="0" smtClean="0"/>
              <a:t> NCOs return ring boxes to </a:t>
            </a:r>
            <a:r>
              <a:rPr lang="en-US" sz="1200" dirty="0" err="1" smtClean="0"/>
              <a:t>REG</a:t>
            </a:r>
            <a:r>
              <a:rPr lang="en-US" sz="1200" dirty="0" smtClean="0"/>
              <a:t> ring tables. Chaos ensues.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48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0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752600" y="1428750"/>
            <a:ext cx="6400800" cy="3905250"/>
            <a:chOff x="1905000" y="1428750"/>
            <a:chExt cx="6400800" cy="3905250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7467600" y="1428750"/>
              <a:ext cx="775855" cy="1466850"/>
              <a:chOff x="4648200" y="1295400"/>
              <a:chExt cx="1219200" cy="2514600"/>
            </a:xfrm>
          </p:grpSpPr>
          <p:cxnSp>
            <p:nvCxnSpPr>
              <p:cNvPr id="43" name="Straight Connector 2"/>
              <p:cNvCxnSpPr/>
              <p:nvPr/>
            </p:nvCxnSpPr>
            <p:spPr>
              <a:xfrm rot="5400000">
                <a:off x="3582535" y="2667000"/>
                <a:ext cx="2286000" cy="0"/>
              </a:xfrm>
              <a:prstGeom prst="line">
                <a:avLst/>
              </a:prstGeom>
              <a:ln w="539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4648200" y="1295399"/>
                <a:ext cx="152400" cy="304800"/>
                <a:chOff x="4495800" y="990600"/>
                <a:chExt cx="457200" cy="685801"/>
              </a:xfrm>
            </p:grpSpPr>
            <p:sp>
              <p:nvSpPr>
                <p:cNvPr id="49" name="Isosceles Triangle 8"/>
                <p:cNvSpPr/>
                <p:nvPr/>
              </p:nvSpPr>
              <p:spPr>
                <a:xfrm>
                  <a:off x="4495800" y="990604"/>
                  <a:ext cx="456521" cy="459244"/>
                </a:xfrm>
                <a:prstGeom prst="triangle">
                  <a:avLst/>
                </a:prstGeom>
                <a:solidFill>
                  <a:srgbClr val="898787"/>
                </a:solidFill>
                <a:ln>
                  <a:solidFill>
                    <a:srgbClr val="8987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0" name="Rectangle 9"/>
                <p:cNvSpPr/>
                <p:nvPr/>
              </p:nvSpPr>
              <p:spPr>
                <a:xfrm>
                  <a:off x="4645478" y="1296765"/>
                  <a:ext cx="157165" cy="379640"/>
                </a:xfrm>
                <a:prstGeom prst="rect">
                  <a:avLst/>
                </a:prstGeom>
                <a:solidFill>
                  <a:srgbClr val="898787"/>
                </a:solidFill>
                <a:ln>
                  <a:solidFill>
                    <a:srgbClr val="8987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4724400" y="1524000"/>
                <a:ext cx="1143000" cy="864810"/>
                <a:chOff x="6858000" y="2895600"/>
                <a:chExt cx="1143000" cy="864810"/>
              </a:xfrm>
            </p:grpSpPr>
            <p:pic>
              <p:nvPicPr>
                <p:cNvPr id="46" name="Picture 2" descr="C:\Users\randell.moody\Pictures\USCC Guidons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858000" y="2895600"/>
                  <a:ext cx="1143000" cy="8648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7" name="Rectangle 6"/>
                <p:cNvSpPr/>
                <p:nvPr/>
              </p:nvSpPr>
              <p:spPr>
                <a:xfrm>
                  <a:off x="7163481" y="2971800"/>
                  <a:ext cx="229507" cy="228600"/>
                </a:xfrm>
                <a:prstGeom prst="rect">
                  <a:avLst/>
                </a:prstGeom>
                <a:solidFill>
                  <a:srgbClr val="FFCC00"/>
                </a:solidFill>
                <a:ln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8" name="Rectangle 7"/>
                <p:cNvSpPr/>
                <p:nvPr/>
              </p:nvSpPr>
              <p:spPr>
                <a:xfrm>
                  <a:off x="7163481" y="3428999"/>
                  <a:ext cx="229507" cy="228600"/>
                </a:xfrm>
                <a:prstGeom prst="rect">
                  <a:avLst/>
                </a:prstGeom>
                <a:solidFill>
                  <a:srgbClr val="CDCDCD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343400" y="4724400"/>
              <a:ext cx="609600" cy="609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8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rPr>
                <a:t>TAC NCO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696200" y="2362200"/>
              <a:ext cx="609600" cy="609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rPr>
                <a:t>TAC</a:t>
              </a: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905000" y="2362200"/>
              <a:ext cx="5410200" cy="609600"/>
              <a:chOff x="1905000" y="2362200"/>
              <a:chExt cx="5410200" cy="6096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9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Calibri" pitchFamily="34" charset="0"/>
                  </a:rPr>
                  <a:t>CO CDR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905000" y="3124200"/>
              <a:ext cx="5410200" cy="609600"/>
              <a:chOff x="1905000" y="2362200"/>
              <a:chExt cx="5410200" cy="6096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905000" y="3886200"/>
              <a:ext cx="5410200" cy="609600"/>
              <a:chOff x="1905000" y="2362200"/>
              <a:chExt cx="5410200" cy="609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Calibri" pitchFamily="34" charset="0"/>
                  </a:rPr>
                  <a:t>Z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9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Calibri" pitchFamily="34" charset="0"/>
                  </a:rPr>
                  <a:t>RCR</a:t>
                </a:r>
              </a:p>
            </p:txBody>
          </p:sp>
        </p:grpSp>
        <p:sp>
          <p:nvSpPr>
            <p:cNvPr id="15" name="TextBox 48"/>
            <p:cNvSpPr txBox="1">
              <a:spLocks noChangeArrowheads="1"/>
            </p:cNvSpPr>
            <p:nvPr/>
          </p:nvSpPr>
          <p:spPr bwMode="auto">
            <a:xfrm>
              <a:off x="4191000" y="1905000"/>
              <a:ext cx="9144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FRONT</a:t>
              </a:r>
            </a:p>
          </p:txBody>
        </p:sp>
        <p:cxnSp>
          <p:nvCxnSpPr>
            <p:cNvPr id="16" name="Straight Arrow Connector 50"/>
            <p:cNvCxnSpPr>
              <a:cxnSpLocks noChangeShapeType="1"/>
            </p:cNvCxnSpPr>
            <p:nvPr/>
          </p:nvCxnSpPr>
          <p:spPr bwMode="auto">
            <a:xfrm rot="10800000">
              <a:off x="2133600" y="2667000"/>
              <a:ext cx="4038600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52"/>
            <p:cNvCxnSpPr>
              <a:cxnSpLocks noChangeShapeType="1"/>
              <a:stCxn id="27" idx="6"/>
            </p:cNvCxnSpPr>
            <p:nvPr/>
          </p:nvCxnSpPr>
          <p:spPr bwMode="auto">
            <a:xfrm flipH="1">
              <a:off x="2133600" y="3429000"/>
              <a:ext cx="5181600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56"/>
            <p:cNvCxnSpPr>
              <a:cxnSpLocks noChangeShapeType="1"/>
              <a:stCxn id="19" idx="6"/>
            </p:cNvCxnSpPr>
            <p:nvPr/>
          </p:nvCxnSpPr>
          <p:spPr bwMode="auto">
            <a:xfrm flipH="1">
              <a:off x="3048000" y="4191000"/>
              <a:ext cx="4267200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sp>
        <p:nvSpPr>
          <p:cNvPr id="51" name="Text Box 151"/>
          <p:cNvSpPr txBox="1">
            <a:spLocks noChangeArrowheads="1"/>
          </p:cNvSpPr>
          <p:nvPr/>
        </p:nvSpPr>
        <p:spPr bwMode="auto">
          <a:xfrm>
            <a:off x="1752600" y="5570538"/>
            <a:ext cx="5638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+mn-cs"/>
              </a:rPr>
              <a:t>Company formation is organized alphabetically by last name with the exception of the Company Commander and Ring and Crest Rep (RCR)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b="1" dirty="0">
                <a:latin typeface="Calibri" pitchFamily="34" charset="0"/>
              </a:rPr>
              <a:t>Space determined </a:t>
            </a:r>
          </a:p>
          <a:p>
            <a:pPr eaLnBrk="0" hangingPunct="0">
              <a:defRPr/>
            </a:pPr>
            <a:r>
              <a:rPr lang="en-US" sz="1600" b="1" dirty="0">
                <a:latin typeface="Calibri" pitchFamily="34" charset="0"/>
              </a:rPr>
              <a:t>by actual class size per company</a:t>
            </a:r>
          </a:p>
          <a:p>
            <a:pPr eaLnBrk="0" hangingPunct="0"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47244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Occupation (2 of 2)</a:t>
            </a:r>
            <a:endParaRPr lang="en-US" sz="2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936</Words>
  <Application>Microsoft Office PowerPoint</Application>
  <PresentationFormat>On-screen Show (4:3)</PresentationFormat>
  <Paragraphs>315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Custom Design</vt:lpstr>
      <vt:lpstr>1_Office Theme</vt:lpstr>
      <vt:lpstr>Class of 2019 Ring Weekend       24 August – 26 August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andrew.spring</dc:creator>
  <cp:lastModifiedBy>DoD Admin</cp:lastModifiedBy>
  <cp:revision>53</cp:revision>
  <dcterms:created xsi:type="dcterms:W3CDTF">2014-07-30T20:00:15Z</dcterms:created>
  <dcterms:modified xsi:type="dcterms:W3CDTF">2018-08-13T18:10:08Z</dcterms:modified>
</cp:coreProperties>
</file>