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0"/>
  </p:notesMasterIdLst>
  <p:handoutMasterIdLst>
    <p:handoutMasterId r:id="rId31"/>
  </p:handoutMasterIdLst>
  <p:sldIdLst>
    <p:sldId id="729" r:id="rId2"/>
    <p:sldId id="660" r:id="rId3"/>
    <p:sldId id="662" r:id="rId4"/>
    <p:sldId id="733" r:id="rId5"/>
    <p:sldId id="741" r:id="rId6"/>
    <p:sldId id="742" r:id="rId7"/>
    <p:sldId id="734" r:id="rId8"/>
    <p:sldId id="743" r:id="rId9"/>
    <p:sldId id="716" r:id="rId10"/>
    <p:sldId id="717" r:id="rId11"/>
    <p:sldId id="744" r:id="rId12"/>
    <p:sldId id="735" r:id="rId13"/>
    <p:sldId id="746" r:id="rId14"/>
    <p:sldId id="736" r:id="rId15"/>
    <p:sldId id="648" r:id="rId16"/>
    <p:sldId id="752" r:id="rId17"/>
    <p:sldId id="751" r:id="rId18"/>
    <p:sldId id="649" r:id="rId19"/>
    <p:sldId id="745" r:id="rId20"/>
    <p:sldId id="737" r:id="rId21"/>
    <p:sldId id="738" r:id="rId22"/>
    <p:sldId id="723" r:id="rId23"/>
    <p:sldId id="747" r:id="rId24"/>
    <p:sldId id="753" r:id="rId25"/>
    <p:sldId id="754" r:id="rId26"/>
    <p:sldId id="727" r:id="rId27"/>
    <p:sldId id="714" r:id="rId28"/>
    <p:sldId id="720" r:id="rId29"/>
  </p:sldIdLst>
  <p:sldSz cx="12192000" cy="6858000"/>
  <p:notesSz cx="7315200" cy="96012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FF9999"/>
    <a:srgbClr val="CCECFF"/>
    <a:srgbClr val="C39BE1"/>
    <a:srgbClr val="C198E0"/>
    <a:srgbClr val="0066CC"/>
    <a:srgbClr val="BD92DE"/>
    <a:srgbClr val="BEE395"/>
    <a:srgbClr val="3399FF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7" autoAdjust="0"/>
    <p:restoredTop sz="80422" autoAdjust="0"/>
  </p:normalViewPr>
  <p:slideViewPr>
    <p:cSldViewPr>
      <p:cViewPr varScale="1">
        <p:scale>
          <a:sx n="65" d="100"/>
          <a:sy n="65" d="100"/>
        </p:scale>
        <p:origin x="88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963147F5-8EB9-406F-9119-AB0022D58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5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F4042F3-6AC5-4F69-BFDB-D78DEF3875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28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 retain proper</a:t>
            </a:r>
            <a:r>
              <a:rPr lang="en-US" baseline="0" dirty="0" smtClean="0"/>
              <a:t> attribution, including the reference to </a:t>
            </a:r>
            <a:r>
              <a:rPr lang="en-US" baseline="0" dirty="0" err="1" smtClean="0"/>
              <a:t>ai.berkeley.edu</a:t>
            </a:r>
            <a:r>
              <a:rPr lang="en-US" baseline="0" dirty="0" smtClean="0"/>
              <a:t>.  </a:t>
            </a:r>
            <a:r>
              <a:rPr lang="en-US" baseline="0" smtClean="0"/>
              <a:t>Thanks!</a:t>
            </a:r>
            <a:endParaRPr lang="en-US" sz="1200" smtClean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12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Pick an order for two reasons: sequential processor and pruning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9289E-F028-4C02-88DD-69770A826917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345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F0E28-396E-4F98-845A-678F748F62CE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571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31169-8967-4479-BD8E-A9DFFFA5AB03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795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D6C518-FBD1-4593-88F8-1133D0309234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392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9289E-F028-4C02-88DD-69770A826917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21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Pick an order for two reasons: sequential processor and pruning</a:t>
            </a:r>
            <a:endParaRPr lang="en-US" dirty="0" smtClean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9289E-F028-4C02-88DD-69770A826917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79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562BC8-C3F2-47A7-AF2C-13A94AF36327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348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8ADE4E-6B6A-43C5-A4E7-3C3886E87B4F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211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DCDB44-FDFA-4020-8765-16E5EDF522FD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339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D6F6B2-B4A7-4DD8-9C8A-489B85C4F060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3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10AB1-FB9A-4CFC-A058-E74AFD1029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76918-8EE8-41BC-8655-5862D016B2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4A49B-9F02-4A5C-B982-4DFD370F18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1798C-0F99-461B-869F-8FC2E08F7A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71E20-2558-4548-9145-31A1CE74B6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C36CE-9816-47A4-A648-59C94611F2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67DB1-08A8-4DA3-8792-9FE41D7CAC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915A0-5737-488C-ABBC-0B423BC0254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499FA-73C5-4A44-820B-A2808797D6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93802-8813-400D-A5BB-9C50C37AC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85C0E-EF3F-4D12-BC26-7AC478A2563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DD5B9B9-0596-4755-A407-4C3F5264CB6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6.xml"/><Relationship Id="rId7" Type="http://schemas.openxmlformats.org/officeDocument/2006/relationships/image" Target="../media/image9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7178" y="1789356"/>
            <a:ext cx="6297644" cy="48032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CS486: Artificial Intelligence</a:t>
            </a:r>
            <a:br>
              <a:rPr lang="en-US" dirty="0" smtClean="0"/>
            </a:br>
            <a:endParaRPr lang="en-US" sz="3600" dirty="0" smtClean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dirty="0" smtClean="0"/>
              <a:t>Adversarial Search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4572000" y="5569807"/>
            <a:ext cx="3276600" cy="830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Instructors</a:t>
            </a:r>
            <a:r>
              <a:rPr lang="en-US" sz="1600" smtClean="0">
                <a:solidFill>
                  <a:schemeClr val="bg1"/>
                </a:solidFill>
                <a:latin typeface="Calibri"/>
                <a:cs typeface="Calibri"/>
              </a:rPr>
              <a:t>: LTC Alexander </a:t>
            </a: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S. Mentis</a:t>
            </a:r>
          </a:p>
          <a:p>
            <a:pPr algn="ctr">
              <a:spcBef>
                <a:spcPts val="0"/>
              </a:spcBef>
            </a:pP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Dan Klein and Pieter Abbeel, University of California, Berkeley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511753"/>
            <a:ext cx="12192000" cy="28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 smtClean="0">
                <a:latin typeface="Calibri"/>
                <a:cs typeface="Calibri"/>
              </a:rPr>
              <a:t>ai.berkeley.edu</a:t>
            </a:r>
            <a:r>
              <a:rPr lang="en-US" sz="1400" dirty="0" smtClean="0">
                <a:latin typeface="Calibri"/>
                <a:cs typeface="Calibri"/>
              </a:rPr>
              <a:t>.]</a:t>
            </a:r>
            <a:endParaRPr lang="en-US"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71450" y="1981200"/>
            <a:ext cx="5257800" cy="2133600"/>
          </a:xfrm>
          <a:prstGeom prst="roundRect">
            <a:avLst/>
          </a:prstGeom>
          <a:solidFill>
            <a:srgbClr val="0066CC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724649" y="1981200"/>
            <a:ext cx="5248276" cy="2133600"/>
          </a:xfrm>
          <a:prstGeom prst="roundRect">
            <a:avLst/>
          </a:prstGeom>
          <a:solidFill>
            <a:srgbClr val="C00000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r>
              <a:rPr lang="en-US" dirty="0" smtClean="0"/>
              <a:t> Implementation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00850" y="2133600"/>
            <a:ext cx="5562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def min-value(state):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initialize v = 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∞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for each successor of state:</a:t>
            </a:r>
          </a:p>
          <a:p>
            <a:pPr marL="1142942" marR="0" lvl="2" indent="-228589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400" kern="0" noProof="0" dirty="0" smtClean="0">
                <a:latin typeface="Calibri" pitchFamily="34" charset="0"/>
              </a:rPr>
              <a:t>v = min(v,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</a:rPr>
              <a:t>max-value(successor)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)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return v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47650" y="1828800"/>
            <a:ext cx="5410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def max-value(state):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initialize v =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-∞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for each successor of state:</a:t>
            </a:r>
          </a:p>
          <a:p>
            <a:pPr marL="1142942" marR="0" lvl="2" indent="-228589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v = max(v,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</a:rPr>
              <a:t>min-value(successor)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)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return v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5581650" y="2743200"/>
            <a:ext cx="990600" cy="685800"/>
          </a:xfrm>
          <a:prstGeom prst="leftRightArrow">
            <a:avLst/>
          </a:prstGeom>
          <a:solidFill>
            <a:srgbClr val="BD92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085850" y="4343400"/>
            <a:ext cx="3407872" cy="533312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7639050" y="4343400"/>
            <a:ext cx="3406613" cy="53311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ft-Right-Up Arrow 8"/>
          <p:cNvSpPr/>
          <p:nvPr/>
        </p:nvSpPr>
        <p:spPr>
          <a:xfrm>
            <a:off x="5029200" y="2895600"/>
            <a:ext cx="2133600" cy="2590800"/>
          </a:xfrm>
          <a:prstGeom prst="leftRightUpArrow">
            <a:avLst>
              <a:gd name="adj1" fmla="val 18522"/>
              <a:gd name="adj2" fmla="val 19062"/>
              <a:gd name="adj3" fmla="val 19062"/>
            </a:avLst>
          </a:prstGeom>
          <a:solidFill>
            <a:srgbClr val="BD92DE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239000" y="3962400"/>
            <a:ext cx="4724400" cy="2209800"/>
          </a:xfrm>
          <a:prstGeom prst="roundRect">
            <a:avLst/>
          </a:prstGeom>
          <a:solidFill>
            <a:srgbClr val="C00000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28600" y="3962400"/>
            <a:ext cx="4724400" cy="2209800"/>
          </a:xfrm>
          <a:prstGeom prst="roundRect">
            <a:avLst/>
          </a:prstGeom>
          <a:solidFill>
            <a:srgbClr val="0066CC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86000" y="1371600"/>
            <a:ext cx="7620000" cy="2057400"/>
          </a:xfrm>
          <a:prstGeom prst="roundRect">
            <a:avLst/>
          </a:prstGeom>
          <a:solidFill>
            <a:srgbClr val="C39BE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r>
              <a:rPr lang="en-US" dirty="0" smtClean="0"/>
              <a:t> Implementation (Dispatch)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438400" y="1371600"/>
            <a:ext cx="8229600" cy="3810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endParaRPr lang="en-US" sz="200" dirty="0" smtClean="0"/>
          </a:p>
          <a:p>
            <a:pPr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def value(state):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if the state is a terminal state: return the state’s utility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if the next agent is </a:t>
            </a:r>
            <a:r>
              <a:rPr lang="en-US" sz="2400" dirty="0" smtClean="0">
                <a:solidFill>
                  <a:srgbClr val="0070C0"/>
                </a:solidFill>
              </a:rPr>
              <a:t>MAX</a:t>
            </a:r>
            <a:r>
              <a:rPr lang="en-US" sz="2400" dirty="0" smtClean="0"/>
              <a:t>: return </a:t>
            </a:r>
            <a:r>
              <a:rPr lang="en-US" sz="2400" dirty="0" smtClean="0">
                <a:solidFill>
                  <a:srgbClr val="0070C0"/>
                </a:solidFill>
              </a:rPr>
              <a:t>max-value(state)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if the next agent is </a:t>
            </a:r>
            <a:r>
              <a:rPr lang="en-US" sz="2400" dirty="0" smtClean="0">
                <a:solidFill>
                  <a:srgbClr val="C00000"/>
                </a:solidFill>
              </a:rPr>
              <a:t>MIN</a:t>
            </a:r>
            <a:r>
              <a:rPr lang="en-US" sz="2400" dirty="0" smtClean="0"/>
              <a:t>: return </a:t>
            </a:r>
            <a:r>
              <a:rPr lang="en-US" sz="2400" dirty="0" smtClean="0">
                <a:solidFill>
                  <a:srgbClr val="C00000"/>
                </a:solidFill>
              </a:rPr>
              <a:t>min-value(state)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365024" y="4114800"/>
            <a:ext cx="4800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def min-value(state):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kern="0" dirty="0" smtClean="0">
                <a:latin typeface="Calibri" pitchFamily="34" charset="0"/>
              </a:rPr>
              <a:t>initialize v = 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+∞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kern="0" dirty="0" smtClean="0">
                <a:latin typeface="Calibri" pitchFamily="34" charset="0"/>
              </a:rPr>
              <a:t>for each successor of state:</a:t>
            </a: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 smtClean="0">
                <a:latin typeface="Calibri" pitchFamily="34" charset="0"/>
              </a:rPr>
              <a:t>v = min(v, </a:t>
            </a:r>
            <a:r>
              <a:rPr lang="en-US" sz="2400" kern="0" dirty="0" smtClean="0">
                <a:solidFill>
                  <a:srgbClr val="7030A0"/>
                </a:solidFill>
                <a:latin typeface="Calibri" pitchFamily="34" charset="0"/>
              </a:rPr>
              <a:t>value(successor)</a:t>
            </a:r>
            <a:r>
              <a:rPr lang="en-US" sz="2400" kern="0" dirty="0" smtClean="0">
                <a:latin typeface="Calibri" pitchFamily="34" charset="0"/>
              </a:rPr>
              <a:t>)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kern="0" dirty="0" smtClean="0">
                <a:latin typeface="Calibri" pitchFamily="34" charset="0"/>
              </a:rPr>
              <a:t>return v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54624" y="3810000"/>
            <a:ext cx="5410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def max-value(state):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kern="0" dirty="0" smtClean="0">
                <a:latin typeface="Calibri" pitchFamily="34" charset="0"/>
              </a:rPr>
              <a:t>initialize v = 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-∞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kern="0" dirty="0" smtClean="0">
                <a:latin typeface="Calibri" pitchFamily="34" charset="0"/>
              </a:rPr>
              <a:t>for each successor of state:</a:t>
            </a: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 smtClean="0">
                <a:latin typeface="Calibri" pitchFamily="34" charset="0"/>
              </a:rPr>
              <a:t>v = max(v, </a:t>
            </a:r>
            <a:r>
              <a:rPr lang="en-US" sz="2400" kern="0" dirty="0" smtClean="0">
                <a:solidFill>
                  <a:srgbClr val="7030A0"/>
                </a:solidFill>
                <a:latin typeface="Calibri" pitchFamily="34" charset="0"/>
              </a:rPr>
              <a:t>value(successor)</a:t>
            </a:r>
            <a:r>
              <a:rPr lang="en-US" sz="2400" kern="0" dirty="0" smtClean="0">
                <a:latin typeface="Calibri" pitchFamily="34" charset="0"/>
              </a:rPr>
              <a:t>)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kern="0" dirty="0" smtClean="0">
                <a:latin typeface="Calibri" pitchFamily="34" charset="0"/>
              </a:rPr>
              <a:t>return 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Minimax Example</a:t>
            </a:r>
          </a:p>
        </p:txBody>
      </p:sp>
      <p:sp>
        <p:nvSpPr>
          <p:cNvPr id="14339" name="AutoShape 4"/>
          <p:cNvSpPr>
            <a:spLocks noChangeArrowheads="1"/>
          </p:cNvSpPr>
          <p:nvPr/>
        </p:nvSpPr>
        <p:spPr bwMode="auto">
          <a:xfrm>
            <a:off x="5693833" y="2209800"/>
            <a:ext cx="508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641600" y="3765550"/>
            <a:ext cx="508000" cy="1187450"/>
            <a:chOff x="1981200" y="3765550"/>
            <a:chExt cx="381000" cy="1187450"/>
          </a:xfrm>
        </p:grpSpPr>
        <p:cxnSp>
          <p:nvCxnSpPr>
            <p:cNvPr id="14382" name="AutoShape 13"/>
            <p:cNvCxnSpPr>
              <a:cxnSpLocks noChangeShapeType="1"/>
              <a:stCxn id="14374" idx="0"/>
            </p:cNvCxnSpPr>
            <p:nvPr/>
          </p:nvCxnSpPr>
          <p:spPr bwMode="auto">
            <a:xfrm>
              <a:off x="2173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83" name="Rectangle 7"/>
            <p:cNvSpPr>
              <a:spLocks noChangeArrowheads="1"/>
            </p:cNvSpPr>
            <p:nvPr/>
          </p:nvSpPr>
          <p:spPr bwMode="auto">
            <a:xfrm>
              <a:off x="1981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2897717" y="3765550"/>
            <a:ext cx="1267883" cy="1187450"/>
            <a:chOff x="2173288" y="3765550"/>
            <a:chExt cx="950912" cy="1187450"/>
          </a:xfrm>
        </p:grpSpPr>
        <p:cxnSp>
          <p:nvCxnSpPr>
            <p:cNvPr id="14380" name="AutoShape 17"/>
            <p:cNvCxnSpPr>
              <a:cxnSpLocks noChangeShapeType="1"/>
              <a:stCxn id="14374" idx="0"/>
            </p:cNvCxnSpPr>
            <p:nvPr/>
          </p:nvCxnSpPr>
          <p:spPr bwMode="auto">
            <a:xfrm>
              <a:off x="2173288" y="3765550"/>
              <a:ext cx="763586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81" name="Rectangle 7"/>
            <p:cNvSpPr>
              <a:spLocks noChangeArrowheads="1"/>
            </p:cNvSpPr>
            <p:nvPr/>
          </p:nvSpPr>
          <p:spPr bwMode="auto">
            <a:xfrm>
              <a:off x="274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8737600" y="3765550"/>
            <a:ext cx="508000" cy="1187450"/>
            <a:chOff x="6553200" y="3765550"/>
            <a:chExt cx="381000" cy="1187450"/>
          </a:xfrm>
        </p:grpSpPr>
        <p:cxnSp>
          <p:nvCxnSpPr>
            <p:cNvPr id="14378" name="AutoShape 33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79" name="Rectangle 7"/>
            <p:cNvSpPr>
              <a:spLocks noChangeArrowheads="1"/>
            </p:cNvSpPr>
            <p:nvPr/>
          </p:nvSpPr>
          <p:spPr bwMode="auto">
            <a:xfrm>
              <a:off x="655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8993717" y="3765550"/>
            <a:ext cx="1267883" cy="1187450"/>
            <a:chOff x="6745288" y="3765550"/>
            <a:chExt cx="950912" cy="1187450"/>
          </a:xfrm>
        </p:grpSpPr>
        <p:cxnSp>
          <p:nvCxnSpPr>
            <p:cNvPr id="14376" name="AutoShape 37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763587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77" name="Rectangle 7"/>
            <p:cNvSpPr>
              <a:spLocks noChangeArrowheads="1"/>
            </p:cNvSpPr>
            <p:nvPr/>
          </p:nvSpPr>
          <p:spPr bwMode="auto">
            <a:xfrm>
              <a:off x="731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2645833" y="2514600"/>
            <a:ext cx="3302000" cy="1250950"/>
            <a:chOff x="1984375" y="2514600"/>
            <a:chExt cx="2476501" cy="1250950"/>
          </a:xfrm>
        </p:grpSpPr>
        <p:sp>
          <p:nvSpPr>
            <p:cNvPr id="14374" name="AutoShape 6"/>
            <p:cNvSpPr>
              <a:spLocks noChangeArrowheads="1"/>
            </p:cNvSpPr>
            <p:nvPr/>
          </p:nvSpPr>
          <p:spPr bwMode="auto">
            <a:xfrm flipV="1">
              <a:off x="1984375" y="346075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75" name="AutoShape 7"/>
            <p:cNvCxnSpPr>
              <a:cxnSpLocks noChangeShapeType="1"/>
              <a:stCxn id="14339" idx="3"/>
              <a:endCxn id="14374" idx="3"/>
            </p:cNvCxnSpPr>
            <p:nvPr/>
          </p:nvCxnSpPr>
          <p:spPr bwMode="auto">
            <a:xfrm flipH="1">
              <a:off x="2173288" y="2514600"/>
              <a:ext cx="2287588" cy="946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28720" name="AutoShape 9"/>
          <p:cNvCxnSpPr>
            <a:cxnSpLocks noChangeShapeType="1"/>
            <a:stCxn id="14374" idx="0"/>
          </p:cNvCxnSpPr>
          <p:nvPr/>
        </p:nvCxnSpPr>
        <p:spPr bwMode="auto">
          <a:xfrm flipH="1">
            <a:off x="1883835" y="3765553"/>
            <a:ext cx="1013884" cy="822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1625600" y="4648200"/>
            <a:ext cx="508000" cy="304800"/>
          </a:xfrm>
          <a:prstGeom prst="rect">
            <a:avLst/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67" name="AutoShape 21"/>
          <p:cNvCxnSpPr>
            <a:cxnSpLocks noChangeShapeType="1"/>
          </p:cNvCxnSpPr>
          <p:nvPr/>
        </p:nvCxnSpPr>
        <p:spPr bwMode="auto">
          <a:xfrm rot="5400000">
            <a:off x="5790143" y="2665943"/>
            <a:ext cx="304800" cy="21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21"/>
          <p:cNvCxnSpPr>
            <a:cxnSpLocks noChangeShapeType="1"/>
            <a:stCxn id="14339" idx="3"/>
          </p:cNvCxnSpPr>
          <p:nvPr/>
        </p:nvCxnSpPr>
        <p:spPr bwMode="auto">
          <a:xfrm rot="16200000" flipH="1">
            <a:off x="6212417" y="2250019"/>
            <a:ext cx="228600" cy="7577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AutoShape 21"/>
          <p:cNvCxnSpPr>
            <a:cxnSpLocks noChangeShapeType="1"/>
          </p:cNvCxnSpPr>
          <p:nvPr/>
        </p:nvCxnSpPr>
        <p:spPr bwMode="auto">
          <a:xfrm rot="5400000">
            <a:off x="2744259" y="3913717"/>
            <a:ext cx="304800" cy="211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AutoShape 21"/>
          <p:cNvCxnSpPr>
            <a:cxnSpLocks noChangeShapeType="1"/>
            <a:stCxn id="14374" idx="0"/>
          </p:cNvCxnSpPr>
          <p:nvPr/>
        </p:nvCxnSpPr>
        <p:spPr bwMode="auto">
          <a:xfrm rot="16200000" flipH="1">
            <a:off x="2926292" y="3739091"/>
            <a:ext cx="196850" cy="2497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5693833" y="2514603"/>
            <a:ext cx="508000" cy="1235075"/>
            <a:chOff x="4270375" y="2514600"/>
            <a:chExt cx="381000" cy="1235075"/>
          </a:xfrm>
        </p:grpSpPr>
        <p:sp>
          <p:nvSpPr>
            <p:cNvPr id="14372" name="AutoShape 20"/>
            <p:cNvSpPr>
              <a:spLocks noChangeArrowheads="1"/>
            </p:cNvSpPr>
            <p:nvPr/>
          </p:nvSpPr>
          <p:spPr bwMode="auto">
            <a:xfrm flipV="1">
              <a:off x="4270375" y="3444875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73" name="AutoShape 21"/>
            <p:cNvCxnSpPr>
              <a:cxnSpLocks noChangeShapeType="1"/>
              <a:stCxn id="14339" idx="3"/>
              <a:endCxn id="14372" idx="3"/>
            </p:cNvCxnSpPr>
            <p:nvPr/>
          </p:nvCxnSpPr>
          <p:spPr bwMode="auto">
            <a:xfrm flipH="1">
              <a:off x="4459288" y="2514600"/>
              <a:ext cx="1588" cy="9302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4673600" y="3762375"/>
            <a:ext cx="1524000" cy="1190625"/>
            <a:chOff x="3505200" y="3762375"/>
            <a:chExt cx="1142999" cy="1190625"/>
          </a:xfrm>
        </p:grpSpPr>
        <p:cxnSp>
          <p:nvCxnSpPr>
            <p:cNvPr id="14368" name="AutoShape 23"/>
            <p:cNvCxnSpPr>
              <a:cxnSpLocks noChangeShapeType="1"/>
            </p:cNvCxnSpPr>
            <p:nvPr/>
          </p:nvCxnSpPr>
          <p:spPr bwMode="auto">
            <a:xfrm flipH="1">
              <a:off x="3698875" y="3765550"/>
              <a:ext cx="760413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69" name="Rectangle 7"/>
            <p:cNvSpPr>
              <a:spLocks noChangeArrowheads="1"/>
            </p:cNvSpPr>
            <p:nvPr/>
          </p:nvSpPr>
          <p:spPr bwMode="auto">
            <a:xfrm>
              <a:off x="350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cxnSp>
          <p:nvCxnSpPr>
            <p:cNvPr id="14370" name="AutoShape 21"/>
            <p:cNvCxnSpPr>
              <a:cxnSpLocks noChangeShapeType="1"/>
            </p:cNvCxnSpPr>
            <p:nvPr/>
          </p:nvCxnSpPr>
          <p:spPr bwMode="auto">
            <a:xfrm rot="5400000">
              <a:off x="4306094" y="3913981"/>
              <a:ext cx="3048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71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4456112" y="3770312"/>
              <a:ext cx="196850" cy="187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5947833" y="2514600"/>
            <a:ext cx="3301998" cy="1250950"/>
            <a:chOff x="4460876" y="2514600"/>
            <a:chExt cx="2476499" cy="1250950"/>
          </a:xfrm>
        </p:grpSpPr>
        <p:sp>
          <p:nvSpPr>
            <p:cNvPr id="14366" name="AutoShape 26"/>
            <p:cNvSpPr>
              <a:spLocks noChangeArrowheads="1"/>
            </p:cNvSpPr>
            <p:nvPr/>
          </p:nvSpPr>
          <p:spPr bwMode="auto">
            <a:xfrm flipV="1">
              <a:off x="6556375" y="346075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67" name="AutoShape 27"/>
            <p:cNvCxnSpPr>
              <a:cxnSpLocks noChangeShapeType="1"/>
              <a:stCxn id="14339" idx="3"/>
              <a:endCxn id="14366" idx="3"/>
            </p:cNvCxnSpPr>
            <p:nvPr/>
          </p:nvCxnSpPr>
          <p:spPr bwMode="auto">
            <a:xfrm>
              <a:off x="4460875" y="2514600"/>
              <a:ext cx="2284413" cy="946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7721600" y="3762375"/>
            <a:ext cx="1524000" cy="1190625"/>
            <a:chOff x="5791200" y="3762375"/>
            <a:chExt cx="1142999" cy="1190625"/>
          </a:xfrm>
        </p:grpSpPr>
        <p:cxnSp>
          <p:nvCxnSpPr>
            <p:cNvPr id="14362" name="AutoShape 29"/>
            <p:cNvCxnSpPr>
              <a:cxnSpLocks noChangeShapeType="1"/>
            </p:cNvCxnSpPr>
            <p:nvPr/>
          </p:nvCxnSpPr>
          <p:spPr bwMode="auto">
            <a:xfrm flipH="1">
              <a:off x="5984875" y="3765550"/>
              <a:ext cx="760413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63" name="Rectangle 7"/>
            <p:cNvSpPr>
              <a:spLocks noChangeArrowheads="1"/>
            </p:cNvSpPr>
            <p:nvPr/>
          </p:nvSpPr>
          <p:spPr bwMode="auto">
            <a:xfrm>
              <a:off x="5791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cxnSp>
          <p:nvCxnSpPr>
            <p:cNvPr id="14364" name="AutoShape 21"/>
            <p:cNvCxnSpPr>
              <a:cxnSpLocks noChangeShapeType="1"/>
            </p:cNvCxnSpPr>
            <p:nvPr/>
          </p:nvCxnSpPr>
          <p:spPr bwMode="auto">
            <a:xfrm rot="5400000">
              <a:off x="6592094" y="3913981"/>
              <a:ext cx="3048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65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6742112" y="3770312"/>
              <a:ext cx="196850" cy="187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1" name="Group 64"/>
          <p:cNvGrpSpPr>
            <a:grpSpLocks/>
          </p:cNvGrpSpPr>
          <p:nvPr/>
        </p:nvGrpSpPr>
        <p:grpSpPr bwMode="auto">
          <a:xfrm>
            <a:off x="5689600" y="3765550"/>
            <a:ext cx="508000" cy="1187450"/>
            <a:chOff x="6553200" y="3765550"/>
            <a:chExt cx="381000" cy="1187450"/>
          </a:xfrm>
        </p:grpSpPr>
        <p:cxnSp>
          <p:nvCxnSpPr>
            <p:cNvPr id="14360" name="AutoShape 33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61" name="Rectangle 7"/>
            <p:cNvSpPr>
              <a:spLocks noChangeArrowheads="1"/>
            </p:cNvSpPr>
            <p:nvPr/>
          </p:nvSpPr>
          <p:spPr bwMode="auto">
            <a:xfrm>
              <a:off x="655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</p:grpSp>
      <p:grpSp>
        <p:nvGrpSpPr>
          <p:cNvPr id="12" name="Group 65"/>
          <p:cNvGrpSpPr>
            <a:grpSpLocks/>
          </p:cNvGrpSpPr>
          <p:nvPr/>
        </p:nvGrpSpPr>
        <p:grpSpPr bwMode="auto">
          <a:xfrm>
            <a:off x="5945717" y="3765550"/>
            <a:ext cx="1267883" cy="1187450"/>
            <a:chOff x="6745288" y="3765550"/>
            <a:chExt cx="950912" cy="1187450"/>
          </a:xfrm>
        </p:grpSpPr>
        <p:cxnSp>
          <p:nvCxnSpPr>
            <p:cNvPr id="14358" name="AutoShape 37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763587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59" name="Rectangle 7"/>
            <p:cNvSpPr>
              <a:spLocks noChangeArrowheads="1"/>
            </p:cNvSpPr>
            <p:nvPr/>
          </p:nvSpPr>
          <p:spPr bwMode="auto">
            <a:xfrm>
              <a:off x="731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7822" y="1888303"/>
            <a:ext cx="3579027" cy="13954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071" y="1536553"/>
            <a:ext cx="3674720" cy="1974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Minimax Properties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5257800"/>
            <a:ext cx="7366000" cy="685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None/>
            </a:pPr>
            <a:r>
              <a:rPr lang="en-US" sz="2800" dirty="0" smtClean="0"/>
              <a:t>Optimal against a perfect player.  Otherwise?</a:t>
            </a:r>
          </a:p>
          <a:p>
            <a:pPr algn="ctr" eaLnBrk="1" hangingPunct="1"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16388" name="AutoShape 5"/>
          <p:cNvSpPr>
            <a:spLocks noChangeArrowheads="1"/>
          </p:cNvSpPr>
          <p:nvPr/>
        </p:nvSpPr>
        <p:spPr bwMode="auto">
          <a:xfrm>
            <a:off x="5791200" y="2057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89" name="AutoShape 6"/>
          <p:cNvSpPr>
            <a:spLocks noChangeArrowheads="1"/>
          </p:cNvSpPr>
          <p:nvPr/>
        </p:nvSpPr>
        <p:spPr bwMode="auto">
          <a:xfrm rot="10800000">
            <a:off x="5029200" y="3048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90" name="AutoShape 7"/>
          <p:cNvSpPr>
            <a:spLocks noChangeArrowheads="1"/>
          </p:cNvSpPr>
          <p:nvPr/>
        </p:nvSpPr>
        <p:spPr bwMode="auto">
          <a:xfrm rot="10800000">
            <a:off x="6553200" y="3048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4648200" y="4343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5334000" y="4343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10</a:t>
            </a:r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6172200" y="4343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9</a:t>
            </a:r>
          </a:p>
        </p:txBody>
      </p: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6934200" y="4343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100</a:t>
            </a:r>
          </a:p>
        </p:txBody>
      </p:sp>
      <p:cxnSp>
        <p:nvCxnSpPr>
          <p:cNvPr id="16395" name="AutoShape 12"/>
          <p:cNvCxnSpPr>
            <a:cxnSpLocks noChangeShapeType="1"/>
            <a:stCxn id="16388" idx="3"/>
            <a:endCxn id="16389" idx="3"/>
          </p:cNvCxnSpPr>
          <p:nvPr/>
        </p:nvCxnSpPr>
        <p:spPr bwMode="auto">
          <a:xfrm flipH="1">
            <a:off x="5219700" y="2362200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6" name="AutoShape 13"/>
          <p:cNvCxnSpPr>
            <a:cxnSpLocks noChangeShapeType="1"/>
            <a:stCxn id="16388" idx="3"/>
            <a:endCxn id="16390" idx="3"/>
          </p:cNvCxnSpPr>
          <p:nvPr/>
        </p:nvCxnSpPr>
        <p:spPr bwMode="auto">
          <a:xfrm>
            <a:off x="5981700" y="2362200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7" name="AutoShape 14"/>
          <p:cNvCxnSpPr>
            <a:cxnSpLocks noChangeShapeType="1"/>
            <a:stCxn id="16389" idx="0"/>
            <a:endCxn id="16391" idx="0"/>
          </p:cNvCxnSpPr>
          <p:nvPr/>
        </p:nvCxnSpPr>
        <p:spPr bwMode="auto">
          <a:xfrm flipH="1">
            <a:off x="4838700" y="3352800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8" name="AutoShape 15"/>
          <p:cNvCxnSpPr>
            <a:cxnSpLocks noChangeShapeType="1"/>
            <a:stCxn id="16389" idx="0"/>
            <a:endCxn id="16392" idx="0"/>
          </p:cNvCxnSpPr>
          <p:nvPr/>
        </p:nvCxnSpPr>
        <p:spPr bwMode="auto">
          <a:xfrm>
            <a:off x="5219700" y="3352800"/>
            <a:ext cx="304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9" name="AutoShape 16"/>
          <p:cNvCxnSpPr>
            <a:cxnSpLocks noChangeShapeType="1"/>
            <a:stCxn id="16390" idx="0"/>
            <a:endCxn id="16393" idx="0"/>
          </p:cNvCxnSpPr>
          <p:nvPr/>
        </p:nvCxnSpPr>
        <p:spPr bwMode="auto">
          <a:xfrm flipH="1">
            <a:off x="6362700" y="3352800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0" name="AutoShape 17"/>
          <p:cNvCxnSpPr>
            <a:cxnSpLocks noChangeShapeType="1"/>
            <a:stCxn id="16390" idx="0"/>
            <a:endCxn id="16394" idx="0"/>
          </p:cNvCxnSpPr>
          <p:nvPr/>
        </p:nvCxnSpPr>
        <p:spPr bwMode="auto">
          <a:xfrm>
            <a:off x="6743700" y="3352800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401" name="Text Box 18"/>
          <p:cNvSpPr txBox="1">
            <a:spLocks noChangeArrowheads="1"/>
          </p:cNvSpPr>
          <p:nvPr/>
        </p:nvSpPr>
        <p:spPr bwMode="auto">
          <a:xfrm>
            <a:off x="6194425" y="2057400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max</a:t>
            </a:r>
          </a:p>
        </p:txBody>
      </p:sp>
      <p:sp>
        <p:nvSpPr>
          <p:cNvPr id="16402" name="Text Box 19"/>
          <p:cNvSpPr txBox="1">
            <a:spLocks noChangeArrowheads="1"/>
          </p:cNvSpPr>
          <p:nvPr/>
        </p:nvSpPr>
        <p:spPr bwMode="auto">
          <a:xfrm>
            <a:off x="7010400" y="2971800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min</a:t>
            </a:r>
          </a:p>
        </p:txBody>
      </p:sp>
      <p:sp>
        <p:nvSpPr>
          <p:cNvPr id="16403" name="Text Box 20"/>
          <p:cNvSpPr txBox="1">
            <a:spLocks noChangeArrowheads="1"/>
          </p:cNvSpPr>
          <p:nvPr/>
        </p:nvSpPr>
        <p:spPr bwMode="auto">
          <a:xfrm>
            <a:off x="7010400" y="6477000"/>
            <a:ext cx="5181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>
                <a:solidFill>
                  <a:srgbClr val="CC0000"/>
                </a:solidFill>
                <a:latin typeface="Calibri" pitchFamily="34" charset="0"/>
              </a:rPr>
              <a:t>[Demo: min </a:t>
            </a:r>
            <a:r>
              <a:rPr lang="en-US" dirty="0" err="1" smtClean="0">
                <a:solidFill>
                  <a:srgbClr val="CC0000"/>
                </a:solidFill>
                <a:latin typeface="Calibri" pitchFamily="34" charset="0"/>
              </a:rPr>
              <a:t>vs</a:t>
            </a:r>
            <a:r>
              <a:rPr lang="en-US" dirty="0" smtClean="0">
                <a:solidFill>
                  <a:srgbClr val="CC0000"/>
                </a:solidFill>
                <a:latin typeface="Calibri" pitchFamily="34" charset="0"/>
              </a:rPr>
              <a:t> </a:t>
            </a:r>
            <a:r>
              <a:rPr lang="en-US" dirty="0" err="1" smtClean="0">
                <a:solidFill>
                  <a:srgbClr val="CC0000"/>
                </a:solidFill>
                <a:latin typeface="Calibri" pitchFamily="34" charset="0"/>
              </a:rPr>
              <a:t>exp</a:t>
            </a:r>
            <a:r>
              <a:rPr lang="en-US" dirty="0" smtClean="0">
                <a:solidFill>
                  <a:srgbClr val="CC0000"/>
                </a:solidFill>
                <a:latin typeface="Calibri" pitchFamily="34" charset="0"/>
              </a:rPr>
              <a:t> (L6D2, L6D3)]</a:t>
            </a:r>
            <a:endParaRPr lang="en-US" dirty="0">
              <a:solidFill>
                <a:srgbClr val="CC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0948" y="1382713"/>
            <a:ext cx="7656142" cy="46942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Limits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 Limits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7086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Problem: In realistic games, cannot search to leaves!</a:t>
            </a:r>
          </a:p>
          <a:p>
            <a:pPr lvl="1"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Solution: Depth-limited search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Instead, search only to a limited depth in the tree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Replace terminal utilities with an evaluation function for non-terminal positions</a:t>
            </a:r>
          </a:p>
          <a:p>
            <a:pPr lvl="1"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Example: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Suppose we have 100 seconds, can explore 10K nodes / sec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So can check 1M nodes per move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ym typeface="Symbol" pitchFamily="18" charset="2"/>
              </a:rPr>
              <a:t>- reaches about depth 8 – decent chess program</a:t>
            </a:r>
          </a:p>
          <a:p>
            <a:pPr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Guarantee of optimal play is gone</a:t>
            </a:r>
          </a:p>
          <a:p>
            <a:pPr lvl="1"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More plies makes a BIG difference</a:t>
            </a:r>
          </a:p>
          <a:p>
            <a:pPr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Use iterative deepening for an anytime algorithm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solidFill>
                <a:srgbClr val="CC0000"/>
              </a:solidFill>
            </a:endParaRPr>
          </a:p>
        </p:txBody>
      </p:sp>
      <p:sp>
        <p:nvSpPr>
          <p:cNvPr id="17412" name="AutoShape 22"/>
          <p:cNvSpPr>
            <a:spLocks noChangeArrowheads="1"/>
          </p:cNvSpPr>
          <p:nvPr/>
        </p:nvSpPr>
        <p:spPr bwMode="auto">
          <a:xfrm>
            <a:off x="9296400" y="1524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17413" name="AutoShape 23"/>
          <p:cNvSpPr>
            <a:spLocks noChangeArrowheads="1"/>
          </p:cNvSpPr>
          <p:nvPr/>
        </p:nvSpPr>
        <p:spPr bwMode="auto">
          <a:xfrm rot="10800000">
            <a:off x="8458200" y="1981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14" name="AutoShape 24"/>
          <p:cNvSpPr>
            <a:spLocks noChangeArrowheads="1"/>
          </p:cNvSpPr>
          <p:nvPr/>
        </p:nvSpPr>
        <p:spPr bwMode="auto">
          <a:xfrm rot="10800000">
            <a:off x="10134600" y="1981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cxnSp>
        <p:nvCxnSpPr>
          <p:cNvPr id="17415" name="AutoShape 25"/>
          <p:cNvCxnSpPr>
            <a:cxnSpLocks noChangeShapeType="1"/>
            <a:stCxn id="17412" idx="3"/>
            <a:endCxn id="17413" idx="3"/>
          </p:cNvCxnSpPr>
          <p:nvPr/>
        </p:nvCxnSpPr>
        <p:spPr bwMode="auto">
          <a:xfrm flipH="1">
            <a:off x="8648700" y="1828800"/>
            <a:ext cx="838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16" name="AutoShape 26"/>
          <p:cNvCxnSpPr>
            <a:cxnSpLocks noChangeShapeType="1"/>
            <a:stCxn id="17412" idx="3"/>
            <a:endCxn id="17414" idx="3"/>
          </p:cNvCxnSpPr>
          <p:nvPr/>
        </p:nvCxnSpPr>
        <p:spPr bwMode="auto">
          <a:xfrm>
            <a:off x="9486900" y="1828800"/>
            <a:ext cx="838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17" name="AutoShape 27"/>
          <p:cNvCxnSpPr>
            <a:cxnSpLocks noChangeShapeType="1"/>
            <a:stCxn id="17413" idx="0"/>
            <a:endCxn id="1085499" idx="0"/>
          </p:cNvCxnSpPr>
          <p:nvPr/>
        </p:nvCxnSpPr>
        <p:spPr bwMode="auto">
          <a:xfrm flipH="1">
            <a:off x="8305800" y="2286000"/>
            <a:ext cx="3429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18" name="AutoShape 28"/>
          <p:cNvCxnSpPr>
            <a:cxnSpLocks noChangeShapeType="1"/>
            <a:stCxn id="17413" idx="0"/>
            <a:endCxn id="1085500" idx="0"/>
          </p:cNvCxnSpPr>
          <p:nvPr/>
        </p:nvCxnSpPr>
        <p:spPr bwMode="auto">
          <a:xfrm>
            <a:off x="8648700" y="2286000"/>
            <a:ext cx="3429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19" name="AutoShape 29"/>
          <p:cNvCxnSpPr>
            <a:cxnSpLocks noChangeShapeType="1"/>
            <a:stCxn id="17424" idx="3"/>
            <a:endCxn id="17427" idx="0"/>
          </p:cNvCxnSpPr>
          <p:nvPr/>
        </p:nvCxnSpPr>
        <p:spPr bwMode="auto">
          <a:xfrm flipH="1">
            <a:off x="10325100" y="27432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0" name="AutoShape 30"/>
          <p:cNvCxnSpPr>
            <a:cxnSpLocks noChangeShapeType="1"/>
            <a:stCxn id="17424" idx="3"/>
            <a:endCxn id="17428" idx="0"/>
          </p:cNvCxnSpPr>
          <p:nvPr/>
        </p:nvCxnSpPr>
        <p:spPr bwMode="auto">
          <a:xfrm>
            <a:off x="10629900" y="27432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21" name="AutoShape 31"/>
          <p:cNvSpPr>
            <a:spLocks noChangeArrowheads="1"/>
          </p:cNvSpPr>
          <p:nvPr/>
        </p:nvSpPr>
        <p:spPr bwMode="auto">
          <a:xfrm>
            <a:off x="8153400" y="2438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2" name="AutoShape 32"/>
          <p:cNvSpPr>
            <a:spLocks noChangeArrowheads="1"/>
          </p:cNvSpPr>
          <p:nvPr/>
        </p:nvSpPr>
        <p:spPr bwMode="auto">
          <a:xfrm>
            <a:off x="8763000" y="2438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3" name="AutoShape 33"/>
          <p:cNvSpPr>
            <a:spLocks noChangeArrowheads="1"/>
          </p:cNvSpPr>
          <p:nvPr/>
        </p:nvSpPr>
        <p:spPr bwMode="auto">
          <a:xfrm>
            <a:off x="9829800" y="2438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4" name="AutoShape 34"/>
          <p:cNvSpPr>
            <a:spLocks noChangeArrowheads="1"/>
          </p:cNvSpPr>
          <p:nvPr/>
        </p:nvSpPr>
        <p:spPr bwMode="auto">
          <a:xfrm>
            <a:off x="10439400" y="2438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5" name="AutoShape 35"/>
          <p:cNvSpPr>
            <a:spLocks noChangeArrowheads="1"/>
          </p:cNvSpPr>
          <p:nvPr/>
        </p:nvSpPr>
        <p:spPr bwMode="auto">
          <a:xfrm>
            <a:off x="8458200" y="2895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6" name="AutoShape 36"/>
          <p:cNvSpPr>
            <a:spLocks noChangeArrowheads="1"/>
          </p:cNvSpPr>
          <p:nvPr/>
        </p:nvSpPr>
        <p:spPr bwMode="auto">
          <a:xfrm>
            <a:off x="8458200" y="3810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AutoShape 37"/>
          <p:cNvSpPr>
            <a:spLocks noChangeArrowheads="1"/>
          </p:cNvSpPr>
          <p:nvPr/>
        </p:nvSpPr>
        <p:spPr bwMode="auto">
          <a:xfrm>
            <a:off x="10134600" y="2895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8" name="AutoShape 38"/>
          <p:cNvSpPr>
            <a:spLocks noChangeArrowheads="1"/>
          </p:cNvSpPr>
          <p:nvPr/>
        </p:nvSpPr>
        <p:spPr bwMode="auto">
          <a:xfrm>
            <a:off x="10744200" y="2895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29" name="AutoShape 39"/>
          <p:cNvSpPr>
            <a:spLocks noChangeArrowheads="1"/>
          </p:cNvSpPr>
          <p:nvPr/>
        </p:nvSpPr>
        <p:spPr bwMode="auto">
          <a:xfrm>
            <a:off x="8153400" y="33528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AutoShape 40"/>
          <p:cNvSpPr>
            <a:spLocks noChangeArrowheads="1"/>
          </p:cNvSpPr>
          <p:nvPr/>
        </p:nvSpPr>
        <p:spPr bwMode="auto">
          <a:xfrm>
            <a:off x="8763000" y="33528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31" name="AutoShape 41"/>
          <p:cNvCxnSpPr>
            <a:cxnSpLocks noChangeShapeType="1"/>
            <a:stCxn id="17414" idx="0"/>
            <a:endCxn id="17423" idx="0"/>
          </p:cNvCxnSpPr>
          <p:nvPr/>
        </p:nvCxnSpPr>
        <p:spPr bwMode="auto">
          <a:xfrm flipH="1">
            <a:off x="10020300" y="22860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2" name="AutoShape 42"/>
          <p:cNvCxnSpPr>
            <a:cxnSpLocks noChangeShapeType="1"/>
            <a:stCxn id="17414" idx="0"/>
            <a:endCxn id="17424" idx="0"/>
          </p:cNvCxnSpPr>
          <p:nvPr/>
        </p:nvCxnSpPr>
        <p:spPr bwMode="auto">
          <a:xfrm>
            <a:off x="10325100" y="22860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3" name="AutoShape 43"/>
          <p:cNvCxnSpPr>
            <a:cxnSpLocks noChangeShapeType="1"/>
            <a:stCxn id="17422" idx="3"/>
            <a:endCxn id="17425" idx="0"/>
          </p:cNvCxnSpPr>
          <p:nvPr/>
        </p:nvCxnSpPr>
        <p:spPr bwMode="auto">
          <a:xfrm flipH="1">
            <a:off x="8648700" y="27432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34" name="AutoShape 44"/>
          <p:cNvSpPr>
            <a:spLocks noChangeArrowheads="1"/>
          </p:cNvSpPr>
          <p:nvPr/>
        </p:nvSpPr>
        <p:spPr bwMode="auto">
          <a:xfrm>
            <a:off x="9067800" y="3810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35" name="AutoShape 45"/>
          <p:cNvCxnSpPr>
            <a:cxnSpLocks noChangeShapeType="1"/>
            <a:stCxn id="17425" idx="3"/>
            <a:endCxn id="17429" idx="0"/>
          </p:cNvCxnSpPr>
          <p:nvPr/>
        </p:nvCxnSpPr>
        <p:spPr bwMode="auto">
          <a:xfrm flipH="1">
            <a:off x="8343900" y="32004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6" name="AutoShape 46"/>
          <p:cNvCxnSpPr>
            <a:cxnSpLocks noChangeShapeType="1"/>
            <a:stCxn id="17425" idx="3"/>
            <a:endCxn id="17430" idx="0"/>
          </p:cNvCxnSpPr>
          <p:nvPr/>
        </p:nvCxnSpPr>
        <p:spPr bwMode="auto">
          <a:xfrm>
            <a:off x="8648700" y="32004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7" name="AutoShape 47"/>
          <p:cNvCxnSpPr>
            <a:cxnSpLocks noChangeShapeType="1"/>
            <a:stCxn id="17430" idx="3"/>
            <a:endCxn id="17426" idx="0"/>
          </p:cNvCxnSpPr>
          <p:nvPr/>
        </p:nvCxnSpPr>
        <p:spPr bwMode="auto">
          <a:xfrm flipH="1">
            <a:off x="8648700" y="36576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8" name="AutoShape 48"/>
          <p:cNvCxnSpPr>
            <a:cxnSpLocks noChangeShapeType="1"/>
            <a:stCxn id="17430" idx="3"/>
            <a:endCxn id="17434" idx="0"/>
          </p:cNvCxnSpPr>
          <p:nvPr/>
        </p:nvCxnSpPr>
        <p:spPr bwMode="auto">
          <a:xfrm>
            <a:off x="8953500" y="36576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39" name="Rectangle 49"/>
          <p:cNvSpPr>
            <a:spLocks noChangeArrowheads="1"/>
          </p:cNvSpPr>
          <p:nvPr/>
        </p:nvSpPr>
        <p:spPr bwMode="auto">
          <a:xfrm>
            <a:off x="7924800" y="5791200"/>
            <a:ext cx="533400" cy="304800"/>
          </a:xfrm>
          <a:prstGeom prst="rect">
            <a:avLst/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40" name="Rectangle 50"/>
          <p:cNvSpPr>
            <a:spLocks noChangeArrowheads="1"/>
          </p:cNvSpPr>
          <p:nvPr/>
        </p:nvSpPr>
        <p:spPr bwMode="auto">
          <a:xfrm>
            <a:off x="8763000" y="5791200"/>
            <a:ext cx="533400" cy="304800"/>
          </a:xfrm>
          <a:prstGeom prst="rect">
            <a:avLst/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41" name="Rectangle 51"/>
          <p:cNvSpPr>
            <a:spLocks noChangeArrowheads="1"/>
          </p:cNvSpPr>
          <p:nvPr/>
        </p:nvSpPr>
        <p:spPr bwMode="auto">
          <a:xfrm>
            <a:off x="9753600" y="5791200"/>
            <a:ext cx="533400" cy="304800"/>
          </a:xfrm>
          <a:prstGeom prst="rect">
            <a:avLst/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42" name="Rectangle 52"/>
          <p:cNvSpPr>
            <a:spLocks noChangeArrowheads="1"/>
          </p:cNvSpPr>
          <p:nvPr/>
        </p:nvSpPr>
        <p:spPr bwMode="auto">
          <a:xfrm>
            <a:off x="10591800" y="5791200"/>
            <a:ext cx="533400" cy="304800"/>
          </a:xfrm>
          <a:prstGeom prst="rect">
            <a:avLst/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43" name="Freeform 53"/>
          <p:cNvSpPr>
            <a:spLocks/>
          </p:cNvSpPr>
          <p:nvPr/>
        </p:nvSpPr>
        <p:spPr bwMode="auto">
          <a:xfrm>
            <a:off x="8102600" y="4114800"/>
            <a:ext cx="508000" cy="1676400"/>
          </a:xfrm>
          <a:custGeom>
            <a:avLst/>
            <a:gdLst>
              <a:gd name="T0" fmla="*/ 2147483647 w 320"/>
              <a:gd name="T1" fmla="*/ 0 h 1440"/>
              <a:gd name="T2" fmla="*/ 2147483647 w 320"/>
              <a:gd name="T3" fmla="*/ 2147483647 h 1440"/>
              <a:gd name="T4" fmla="*/ 2147483647 w 320"/>
              <a:gd name="T5" fmla="*/ 2147483647 h 1440"/>
              <a:gd name="T6" fmla="*/ 2147483647 w 320"/>
              <a:gd name="T7" fmla="*/ 2147483647 h 1440"/>
              <a:gd name="T8" fmla="*/ 2147483647 w 320"/>
              <a:gd name="T9" fmla="*/ 2147483647 h 1440"/>
              <a:gd name="T10" fmla="*/ 2147483647 w 320"/>
              <a:gd name="T11" fmla="*/ 2147483647 h 14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0"/>
              <a:gd name="T19" fmla="*/ 0 h 1440"/>
              <a:gd name="T20" fmla="*/ 320 w 320"/>
              <a:gd name="T21" fmla="*/ 1440 h 14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0" h="1440">
                <a:moveTo>
                  <a:pt x="320" y="0"/>
                </a:moveTo>
                <a:cubicBezTo>
                  <a:pt x="232" y="72"/>
                  <a:pt x="144" y="144"/>
                  <a:pt x="128" y="240"/>
                </a:cubicBezTo>
                <a:cubicBezTo>
                  <a:pt x="112" y="336"/>
                  <a:pt x="240" y="480"/>
                  <a:pt x="224" y="576"/>
                </a:cubicBezTo>
                <a:cubicBezTo>
                  <a:pt x="208" y="672"/>
                  <a:pt x="64" y="736"/>
                  <a:pt x="32" y="816"/>
                </a:cubicBezTo>
                <a:cubicBezTo>
                  <a:pt x="0" y="896"/>
                  <a:pt x="32" y="952"/>
                  <a:pt x="32" y="1056"/>
                </a:cubicBezTo>
                <a:cubicBezTo>
                  <a:pt x="32" y="1160"/>
                  <a:pt x="32" y="1300"/>
                  <a:pt x="32" y="144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4" name="Freeform 54"/>
          <p:cNvSpPr>
            <a:spLocks/>
          </p:cNvSpPr>
          <p:nvPr/>
        </p:nvSpPr>
        <p:spPr bwMode="auto">
          <a:xfrm>
            <a:off x="8890000" y="4114800"/>
            <a:ext cx="406400" cy="1676400"/>
          </a:xfrm>
          <a:custGeom>
            <a:avLst/>
            <a:gdLst>
              <a:gd name="T0" fmla="*/ 2147483647 w 256"/>
              <a:gd name="T1" fmla="*/ 0 h 1056"/>
              <a:gd name="T2" fmla="*/ 2147483647 w 256"/>
              <a:gd name="T3" fmla="*/ 2147483647 h 1056"/>
              <a:gd name="T4" fmla="*/ 2147483647 w 256"/>
              <a:gd name="T5" fmla="*/ 2147483647 h 1056"/>
              <a:gd name="T6" fmla="*/ 2147483647 w 256"/>
              <a:gd name="T7" fmla="*/ 2147483647 h 1056"/>
              <a:gd name="T8" fmla="*/ 2147483647 w 256"/>
              <a:gd name="T9" fmla="*/ 2147483647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1056"/>
              <a:gd name="T17" fmla="*/ 256 w 256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1056">
                <a:moveTo>
                  <a:pt x="256" y="0"/>
                </a:moveTo>
                <a:cubicBezTo>
                  <a:pt x="140" y="148"/>
                  <a:pt x="24" y="296"/>
                  <a:pt x="16" y="384"/>
                </a:cubicBezTo>
                <a:cubicBezTo>
                  <a:pt x="8" y="472"/>
                  <a:pt x="208" y="456"/>
                  <a:pt x="208" y="528"/>
                </a:cubicBezTo>
                <a:cubicBezTo>
                  <a:pt x="208" y="600"/>
                  <a:pt x="32" y="728"/>
                  <a:pt x="16" y="816"/>
                </a:cubicBezTo>
                <a:cubicBezTo>
                  <a:pt x="0" y="904"/>
                  <a:pt x="56" y="980"/>
                  <a:pt x="112" y="105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5" name="Freeform 55"/>
          <p:cNvSpPr>
            <a:spLocks/>
          </p:cNvSpPr>
          <p:nvPr/>
        </p:nvSpPr>
        <p:spPr bwMode="auto">
          <a:xfrm>
            <a:off x="10515600" y="3200400"/>
            <a:ext cx="457200" cy="2590800"/>
          </a:xfrm>
          <a:custGeom>
            <a:avLst/>
            <a:gdLst>
              <a:gd name="T0" fmla="*/ 2147483647 w 256"/>
              <a:gd name="T1" fmla="*/ 0 h 1056"/>
              <a:gd name="T2" fmla="*/ 2147483647 w 256"/>
              <a:gd name="T3" fmla="*/ 2147483647 h 1056"/>
              <a:gd name="T4" fmla="*/ 2147483647 w 256"/>
              <a:gd name="T5" fmla="*/ 2147483647 h 1056"/>
              <a:gd name="T6" fmla="*/ 2147483647 w 256"/>
              <a:gd name="T7" fmla="*/ 2147483647 h 1056"/>
              <a:gd name="T8" fmla="*/ 2147483647 w 256"/>
              <a:gd name="T9" fmla="*/ 2147483647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1056"/>
              <a:gd name="T17" fmla="*/ 256 w 256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1056">
                <a:moveTo>
                  <a:pt x="256" y="0"/>
                </a:moveTo>
                <a:cubicBezTo>
                  <a:pt x="140" y="148"/>
                  <a:pt x="24" y="296"/>
                  <a:pt x="16" y="384"/>
                </a:cubicBezTo>
                <a:cubicBezTo>
                  <a:pt x="8" y="472"/>
                  <a:pt x="208" y="456"/>
                  <a:pt x="208" y="528"/>
                </a:cubicBezTo>
                <a:cubicBezTo>
                  <a:pt x="208" y="600"/>
                  <a:pt x="32" y="728"/>
                  <a:pt x="16" y="816"/>
                </a:cubicBezTo>
                <a:cubicBezTo>
                  <a:pt x="0" y="904"/>
                  <a:pt x="56" y="980"/>
                  <a:pt x="112" y="105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6" name="Freeform 56"/>
          <p:cNvSpPr>
            <a:spLocks/>
          </p:cNvSpPr>
          <p:nvPr/>
        </p:nvSpPr>
        <p:spPr bwMode="auto">
          <a:xfrm>
            <a:off x="9944100" y="3200400"/>
            <a:ext cx="508000" cy="2590800"/>
          </a:xfrm>
          <a:custGeom>
            <a:avLst/>
            <a:gdLst>
              <a:gd name="T0" fmla="*/ 2147483647 w 320"/>
              <a:gd name="T1" fmla="*/ 0 h 1632"/>
              <a:gd name="T2" fmla="*/ 2147483647 w 320"/>
              <a:gd name="T3" fmla="*/ 2147483647 h 1632"/>
              <a:gd name="T4" fmla="*/ 2147483647 w 320"/>
              <a:gd name="T5" fmla="*/ 2147483647 h 1632"/>
              <a:gd name="T6" fmla="*/ 2147483647 w 320"/>
              <a:gd name="T7" fmla="*/ 2147483647 h 1632"/>
              <a:gd name="T8" fmla="*/ 2147483647 w 320"/>
              <a:gd name="T9" fmla="*/ 2147483647 h 1632"/>
              <a:gd name="T10" fmla="*/ 2147483647 w 320"/>
              <a:gd name="T11" fmla="*/ 2147483647 h 16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0"/>
              <a:gd name="T19" fmla="*/ 0 h 1632"/>
              <a:gd name="T20" fmla="*/ 320 w 320"/>
              <a:gd name="T21" fmla="*/ 1632 h 16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0" h="1632">
                <a:moveTo>
                  <a:pt x="216" y="0"/>
                </a:moveTo>
                <a:cubicBezTo>
                  <a:pt x="268" y="108"/>
                  <a:pt x="320" y="216"/>
                  <a:pt x="312" y="336"/>
                </a:cubicBezTo>
                <a:cubicBezTo>
                  <a:pt x="304" y="456"/>
                  <a:pt x="192" y="576"/>
                  <a:pt x="168" y="720"/>
                </a:cubicBezTo>
                <a:cubicBezTo>
                  <a:pt x="144" y="864"/>
                  <a:pt x="192" y="1104"/>
                  <a:pt x="168" y="1200"/>
                </a:cubicBezTo>
                <a:cubicBezTo>
                  <a:pt x="144" y="1296"/>
                  <a:pt x="48" y="1224"/>
                  <a:pt x="24" y="1296"/>
                </a:cubicBezTo>
                <a:cubicBezTo>
                  <a:pt x="0" y="1368"/>
                  <a:pt x="12" y="1500"/>
                  <a:pt x="24" y="163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47" name="AutoShape 57"/>
          <p:cNvCxnSpPr>
            <a:cxnSpLocks noChangeShapeType="1"/>
            <a:stCxn id="17422" idx="3"/>
            <a:endCxn id="17448" idx="0"/>
          </p:cNvCxnSpPr>
          <p:nvPr/>
        </p:nvCxnSpPr>
        <p:spPr bwMode="auto">
          <a:xfrm>
            <a:off x="8953500" y="27432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48" name="AutoShape 58"/>
          <p:cNvSpPr>
            <a:spLocks noChangeArrowheads="1"/>
          </p:cNvSpPr>
          <p:nvPr/>
        </p:nvSpPr>
        <p:spPr bwMode="auto">
          <a:xfrm>
            <a:off x="9067800" y="2895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85499" name="Rectangle 59"/>
          <p:cNvSpPr>
            <a:spLocks noChangeArrowheads="1"/>
          </p:cNvSpPr>
          <p:nvPr/>
        </p:nvSpPr>
        <p:spPr bwMode="auto">
          <a:xfrm>
            <a:off x="8077200" y="2438400"/>
            <a:ext cx="457200" cy="3048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-1</a:t>
            </a:r>
          </a:p>
        </p:txBody>
      </p:sp>
      <p:sp>
        <p:nvSpPr>
          <p:cNvPr id="1085500" name="Rectangle 60"/>
          <p:cNvSpPr>
            <a:spLocks noChangeArrowheads="1"/>
          </p:cNvSpPr>
          <p:nvPr/>
        </p:nvSpPr>
        <p:spPr bwMode="auto">
          <a:xfrm>
            <a:off x="8763000" y="2438400"/>
            <a:ext cx="457200" cy="3048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-2</a:t>
            </a:r>
          </a:p>
        </p:txBody>
      </p:sp>
      <p:sp>
        <p:nvSpPr>
          <p:cNvPr id="1085501" name="Rectangle 61"/>
          <p:cNvSpPr>
            <a:spLocks noChangeArrowheads="1"/>
          </p:cNvSpPr>
          <p:nvPr/>
        </p:nvSpPr>
        <p:spPr bwMode="auto">
          <a:xfrm>
            <a:off x="9753600" y="2438400"/>
            <a:ext cx="457200" cy="3048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4</a:t>
            </a:r>
          </a:p>
        </p:txBody>
      </p:sp>
      <p:sp>
        <p:nvSpPr>
          <p:cNvPr id="1085502" name="Rectangle 62"/>
          <p:cNvSpPr>
            <a:spLocks noChangeArrowheads="1"/>
          </p:cNvSpPr>
          <p:nvPr/>
        </p:nvSpPr>
        <p:spPr bwMode="auto">
          <a:xfrm>
            <a:off x="10439400" y="2438400"/>
            <a:ext cx="457200" cy="3048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9</a:t>
            </a:r>
          </a:p>
        </p:txBody>
      </p:sp>
      <p:sp>
        <p:nvSpPr>
          <p:cNvPr id="1085505" name="AutoShape 65"/>
          <p:cNvSpPr>
            <a:spLocks noChangeArrowheads="1"/>
          </p:cNvSpPr>
          <p:nvPr/>
        </p:nvSpPr>
        <p:spPr bwMode="auto">
          <a:xfrm>
            <a:off x="9296400" y="1524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182880" anchor="b" anchorCtr="0"/>
          <a:lstStyle/>
          <a:p>
            <a:pPr algn="ctr"/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1085507" name="Text Box 67"/>
          <p:cNvSpPr txBox="1">
            <a:spLocks noChangeArrowheads="1"/>
          </p:cNvSpPr>
          <p:nvPr/>
        </p:nvSpPr>
        <p:spPr bwMode="auto">
          <a:xfrm>
            <a:off x="11223625" y="1919288"/>
            <a:ext cx="6635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min</a:t>
            </a:r>
          </a:p>
        </p:txBody>
      </p:sp>
      <p:sp>
        <p:nvSpPr>
          <p:cNvPr id="1085508" name="Text Box 68"/>
          <p:cNvSpPr txBox="1">
            <a:spLocks noChangeArrowheads="1"/>
          </p:cNvSpPr>
          <p:nvPr/>
        </p:nvSpPr>
        <p:spPr bwMode="auto">
          <a:xfrm>
            <a:off x="11223625" y="1462088"/>
            <a:ext cx="6635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max</a:t>
            </a:r>
          </a:p>
        </p:txBody>
      </p:sp>
      <p:sp>
        <p:nvSpPr>
          <p:cNvPr id="1085509" name="AutoShape 69"/>
          <p:cNvSpPr>
            <a:spLocks noChangeArrowheads="1"/>
          </p:cNvSpPr>
          <p:nvPr/>
        </p:nvSpPr>
        <p:spPr bwMode="auto">
          <a:xfrm rot="10800000">
            <a:off x="8458200" y="1981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757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tIns="91440" anchor="ctr" anchorCtr="1"/>
          <a:lstStyle/>
          <a:p>
            <a:pPr algn="ctr"/>
            <a:r>
              <a:rPr lang="en-US" dirty="0">
                <a:latin typeface="Calibri" pitchFamily="34" charset="0"/>
              </a:rPr>
              <a:t>-2</a:t>
            </a:r>
          </a:p>
        </p:txBody>
      </p:sp>
      <p:sp>
        <p:nvSpPr>
          <p:cNvPr id="1085510" name="AutoShape 70"/>
          <p:cNvSpPr>
            <a:spLocks noChangeArrowheads="1"/>
          </p:cNvSpPr>
          <p:nvPr/>
        </p:nvSpPr>
        <p:spPr bwMode="auto">
          <a:xfrm rot="10800000">
            <a:off x="10134600" y="1981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757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tIns="91440" anchor="ctr" anchorCtr="1"/>
          <a:lstStyle/>
          <a:p>
            <a:pPr algn="ctr"/>
            <a:r>
              <a:rPr lang="en-US" dirty="0">
                <a:latin typeface="Calibri" pitchFamily="34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9" grpId="0" animBg="1" autoUpdateAnimBg="0"/>
      <p:bldP spid="1085500" grpId="0" animBg="1" autoUpdateAnimBg="0"/>
      <p:bldP spid="1085501" grpId="0" animBg="1" autoUpdateAnimBg="0"/>
      <p:bldP spid="1085502" grpId="0" animBg="1" autoUpdateAnimBg="0"/>
      <p:bldP spid="1085505" grpId="0" animBg="1" autoUpdateAnimBg="0"/>
      <p:bldP spid="1085509" grpId="0" animBg="1"/>
      <p:bldP spid="10855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7500" y="1404536"/>
            <a:ext cx="4610100" cy="22675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000" y="3886200"/>
            <a:ext cx="4686300" cy="21587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5461000" cy="4729164"/>
          </a:xfrm>
        </p:spPr>
        <p:txBody>
          <a:bodyPr/>
          <a:lstStyle/>
          <a:p>
            <a:r>
              <a:rPr lang="en-US" sz="2800" dirty="0" smtClean="0"/>
              <a:t>Evaluation functions are always imperfect</a:t>
            </a:r>
          </a:p>
          <a:p>
            <a:r>
              <a:rPr lang="en-US" sz="2800" dirty="0" smtClean="0"/>
              <a:t>The deeper in the tree the evaluation function is buried, the less the quality of the evaluation function matters</a:t>
            </a:r>
          </a:p>
          <a:p>
            <a:r>
              <a:rPr lang="en-US" sz="2800" dirty="0" smtClean="0"/>
              <a:t>An important example of the tradeoff between complexity of features and complexity of computation</a:t>
            </a:r>
            <a:endParaRPr lang="en-US" sz="2800" dirty="0"/>
          </a:p>
        </p:txBody>
      </p:sp>
      <p:sp>
        <p:nvSpPr>
          <p:cNvPr id="7" name="Text Box 76"/>
          <p:cNvSpPr txBox="1">
            <a:spLocks noChangeArrowheads="1"/>
          </p:cNvSpPr>
          <p:nvPr/>
        </p:nvSpPr>
        <p:spPr bwMode="auto">
          <a:xfrm>
            <a:off x="8382000" y="6488112"/>
            <a:ext cx="3810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>
                <a:solidFill>
                  <a:srgbClr val="CC0000"/>
                </a:solidFill>
                <a:latin typeface="Calibri" pitchFamily="34" charset="0"/>
              </a:rPr>
              <a:t>[Demo: </a:t>
            </a: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depth </a:t>
            </a:r>
            <a:r>
              <a:rPr lang="en-US" dirty="0" smtClean="0">
                <a:solidFill>
                  <a:srgbClr val="CC0000"/>
                </a:solidFill>
                <a:latin typeface="Calibri" pitchFamily="34" charset="0"/>
              </a:rPr>
              <a:t>limited (L6D4, L6D5)]</a:t>
            </a:r>
            <a:endParaRPr lang="en-US" dirty="0">
              <a:solidFill>
                <a:srgbClr val="CC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200" y="1314643"/>
            <a:ext cx="6729412" cy="50351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Evaluation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295400"/>
            <a:ext cx="115062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Evaluation functions score non-terminals in depth-limited search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Ideal function: returns the actual </a:t>
            </a:r>
            <a:r>
              <a:rPr lang="en-US" sz="2400" dirty="0" err="1" smtClean="0"/>
              <a:t>minimax</a:t>
            </a:r>
            <a:r>
              <a:rPr lang="en-US" sz="2400" dirty="0" smtClean="0"/>
              <a:t> value of the position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 practice: typically weighted linear sum of features: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e.g.  </a:t>
            </a:r>
            <a:r>
              <a:rPr lang="en-US" sz="2400" i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solidFill>
                  <a:srgbClr val="CC0000"/>
                </a:solidFill>
              </a:rPr>
              <a:t>1</a:t>
            </a:r>
            <a:r>
              <a:rPr lang="en-US" sz="2400" dirty="0" smtClean="0">
                <a:solidFill>
                  <a:srgbClr val="CC0000"/>
                </a:solidFill>
              </a:rPr>
              <a:t>(</a:t>
            </a:r>
            <a:r>
              <a:rPr lang="en-US" sz="2400" i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solidFill>
                  <a:srgbClr val="CC0000"/>
                </a:solidFill>
              </a:rPr>
              <a:t>) = (num white queens – num black queens)</a:t>
            </a:r>
            <a:r>
              <a:rPr lang="en-US" sz="2400" dirty="0" smtClean="0"/>
              <a:t>, etc.</a:t>
            </a:r>
          </a:p>
        </p:txBody>
      </p:sp>
      <p:pic>
        <p:nvPicPr>
          <p:cNvPr id="19460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828800"/>
            <a:ext cx="2184400" cy="24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7175" y="1828800"/>
            <a:ext cx="2257425" cy="246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2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5486400"/>
            <a:ext cx="74168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AutoShape 27"/>
          <p:cNvSpPr>
            <a:spLocks noChangeArrowheads="1"/>
          </p:cNvSpPr>
          <p:nvPr/>
        </p:nvSpPr>
        <p:spPr bwMode="auto">
          <a:xfrm>
            <a:off x="5967413" y="2349500"/>
            <a:ext cx="166687" cy="168275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AutoShape 28"/>
          <p:cNvSpPr>
            <a:spLocks noChangeArrowheads="1"/>
          </p:cNvSpPr>
          <p:nvPr/>
        </p:nvSpPr>
        <p:spPr bwMode="auto">
          <a:xfrm rot="10800000">
            <a:off x="5380038" y="2743200"/>
            <a:ext cx="168275" cy="168275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AutoShape 29"/>
          <p:cNvSpPr>
            <a:spLocks noChangeArrowheads="1"/>
          </p:cNvSpPr>
          <p:nvPr/>
        </p:nvSpPr>
        <p:spPr bwMode="auto">
          <a:xfrm rot="10800000">
            <a:off x="6469063" y="2743200"/>
            <a:ext cx="168275" cy="168275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AutoShape 30"/>
          <p:cNvSpPr>
            <a:spLocks noChangeArrowheads="1"/>
          </p:cNvSpPr>
          <p:nvPr/>
        </p:nvSpPr>
        <p:spPr bwMode="auto">
          <a:xfrm>
            <a:off x="5089525" y="3032125"/>
            <a:ext cx="168275" cy="168275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AutoShape 31"/>
          <p:cNvSpPr>
            <a:spLocks noChangeArrowheads="1"/>
          </p:cNvSpPr>
          <p:nvPr/>
        </p:nvSpPr>
        <p:spPr bwMode="auto">
          <a:xfrm>
            <a:off x="5699125" y="3032125"/>
            <a:ext cx="168275" cy="168275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AutoShape 32"/>
          <p:cNvSpPr>
            <a:spLocks noChangeArrowheads="1"/>
          </p:cNvSpPr>
          <p:nvPr/>
        </p:nvSpPr>
        <p:spPr bwMode="auto">
          <a:xfrm>
            <a:off x="6156325" y="3032125"/>
            <a:ext cx="168275" cy="168275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AutoShape 33"/>
          <p:cNvSpPr>
            <a:spLocks noChangeArrowheads="1"/>
          </p:cNvSpPr>
          <p:nvPr/>
        </p:nvSpPr>
        <p:spPr bwMode="auto">
          <a:xfrm>
            <a:off x="6805613" y="3032125"/>
            <a:ext cx="168275" cy="168275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70" name="AutoShape 34"/>
          <p:cNvCxnSpPr>
            <a:cxnSpLocks noChangeShapeType="1"/>
            <a:stCxn id="19463" idx="3"/>
            <a:endCxn id="19464" idx="3"/>
          </p:cNvCxnSpPr>
          <p:nvPr/>
        </p:nvCxnSpPr>
        <p:spPr bwMode="auto">
          <a:xfrm flipH="1">
            <a:off x="5462588" y="2517775"/>
            <a:ext cx="58896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1" name="AutoShape 35"/>
          <p:cNvCxnSpPr>
            <a:cxnSpLocks noChangeShapeType="1"/>
            <a:stCxn id="19463" idx="3"/>
            <a:endCxn id="19465" idx="3"/>
          </p:cNvCxnSpPr>
          <p:nvPr/>
        </p:nvCxnSpPr>
        <p:spPr bwMode="auto">
          <a:xfrm>
            <a:off x="6051550" y="2517775"/>
            <a:ext cx="500063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2" name="AutoShape 36"/>
          <p:cNvCxnSpPr>
            <a:cxnSpLocks noChangeShapeType="1"/>
            <a:stCxn id="19464" idx="0"/>
            <a:endCxn id="19466" idx="0"/>
          </p:cNvCxnSpPr>
          <p:nvPr/>
        </p:nvCxnSpPr>
        <p:spPr bwMode="auto">
          <a:xfrm flipH="1">
            <a:off x="5173663" y="2909888"/>
            <a:ext cx="290512" cy="122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3" name="AutoShape 37"/>
          <p:cNvCxnSpPr>
            <a:cxnSpLocks noChangeShapeType="1"/>
            <a:stCxn id="19464" idx="0"/>
            <a:endCxn id="19467" idx="0"/>
          </p:cNvCxnSpPr>
          <p:nvPr/>
        </p:nvCxnSpPr>
        <p:spPr bwMode="auto">
          <a:xfrm>
            <a:off x="5464175" y="2909888"/>
            <a:ext cx="319088" cy="122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4" name="AutoShape 38"/>
          <p:cNvCxnSpPr>
            <a:cxnSpLocks noChangeShapeType="1"/>
            <a:stCxn id="19465" idx="0"/>
            <a:endCxn id="19468" idx="0"/>
          </p:cNvCxnSpPr>
          <p:nvPr/>
        </p:nvCxnSpPr>
        <p:spPr bwMode="auto">
          <a:xfrm flipH="1">
            <a:off x="6240463" y="2909888"/>
            <a:ext cx="312737" cy="122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5" name="AutoShape 39"/>
          <p:cNvCxnSpPr>
            <a:cxnSpLocks noChangeShapeType="1"/>
            <a:stCxn id="19465" idx="0"/>
            <a:endCxn id="19469" idx="0"/>
          </p:cNvCxnSpPr>
          <p:nvPr/>
        </p:nvCxnSpPr>
        <p:spPr bwMode="auto">
          <a:xfrm>
            <a:off x="6553200" y="2909888"/>
            <a:ext cx="336550" cy="122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9476" name="AutoShape 40"/>
          <p:cNvSpPr>
            <a:spLocks noChangeArrowheads="1"/>
          </p:cNvSpPr>
          <p:nvPr/>
        </p:nvSpPr>
        <p:spPr bwMode="auto">
          <a:xfrm>
            <a:off x="6629400" y="3690938"/>
            <a:ext cx="609600" cy="2714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77" name="AutoShape 41"/>
          <p:cNvCxnSpPr>
            <a:cxnSpLocks noChangeShapeType="1"/>
            <a:endCxn id="19463" idx="1"/>
          </p:cNvCxnSpPr>
          <p:nvPr/>
        </p:nvCxnSpPr>
        <p:spPr bwMode="auto">
          <a:xfrm flipV="1">
            <a:off x="4470400" y="2433638"/>
            <a:ext cx="1538288" cy="620712"/>
          </a:xfrm>
          <a:prstGeom prst="curvedConnector3">
            <a:avLst>
              <a:gd name="adj1" fmla="val 48606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9478" name="AutoShape 42"/>
          <p:cNvCxnSpPr>
            <a:cxnSpLocks noChangeShapeType="1"/>
            <a:endCxn id="19482" idx="1"/>
          </p:cNvCxnSpPr>
          <p:nvPr/>
        </p:nvCxnSpPr>
        <p:spPr bwMode="auto">
          <a:xfrm flipH="1">
            <a:off x="7010400" y="3059113"/>
            <a:ext cx="866775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9479" name="Rectangle 43"/>
          <p:cNvSpPr>
            <a:spLocks noChangeArrowheads="1"/>
          </p:cNvSpPr>
          <p:nvPr/>
        </p:nvSpPr>
        <p:spPr bwMode="auto">
          <a:xfrm rot="10800000">
            <a:off x="6156325" y="3489325"/>
            <a:ext cx="168275" cy="168275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80" name="AutoShape 44"/>
          <p:cNvCxnSpPr>
            <a:cxnSpLocks noChangeShapeType="1"/>
            <a:stCxn id="19468" idx="3"/>
            <a:endCxn id="19479" idx="2"/>
          </p:cNvCxnSpPr>
          <p:nvPr/>
        </p:nvCxnSpPr>
        <p:spPr bwMode="auto">
          <a:xfrm flipH="1">
            <a:off x="6238875" y="3200400"/>
            <a:ext cx="1588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81" name="AutoShape 45"/>
          <p:cNvCxnSpPr>
            <a:cxnSpLocks noChangeShapeType="1"/>
            <a:stCxn id="19468" idx="4"/>
            <a:endCxn id="19482" idx="2"/>
          </p:cNvCxnSpPr>
          <p:nvPr/>
        </p:nvCxnSpPr>
        <p:spPr bwMode="auto">
          <a:xfrm>
            <a:off x="6324600" y="3200400"/>
            <a:ext cx="600075" cy="303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9482" name="Rectangle 46"/>
          <p:cNvSpPr>
            <a:spLocks noChangeArrowheads="1"/>
          </p:cNvSpPr>
          <p:nvPr/>
        </p:nvSpPr>
        <p:spPr bwMode="auto">
          <a:xfrm rot="10800000">
            <a:off x="6842125" y="3505200"/>
            <a:ext cx="168275" cy="168275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AutoShape 47"/>
          <p:cNvSpPr>
            <a:spLocks noChangeArrowheads="1"/>
          </p:cNvSpPr>
          <p:nvPr/>
        </p:nvSpPr>
        <p:spPr bwMode="auto">
          <a:xfrm>
            <a:off x="5943600" y="3690938"/>
            <a:ext cx="609600" cy="2714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400" y="1448322"/>
            <a:ext cx="6723063" cy="44185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Tree Pruning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0" y="1637976"/>
            <a:ext cx="5791199" cy="36701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Adversarial Games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Minimax Example</a:t>
            </a:r>
          </a:p>
        </p:txBody>
      </p:sp>
      <p:sp>
        <p:nvSpPr>
          <p:cNvPr id="21507" name="AutoShape 4"/>
          <p:cNvSpPr>
            <a:spLocks noChangeArrowheads="1"/>
          </p:cNvSpPr>
          <p:nvPr/>
        </p:nvSpPr>
        <p:spPr bwMode="auto">
          <a:xfrm>
            <a:off x="5693833" y="2209800"/>
            <a:ext cx="508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641600" y="3765550"/>
            <a:ext cx="508000" cy="1187450"/>
            <a:chOff x="1981200" y="3765550"/>
            <a:chExt cx="381000" cy="1187450"/>
          </a:xfrm>
        </p:grpSpPr>
        <p:cxnSp>
          <p:nvCxnSpPr>
            <p:cNvPr id="21550" name="AutoShape 13"/>
            <p:cNvCxnSpPr>
              <a:cxnSpLocks noChangeShapeType="1"/>
              <a:stCxn id="21542" idx="0"/>
            </p:cNvCxnSpPr>
            <p:nvPr/>
          </p:nvCxnSpPr>
          <p:spPr bwMode="auto">
            <a:xfrm>
              <a:off x="2173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551" name="Rectangle 7"/>
            <p:cNvSpPr>
              <a:spLocks noChangeArrowheads="1"/>
            </p:cNvSpPr>
            <p:nvPr/>
          </p:nvSpPr>
          <p:spPr bwMode="auto">
            <a:xfrm>
              <a:off x="1981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2897717" y="3765550"/>
            <a:ext cx="1267883" cy="1187450"/>
            <a:chOff x="2173288" y="3765550"/>
            <a:chExt cx="950912" cy="1187450"/>
          </a:xfrm>
        </p:grpSpPr>
        <p:cxnSp>
          <p:nvCxnSpPr>
            <p:cNvPr id="21548" name="AutoShape 17"/>
            <p:cNvCxnSpPr>
              <a:cxnSpLocks noChangeShapeType="1"/>
              <a:stCxn id="21542" idx="0"/>
            </p:cNvCxnSpPr>
            <p:nvPr/>
          </p:nvCxnSpPr>
          <p:spPr bwMode="auto">
            <a:xfrm>
              <a:off x="2173288" y="3765550"/>
              <a:ext cx="763587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549" name="Rectangle 7"/>
            <p:cNvSpPr>
              <a:spLocks noChangeArrowheads="1"/>
            </p:cNvSpPr>
            <p:nvPr/>
          </p:nvSpPr>
          <p:spPr bwMode="auto">
            <a:xfrm>
              <a:off x="274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8737600" y="3765550"/>
            <a:ext cx="508000" cy="1187450"/>
            <a:chOff x="6553200" y="3765550"/>
            <a:chExt cx="381000" cy="1187450"/>
          </a:xfrm>
        </p:grpSpPr>
        <p:cxnSp>
          <p:nvCxnSpPr>
            <p:cNvPr id="21546" name="AutoShape 33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547" name="Rectangle 7"/>
            <p:cNvSpPr>
              <a:spLocks noChangeArrowheads="1"/>
            </p:cNvSpPr>
            <p:nvPr/>
          </p:nvSpPr>
          <p:spPr bwMode="auto">
            <a:xfrm>
              <a:off x="655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8993717" y="3765550"/>
            <a:ext cx="1267883" cy="1187450"/>
            <a:chOff x="6745288" y="3765550"/>
            <a:chExt cx="950912" cy="1187450"/>
          </a:xfrm>
        </p:grpSpPr>
        <p:cxnSp>
          <p:nvCxnSpPr>
            <p:cNvPr id="21544" name="AutoShape 37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763587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545" name="Rectangle 7"/>
            <p:cNvSpPr>
              <a:spLocks noChangeArrowheads="1"/>
            </p:cNvSpPr>
            <p:nvPr/>
          </p:nvSpPr>
          <p:spPr bwMode="auto">
            <a:xfrm>
              <a:off x="731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2645833" y="2514600"/>
            <a:ext cx="3302000" cy="1250950"/>
            <a:chOff x="1984375" y="2514600"/>
            <a:chExt cx="2476501" cy="1250950"/>
          </a:xfrm>
        </p:grpSpPr>
        <p:sp>
          <p:nvSpPr>
            <p:cNvPr id="21542" name="AutoShape 6"/>
            <p:cNvSpPr>
              <a:spLocks noChangeArrowheads="1"/>
            </p:cNvSpPr>
            <p:nvPr/>
          </p:nvSpPr>
          <p:spPr bwMode="auto">
            <a:xfrm flipV="1">
              <a:off x="1984375" y="346075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43" name="AutoShape 7"/>
            <p:cNvCxnSpPr>
              <a:cxnSpLocks noChangeShapeType="1"/>
              <a:stCxn id="21507" idx="3"/>
              <a:endCxn id="21542" idx="3"/>
            </p:cNvCxnSpPr>
            <p:nvPr/>
          </p:nvCxnSpPr>
          <p:spPr bwMode="auto">
            <a:xfrm flipH="1">
              <a:off x="2173288" y="2514600"/>
              <a:ext cx="2287588" cy="946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28720" name="AutoShape 9"/>
          <p:cNvCxnSpPr>
            <a:cxnSpLocks noChangeShapeType="1"/>
            <a:stCxn id="21542" idx="0"/>
          </p:cNvCxnSpPr>
          <p:nvPr/>
        </p:nvCxnSpPr>
        <p:spPr bwMode="auto">
          <a:xfrm flipH="1">
            <a:off x="1883834" y="3765551"/>
            <a:ext cx="1013884" cy="822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1625600" y="4648200"/>
            <a:ext cx="508000" cy="304800"/>
          </a:xfrm>
          <a:prstGeom prst="rect">
            <a:avLst/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67" name="AutoShape 21"/>
          <p:cNvCxnSpPr>
            <a:cxnSpLocks noChangeShapeType="1"/>
          </p:cNvCxnSpPr>
          <p:nvPr/>
        </p:nvCxnSpPr>
        <p:spPr bwMode="auto">
          <a:xfrm rot="5400000">
            <a:off x="5790143" y="2665942"/>
            <a:ext cx="304800" cy="21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21"/>
          <p:cNvCxnSpPr>
            <a:cxnSpLocks noChangeShapeType="1"/>
            <a:stCxn id="21507" idx="3"/>
          </p:cNvCxnSpPr>
          <p:nvPr/>
        </p:nvCxnSpPr>
        <p:spPr bwMode="auto">
          <a:xfrm rot="16200000" flipH="1">
            <a:off x="6212417" y="2250017"/>
            <a:ext cx="228600" cy="7577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AutoShape 21"/>
          <p:cNvCxnSpPr>
            <a:cxnSpLocks noChangeShapeType="1"/>
          </p:cNvCxnSpPr>
          <p:nvPr/>
        </p:nvCxnSpPr>
        <p:spPr bwMode="auto">
          <a:xfrm rot="5400000">
            <a:off x="2744259" y="3913717"/>
            <a:ext cx="304800" cy="211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AutoShape 21"/>
          <p:cNvCxnSpPr>
            <a:cxnSpLocks noChangeShapeType="1"/>
            <a:stCxn id="21542" idx="0"/>
          </p:cNvCxnSpPr>
          <p:nvPr/>
        </p:nvCxnSpPr>
        <p:spPr bwMode="auto">
          <a:xfrm rot="16200000" flipH="1">
            <a:off x="2926292" y="3739091"/>
            <a:ext cx="196850" cy="2497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5693833" y="2514601"/>
            <a:ext cx="508000" cy="1235075"/>
            <a:chOff x="4270375" y="2514600"/>
            <a:chExt cx="381000" cy="1235075"/>
          </a:xfrm>
        </p:grpSpPr>
        <p:sp>
          <p:nvSpPr>
            <p:cNvPr id="21540" name="AutoShape 20"/>
            <p:cNvSpPr>
              <a:spLocks noChangeArrowheads="1"/>
            </p:cNvSpPr>
            <p:nvPr/>
          </p:nvSpPr>
          <p:spPr bwMode="auto">
            <a:xfrm flipV="1">
              <a:off x="4270375" y="3444875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41" name="AutoShape 21"/>
            <p:cNvCxnSpPr>
              <a:cxnSpLocks noChangeShapeType="1"/>
              <a:stCxn id="21507" idx="3"/>
              <a:endCxn id="21540" idx="3"/>
            </p:cNvCxnSpPr>
            <p:nvPr/>
          </p:nvCxnSpPr>
          <p:spPr bwMode="auto">
            <a:xfrm flipH="1">
              <a:off x="4459288" y="2514600"/>
              <a:ext cx="1588" cy="9302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4673600" y="3762376"/>
            <a:ext cx="1524000" cy="1190625"/>
            <a:chOff x="3505200" y="3762375"/>
            <a:chExt cx="1142999" cy="1190625"/>
          </a:xfrm>
        </p:grpSpPr>
        <p:cxnSp>
          <p:nvCxnSpPr>
            <p:cNvPr id="21536" name="AutoShape 23"/>
            <p:cNvCxnSpPr>
              <a:cxnSpLocks noChangeShapeType="1"/>
            </p:cNvCxnSpPr>
            <p:nvPr/>
          </p:nvCxnSpPr>
          <p:spPr bwMode="auto">
            <a:xfrm flipH="1">
              <a:off x="3698875" y="3765550"/>
              <a:ext cx="760413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537" name="Rectangle 7"/>
            <p:cNvSpPr>
              <a:spLocks noChangeArrowheads="1"/>
            </p:cNvSpPr>
            <p:nvPr/>
          </p:nvSpPr>
          <p:spPr bwMode="auto">
            <a:xfrm>
              <a:off x="350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cxnSp>
          <p:nvCxnSpPr>
            <p:cNvPr id="21538" name="AutoShape 21"/>
            <p:cNvCxnSpPr>
              <a:cxnSpLocks noChangeShapeType="1"/>
            </p:cNvCxnSpPr>
            <p:nvPr/>
          </p:nvCxnSpPr>
          <p:spPr bwMode="auto">
            <a:xfrm rot="5400000">
              <a:off x="4306094" y="3913981"/>
              <a:ext cx="3048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39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4456112" y="3770312"/>
              <a:ext cx="196850" cy="187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5947833" y="2514600"/>
            <a:ext cx="3302000" cy="1250950"/>
            <a:chOff x="4460875" y="2514600"/>
            <a:chExt cx="2476500" cy="1250950"/>
          </a:xfrm>
        </p:grpSpPr>
        <p:sp>
          <p:nvSpPr>
            <p:cNvPr id="21534" name="AutoShape 26"/>
            <p:cNvSpPr>
              <a:spLocks noChangeArrowheads="1"/>
            </p:cNvSpPr>
            <p:nvPr/>
          </p:nvSpPr>
          <p:spPr bwMode="auto">
            <a:xfrm flipV="1">
              <a:off x="6556375" y="346075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35" name="AutoShape 27"/>
            <p:cNvCxnSpPr>
              <a:cxnSpLocks noChangeShapeType="1"/>
              <a:stCxn id="21507" idx="3"/>
              <a:endCxn id="21534" idx="3"/>
            </p:cNvCxnSpPr>
            <p:nvPr/>
          </p:nvCxnSpPr>
          <p:spPr bwMode="auto">
            <a:xfrm>
              <a:off x="4460875" y="2514600"/>
              <a:ext cx="2284413" cy="946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7721600" y="3762376"/>
            <a:ext cx="1524000" cy="1190625"/>
            <a:chOff x="5791200" y="3762375"/>
            <a:chExt cx="1142999" cy="1190625"/>
          </a:xfrm>
        </p:grpSpPr>
        <p:cxnSp>
          <p:nvCxnSpPr>
            <p:cNvPr id="21530" name="AutoShape 29"/>
            <p:cNvCxnSpPr>
              <a:cxnSpLocks noChangeShapeType="1"/>
            </p:cNvCxnSpPr>
            <p:nvPr/>
          </p:nvCxnSpPr>
          <p:spPr bwMode="auto">
            <a:xfrm flipH="1">
              <a:off x="5984875" y="3765550"/>
              <a:ext cx="760413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531" name="Rectangle 7"/>
            <p:cNvSpPr>
              <a:spLocks noChangeArrowheads="1"/>
            </p:cNvSpPr>
            <p:nvPr/>
          </p:nvSpPr>
          <p:spPr bwMode="auto">
            <a:xfrm>
              <a:off x="5791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cxnSp>
          <p:nvCxnSpPr>
            <p:cNvPr id="21532" name="AutoShape 21"/>
            <p:cNvCxnSpPr>
              <a:cxnSpLocks noChangeShapeType="1"/>
            </p:cNvCxnSpPr>
            <p:nvPr/>
          </p:nvCxnSpPr>
          <p:spPr bwMode="auto">
            <a:xfrm rot="5400000">
              <a:off x="6592094" y="3913981"/>
              <a:ext cx="3048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33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6742112" y="3770312"/>
              <a:ext cx="196850" cy="187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1" name="Group 64"/>
          <p:cNvGrpSpPr>
            <a:grpSpLocks/>
          </p:cNvGrpSpPr>
          <p:nvPr/>
        </p:nvGrpSpPr>
        <p:grpSpPr bwMode="auto">
          <a:xfrm>
            <a:off x="5689600" y="3765550"/>
            <a:ext cx="508000" cy="1187450"/>
            <a:chOff x="6553200" y="3765550"/>
            <a:chExt cx="381000" cy="1187450"/>
          </a:xfrm>
        </p:grpSpPr>
        <p:cxnSp>
          <p:nvCxnSpPr>
            <p:cNvPr id="21528" name="AutoShape 33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529" name="Rectangle 7"/>
            <p:cNvSpPr>
              <a:spLocks noChangeArrowheads="1"/>
            </p:cNvSpPr>
            <p:nvPr/>
          </p:nvSpPr>
          <p:spPr bwMode="auto">
            <a:xfrm>
              <a:off x="655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</p:grpSp>
      <p:grpSp>
        <p:nvGrpSpPr>
          <p:cNvPr id="12" name="Group 65"/>
          <p:cNvGrpSpPr>
            <a:grpSpLocks/>
          </p:cNvGrpSpPr>
          <p:nvPr/>
        </p:nvGrpSpPr>
        <p:grpSpPr bwMode="auto">
          <a:xfrm>
            <a:off x="5945717" y="3765550"/>
            <a:ext cx="1267883" cy="1187450"/>
            <a:chOff x="6745288" y="3765550"/>
            <a:chExt cx="950912" cy="1187450"/>
          </a:xfrm>
        </p:grpSpPr>
        <p:cxnSp>
          <p:nvCxnSpPr>
            <p:cNvPr id="21526" name="AutoShape 37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763587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527" name="Rectangle 7"/>
            <p:cNvSpPr>
              <a:spLocks noChangeArrowheads="1"/>
            </p:cNvSpPr>
            <p:nvPr/>
          </p:nvSpPr>
          <p:spPr bwMode="auto">
            <a:xfrm>
              <a:off x="731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ym typeface="Symbol" pitchFamily="18" charset="2"/>
              </a:rPr>
              <a:t>Minimax</a:t>
            </a:r>
            <a:r>
              <a:rPr lang="en-US" dirty="0" smtClean="0">
                <a:sym typeface="Symbol" pitchFamily="18" charset="2"/>
              </a:rPr>
              <a:t> Pruning</a:t>
            </a:r>
          </a:p>
        </p:txBody>
      </p:sp>
      <p:sp>
        <p:nvSpPr>
          <p:cNvPr id="22531" name="AutoShape 4"/>
          <p:cNvSpPr>
            <a:spLocks noChangeArrowheads="1"/>
          </p:cNvSpPr>
          <p:nvPr/>
        </p:nvSpPr>
        <p:spPr bwMode="auto">
          <a:xfrm>
            <a:off x="5693833" y="2209800"/>
            <a:ext cx="508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641600" y="3765550"/>
            <a:ext cx="508000" cy="1187450"/>
            <a:chOff x="1981200" y="3765550"/>
            <a:chExt cx="381000" cy="1187450"/>
          </a:xfrm>
        </p:grpSpPr>
        <p:cxnSp>
          <p:nvCxnSpPr>
            <p:cNvPr id="22568" name="AutoShape 13"/>
            <p:cNvCxnSpPr>
              <a:cxnSpLocks noChangeShapeType="1"/>
              <a:stCxn id="22560" idx="0"/>
            </p:cNvCxnSpPr>
            <p:nvPr/>
          </p:nvCxnSpPr>
          <p:spPr bwMode="auto">
            <a:xfrm>
              <a:off x="2173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569" name="Rectangle 7"/>
            <p:cNvSpPr>
              <a:spLocks noChangeArrowheads="1"/>
            </p:cNvSpPr>
            <p:nvPr/>
          </p:nvSpPr>
          <p:spPr bwMode="auto">
            <a:xfrm>
              <a:off x="1981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2897717" y="3765550"/>
            <a:ext cx="1267883" cy="1187450"/>
            <a:chOff x="2173288" y="3765550"/>
            <a:chExt cx="950912" cy="1187450"/>
          </a:xfrm>
        </p:grpSpPr>
        <p:cxnSp>
          <p:nvCxnSpPr>
            <p:cNvPr id="22566" name="AutoShape 17"/>
            <p:cNvCxnSpPr>
              <a:cxnSpLocks noChangeShapeType="1"/>
              <a:stCxn id="22560" idx="0"/>
            </p:cNvCxnSpPr>
            <p:nvPr/>
          </p:nvCxnSpPr>
          <p:spPr bwMode="auto">
            <a:xfrm>
              <a:off x="2173288" y="3765550"/>
              <a:ext cx="763587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567" name="Rectangle 7"/>
            <p:cNvSpPr>
              <a:spLocks noChangeArrowheads="1"/>
            </p:cNvSpPr>
            <p:nvPr/>
          </p:nvSpPr>
          <p:spPr bwMode="auto">
            <a:xfrm>
              <a:off x="274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8737600" y="3765550"/>
            <a:ext cx="508000" cy="1187450"/>
            <a:chOff x="6553200" y="3765550"/>
            <a:chExt cx="381000" cy="1187450"/>
          </a:xfrm>
        </p:grpSpPr>
        <p:cxnSp>
          <p:nvCxnSpPr>
            <p:cNvPr id="22564" name="AutoShape 33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565" name="Rectangle 7"/>
            <p:cNvSpPr>
              <a:spLocks noChangeArrowheads="1"/>
            </p:cNvSpPr>
            <p:nvPr/>
          </p:nvSpPr>
          <p:spPr bwMode="auto">
            <a:xfrm>
              <a:off x="655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8993717" y="3765550"/>
            <a:ext cx="1267883" cy="1187450"/>
            <a:chOff x="6745288" y="3765550"/>
            <a:chExt cx="950912" cy="1187450"/>
          </a:xfrm>
        </p:grpSpPr>
        <p:cxnSp>
          <p:nvCxnSpPr>
            <p:cNvPr id="22562" name="AutoShape 37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763587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563" name="Rectangle 7"/>
            <p:cNvSpPr>
              <a:spLocks noChangeArrowheads="1"/>
            </p:cNvSpPr>
            <p:nvPr/>
          </p:nvSpPr>
          <p:spPr bwMode="auto">
            <a:xfrm>
              <a:off x="731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2645833" y="2514600"/>
            <a:ext cx="3302000" cy="1250950"/>
            <a:chOff x="1984375" y="2514600"/>
            <a:chExt cx="2476501" cy="1250950"/>
          </a:xfrm>
        </p:grpSpPr>
        <p:sp>
          <p:nvSpPr>
            <p:cNvPr id="22560" name="AutoShape 6"/>
            <p:cNvSpPr>
              <a:spLocks noChangeArrowheads="1"/>
            </p:cNvSpPr>
            <p:nvPr/>
          </p:nvSpPr>
          <p:spPr bwMode="auto">
            <a:xfrm flipV="1">
              <a:off x="1984375" y="346075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61" name="AutoShape 7"/>
            <p:cNvCxnSpPr>
              <a:cxnSpLocks noChangeShapeType="1"/>
              <a:stCxn id="22531" idx="3"/>
              <a:endCxn id="22560" idx="3"/>
            </p:cNvCxnSpPr>
            <p:nvPr/>
          </p:nvCxnSpPr>
          <p:spPr bwMode="auto">
            <a:xfrm flipH="1">
              <a:off x="2173288" y="2514600"/>
              <a:ext cx="2287588" cy="946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28720" name="AutoShape 9"/>
          <p:cNvCxnSpPr>
            <a:cxnSpLocks noChangeShapeType="1"/>
            <a:stCxn id="22560" idx="0"/>
          </p:cNvCxnSpPr>
          <p:nvPr/>
        </p:nvCxnSpPr>
        <p:spPr bwMode="auto">
          <a:xfrm flipH="1">
            <a:off x="1883834" y="3765551"/>
            <a:ext cx="1013884" cy="822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1625600" y="4648200"/>
            <a:ext cx="508000" cy="304800"/>
          </a:xfrm>
          <a:prstGeom prst="rect">
            <a:avLst/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67" name="AutoShape 21"/>
          <p:cNvCxnSpPr>
            <a:cxnSpLocks noChangeShapeType="1"/>
          </p:cNvCxnSpPr>
          <p:nvPr/>
        </p:nvCxnSpPr>
        <p:spPr bwMode="auto">
          <a:xfrm rot="5400000">
            <a:off x="5790143" y="2665942"/>
            <a:ext cx="304800" cy="21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21"/>
          <p:cNvCxnSpPr>
            <a:cxnSpLocks noChangeShapeType="1"/>
            <a:stCxn id="22531" idx="3"/>
          </p:cNvCxnSpPr>
          <p:nvPr/>
        </p:nvCxnSpPr>
        <p:spPr bwMode="auto">
          <a:xfrm rot="16200000" flipH="1">
            <a:off x="6212417" y="2250017"/>
            <a:ext cx="228600" cy="7577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AutoShape 21"/>
          <p:cNvCxnSpPr>
            <a:cxnSpLocks noChangeShapeType="1"/>
          </p:cNvCxnSpPr>
          <p:nvPr/>
        </p:nvCxnSpPr>
        <p:spPr bwMode="auto">
          <a:xfrm rot="5400000">
            <a:off x="2744259" y="3913717"/>
            <a:ext cx="304800" cy="211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AutoShape 21"/>
          <p:cNvCxnSpPr>
            <a:cxnSpLocks noChangeShapeType="1"/>
            <a:stCxn id="22560" idx="0"/>
          </p:cNvCxnSpPr>
          <p:nvPr/>
        </p:nvCxnSpPr>
        <p:spPr bwMode="auto">
          <a:xfrm rot="16200000" flipH="1">
            <a:off x="2926292" y="3739091"/>
            <a:ext cx="196850" cy="2497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5693833" y="2514601"/>
            <a:ext cx="508000" cy="1235075"/>
            <a:chOff x="4270375" y="2514600"/>
            <a:chExt cx="381000" cy="1235075"/>
          </a:xfrm>
        </p:grpSpPr>
        <p:sp>
          <p:nvSpPr>
            <p:cNvPr id="22558" name="AutoShape 20"/>
            <p:cNvSpPr>
              <a:spLocks noChangeArrowheads="1"/>
            </p:cNvSpPr>
            <p:nvPr/>
          </p:nvSpPr>
          <p:spPr bwMode="auto">
            <a:xfrm flipV="1">
              <a:off x="4270375" y="3444875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59" name="AutoShape 21"/>
            <p:cNvCxnSpPr>
              <a:cxnSpLocks noChangeShapeType="1"/>
              <a:stCxn id="22531" idx="3"/>
              <a:endCxn id="22558" idx="3"/>
            </p:cNvCxnSpPr>
            <p:nvPr/>
          </p:nvCxnSpPr>
          <p:spPr bwMode="auto">
            <a:xfrm flipH="1">
              <a:off x="4459288" y="2514600"/>
              <a:ext cx="1588" cy="9302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4673600" y="3762376"/>
            <a:ext cx="1524000" cy="1190625"/>
            <a:chOff x="3505200" y="3762375"/>
            <a:chExt cx="1142999" cy="1190625"/>
          </a:xfrm>
        </p:grpSpPr>
        <p:cxnSp>
          <p:nvCxnSpPr>
            <p:cNvPr id="22554" name="AutoShape 23"/>
            <p:cNvCxnSpPr>
              <a:cxnSpLocks noChangeShapeType="1"/>
            </p:cNvCxnSpPr>
            <p:nvPr/>
          </p:nvCxnSpPr>
          <p:spPr bwMode="auto">
            <a:xfrm flipH="1">
              <a:off x="3698875" y="3765550"/>
              <a:ext cx="760413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555" name="Rectangle 7"/>
            <p:cNvSpPr>
              <a:spLocks noChangeArrowheads="1"/>
            </p:cNvSpPr>
            <p:nvPr/>
          </p:nvSpPr>
          <p:spPr bwMode="auto">
            <a:xfrm>
              <a:off x="350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cxnSp>
          <p:nvCxnSpPr>
            <p:cNvPr id="22556" name="AutoShape 21"/>
            <p:cNvCxnSpPr>
              <a:cxnSpLocks noChangeShapeType="1"/>
            </p:cNvCxnSpPr>
            <p:nvPr/>
          </p:nvCxnSpPr>
          <p:spPr bwMode="auto">
            <a:xfrm rot="5400000">
              <a:off x="4306094" y="3913981"/>
              <a:ext cx="3048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57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4456112" y="3770312"/>
              <a:ext cx="196850" cy="187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5947833" y="2514600"/>
            <a:ext cx="3302000" cy="1250950"/>
            <a:chOff x="4460875" y="2514600"/>
            <a:chExt cx="2476500" cy="1250950"/>
          </a:xfrm>
        </p:grpSpPr>
        <p:sp>
          <p:nvSpPr>
            <p:cNvPr id="22552" name="AutoShape 26"/>
            <p:cNvSpPr>
              <a:spLocks noChangeArrowheads="1"/>
            </p:cNvSpPr>
            <p:nvPr/>
          </p:nvSpPr>
          <p:spPr bwMode="auto">
            <a:xfrm flipV="1">
              <a:off x="6556375" y="346075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53" name="AutoShape 27"/>
            <p:cNvCxnSpPr>
              <a:cxnSpLocks noChangeShapeType="1"/>
              <a:stCxn id="22531" idx="3"/>
              <a:endCxn id="22552" idx="3"/>
            </p:cNvCxnSpPr>
            <p:nvPr/>
          </p:nvCxnSpPr>
          <p:spPr bwMode="auto">
            <a:xfrm>
              <a:off x="4460875" y="2514600"/>
              <a:ext cx="2284413" cy="946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7721600" y="3762376"/>
            <a:ext cx="1524000" cy="1190625"/>
            <a:chOff x="5791200" y="3762375"/>
            <a:chExt cx="1142999" cy="1190625"/>
          </a:xfrm>
        </p:grpSpPr>
        <p:cxnSp>
          <p:nvCxnSpPr>
            <p:cNvPr id="22548" name="AutoShape 29"/>
            <p:cNvCxnSpPr>
              <a:cxnSpLocks noChangeShapeType="1"/>
            </p:cNvCxnSpPr>
            <p:nvPr/>
          </p:nvCxnSpPr>
          <p:spPr bwMode="auto">
            <a:xfrm flipH="1">
              <a:off x="5984875" y="3765550"/>
              <a:ext cx="760413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549" name="Rectangle 7"/>
            <p:cNvSpPr>
              <a:spLocks noChangeArrowheads="1"/>
            </p:cNvSpPr>
            <p:nvPr/>
          </p:nvSpPr>
          <p:spPr bwMode="auto">
            <a:xfrm>
              <a:off x="5791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cxnSp>
          <p:nvCxnSpPr>
            <p:cNvPr id="22550" name="AutoShape 21"/>
            <p:cNvCxnSpPr>
              <a:cxnSpLocks noChangeShapeType="1"/>
            </p:cNvCxnSpPr>
            <p:nvPr/>
          </p:nvCxnSpPr>
          <p:spPr bwMode="auto">
            <a:xfrm rot="5400000">
              <a:off x="6592094" y="3913981"/>
              <a:ext cx="3048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51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6742112" y="3770312"/>
              <a:ext cx="196850" cy="187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Alpha-Beta Pruning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6858000" cy="45259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 smtClean="0"/>
              <a:t>General configuration (MIN version)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sym typeface="Symbol" pitchFamily="18" charset="2"/>
              </a:rPr>
              <a:t>We’re computing the MIN-VALUE at some node </a:t>
            </a:r>
            <a:r>
              <a:rPr lang="en-US" sz="2000" i="1" dirty="0" smtClean="0"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sym typeface="Symbol" pitchFamily="18" charset="2"/>
              </a:rPr>
              <a:t>We’re looping over </a:t>
            </a:r>
            <a:r>
              <a:rPr lang="en-US" sz="2000" i="1" dirty="0" err="1" smtClean="0">
                <a:sym typeface="Symbol" pitchFamily="18" charset="2"/>
              </a:rPr>
              <a:t>n</a:t>
            </a:r>
            <a:r>
              <a:rPr lang="en-US" sz="2000" dirty="0" err="1" smtClean="0">
                <a:sym typeface="Symbol" pitchFamily="18" charset="2"/>
              </a:rPr>
              <a:t>’s</a:t>
            </a:r>
            <a:r>
              <a:rPr lang="en-US" sz="2000" dirty="0" smtClean="0">
                <a:sym typeface="Symbol" pitchFamily="18" charset="2"/>
              </a:rPr>
              <a:t> children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i="1" dirty="0" err="1" smtClean="0">
                <a:sym typeface="Symbol" pitchFamily="18" charset="2"/>
              </a:rPr>
              <a:t>n</a:t>
            </a:r>
            <a:r>
              <a:rPr lang="en-US" sz="2000" dirty="0" err="1" smtClean="0">
                <a:sym typeface="Symbol" pitchFamily="18" charset="2"/>
              </a:rPr>
              <a:t>’s</a:t>
            </a:r>
            <a:r>
              <a:rPr lang="en-US" sz="2000" dirty="0" smtClean="0">
                <a:sym typeface="Symbol" pitchFamily="18" charset="2"/>
              </a:rPr>
              <a:t> estimate of the </a:t>
            </a:r>
            <a:r>
              <a:rPr lang="en-US" sz="2000" dirty="0" err="1" smtClean="0">
                <a:sym typeface="Symbol" pitchFamily="18" charset="2"/>
              </a:rPr>
              <a:t>childrens</a:t>
            </a:r>
            <a:r>
              <a:rPr lang="en-US" sz="2000" dirty="0" smtClean="0">
                <a:sym typeface="Symbol" pitchFamily="18" charset="2"/>
              </a:rPr>
              <a:t>’ min is dropping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sym typeface="Symbol" pitchFamily="18" charset="2"/>
              </a:rPr>
              <a:t>Who cares about </a:t>
            </a:r>
            <a:r>
              <a:rPr lang="en-US" sz="2000" i="1" dirty="0" err="1" smtClean="0">
                <a:sym typeface="Symbol" pitchFamily="18" charset="2"/>
              </a:rPr>
              <a:t>n</a:t>
            </a:r>
            <a:r>
              <a:rPr lang="en-US" sz="2000" dirty="0" err="1" smtClean="0">
                <a:sym typeface="Symbol" pitchFamily="18" charset="2"/>
              </a:rPr>
              <a:t>’s</a:t>
            </a:r>
            <a:r>
              <a:rPr lang="en-US" sz="2000" dirty="0" smtClean="0">
                <a:sym typeface="Symbol" pitchFamily="18" charset="2"/>
              </a:rPr>
              <a:t> value?  MAX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>
                <a:sym typeface="Symbol" pitchFamily="18" charset="2"/>
              </a:rPr>
              <a:t>Let </a:t>
            </a:r>
            <a:r>
              <a:rPr lang="en-US" sz="2000" i="1" dirty="0" smtClean="0">
                <a:sym typeface="Symbol" pitchFamily="18" charset="2"/>
              </a:rPr>
              <a:t>a</a:t>
            </a:r>
            <a:r>
              <a:rPr lang="en-US" sz="2000" dirty="0" smtClean="0"/>
              <a:t> be the best value that MAX can get at any choice point along the current path from the root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/>
              <a:t>If </a:t>
            </a:r>
            <a:r>
              <a:rPr lang="en-US" sz="2000" i="1" dirty="0" smtClean="0"/>
              <a:t>n</a:t>
            </a:r>
            <a:r>
              <a:rPr lang="en-US" sz="2000" dirty="0" smtClean="0"/>
              <a:t> becomes worse than </a:t>
            </a:r>
            <a:r>
              <a:rPr lang="en-US" sz="2000" i="1" dirty="0" smtClean="0">
                <a:sym typeface="Symbol" pitchFamily="18" charset="2"/>
              </a:rPr>
              <a:t>a</a:t>
            </a:r>
            <a:r>
              <a:rPr lang="en-US" sz="2000" dirty="0" smtClean="0"/>
              <a:t>, MAX will avoid it, so we can stop considering </a:t>
            </a:r>
            <a:r>
              <a:rPr lang="en-US" sz="2000" i="1" dirty="0" err="1" smtClean="0"/>
              <a:t>n</a:t>
            </a:r>
            <a:r>
              <a:rPr lang="en-US" sz="2000" dirty="0" err="1" smtClean="0"/>
              <a:t>’s</a:t>
            </a:r>
            <a:r>
              <a:rPr lang="en-US" sz="2000" dirty="0" smtClean="0"/>
              <a:t> other children (it’s already bad enough that it won’t be played)</a:t>
            </a:r>
          </a:p>
          <a:p>
            <a:pPr lvl="1" eaLnBrk="1" hangingPunct="1">
              <a:lnSpc>
                <a:spcPct val="110000"/>
              </a:lnSpc>
            </a:pPr>
            <a:endParaRPr lang="en-US" sz="2000" dirty="0" smtClean="0"/>
          </a:p>
          <a:p>
            <a:pPr>
              <a:lnSpc>
                <a:spcPct val="110000"/>
              </a:lnSpc>
            </a:pPr>
            <a:r>
              <a:rPr lang="en-US" sz="2400" dirty="0" smtClean="0"/>
              <a:t>MAX version is symmetric</a:t>
            </a:r>
            <a:endParaRPr lang="en-US" sz="2000" dirty="0" smtClean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778750" y="1995765"/>
            <a:ext cx="6351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Calibri" pitchFamily="34" charset="0"/>
              </a:rPr>
              <a:t>MAX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778750" y="2819400"/>
            <a:ext cx="608013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Calibri" pitchFamily="34" charset="0"/>
              </a:rPr>
              <a:t>MIN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7778750" y="4205565"/>
            <a:ext cx="6351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Calibri" pitchFamily="34" charset="0"/>
              </a:rPr>
              <a:t>MAX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7778750" y="4967288"/>
            <a:ext cx="608013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Calibri" pitchFamily="34" charset="0"/>
              </a:rPr>
              <a:t>MIN</a:t>
            </a: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 flipV="1">
            <a:off x="9296400" y="2895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tIns="91440" anchor="ctr"/>
          <a:lstStyle/>
          <a:p>
            <a:pPr algn="ctr"/>
            <a:r>
              <a:rPr lang="en-US" sz="1600" i="1" dirty="0">
                <a:latin typeface="Calibri" pitchFamily="34" charset="0"/>
                <a:sym typeface="Symbol" pitchFamily="18" charset="2"/>
              </a:rPr>
              <a:t>a</a:t>
            </a:r>
            <a:endParaRPr lang="en-US" sz="1600" i="1" dirty="0">
              <a:latin typeface="Calibri" pitchFamily="34" charset="0"/>
            </a:endParaRPr>
          </a:p>
        </p:txBody>
      </p:sp>
      <p:cxnSp>
        <p:nvCxnSpPr>
          <p:cNvPr id="23561" name="AutoShape 9"/>
          <p:cNvCxnSpPr>
            <a:cxnSpLocks noChangeShapeType="1"/>
            <a:stCxn id="23564" idx="3"/>
            <a:endCxn id="23560" idx="3"/>
          </p:cNvCxnSpPr>
          <p:nvPr/>
        </p:nvCxnSpPr>
        <p:spPr bwMode="auto">
          <a:xfrm flipH="1">
            <a:off x="9485313" y="2362200"/>
            <a:ext cx="763587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2" name="AutoShape 10"/>
          <p:cNvSpPr>
            <a:spLocks noChangeArrowheads="1"/>
          </p:cNvSpPr>
          <p:nvPr/>
        </p:nvSpPr>
        <p:spPr bwMode="auto">
          <a:xfrm>
            <a:off x="10287000" y="4205288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Calibri" pitchFamily="34" charset="0"/>
            </a:endParaRPr>
          </a:p>
        </p:txBody>
      </p:sp>
      <p:cxnSp>
        <p:nvCxnSpPr>
          <p:cNvPr id="23563" name="AutoShape 11"/>
          <p:cNvCxnSpPr>
            <a:cxnSpLocks noChangeShapeType="1"/>
            <a:stCxn id="23560" idx="0"/>
          </p:cNvCxnSpPr>
          <p:nvPr/>
        </p:nvCxnSpPr>
        <p:spPr bwMode="auto">
          <a:xfrm>
            <a:off x="9486900" y="3200400"/>
            <a:ext cx="344488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4" name="AutoShape 12"/>
          <p:cNvSpPr>
            <a:spLocks noChangeArrowheads="1"/>
          </p:cNvSpPr>
          <p:nvPr/>
        </p:nvSpPr>
        <p:spPr bwMode="auto">
          <a:xfrm>
            <a:off x="10058400" y="2057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8153400" y="32766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 flipV="1">
            <a:off x="10668000" y="5029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tIns="91440" anchor="ctr"/>
          <a:lstStyle/>
          <a:p>
            <a:pPr algn="ctr"/>
            <a:r>
              <a:rPr lang="en-US" sz="1600" i="1" dirty="0">
                <a:latin typeface="Calibri" pitchFamily="34" charset="0"/>
              </a:rPr>
              <a:t>n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23567" name="AutoShape 15"/>
          <p:cNvCxnSpPr>
            <a:cxnSpLocks noChangeShapeType="1"/>
            <a:stCxn id="23562" idx="3"/>
            <a:endCxn id="23566" idx="3"/>
          </p:cNvCxnSpPr>
          <p:nvPr/>
        </p:nvCxnSpPr>
        <p:spPr bwMode="auto">
          <a:xfrm rot="16200000" flipH="1">
            <a:off x="10408444" y="4579144"/>
            <a:ext cx="519112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8" name="AutoShape 16"/>
          <p:cNvCxnSpPr>
            <a:cxnSpLocks noChangeShapeType="1"/>
            <a:stCxn id="23560" idx="0"/>
          </p:cNvCxnSpPr>
          <p:nvPr/>
        </p:nvCxnSpPr>
        <p:spPr bwMode="auto">
          <a:xfrm flipH="1">
            <a:off x="9145588" y="3200400"/>
            <a:ext cx="341312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9" name="Freeform 17"/>
          <p:cNvSpPr>
            <a:spLocks/>
          </p:cNvSpPr>
          <p:nvPr/>
        </p:nvSpPr>
        <p:spPr bwMode="auto">
          <a:xfrm>
            <a:off x="10185400" y="2362200"/>
            <a:ext cx="444500" cy="1828800"/>
          </a:xfrm>
          <a:custGeom>
            <a:avLst/>
            <a:gdLst>
              <a:gd name="T0" fmla="*/ 2147483647 w 280"/>
              <a:gd name="T1" fmla="*/ 0 h 1152"/>
              <a:gd name="T2" fmla="*/ 2147483647 w 280"/>
              <a:gd name="T3" fmla="*/ 2147483647 h 1152"/>
              <a:gd name="T4" fmla="*/ 2147483647 w 280"/>
              <a:gd name="T5" fmla="*/ 2147483647 h 1152"/>
              <a:gd name="T6" fmla="*/ 2147483647 w 280"/>
              <a:gd name="T7" fmla="*/ 2147483647 h 1152"/>
              <a:gd name="T8" fmla="*/ 2147483647 w 280"/>
              <a:gd name="T9" fmla="*/ 2147483647 h 1152"/>
              <a:gd name="T10" fmla="*/ 2147483647 w 280"/>
              <a:gd name="T11" fmla="*/ 2147483647 h 1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0"/>
              <a:gd name="T19" fmla="*/ 0 h 1152"/>
              <a:gd name="T20" fmla="*/ 280 w 280"/>
              <a:gd name="T21" fmla="*/ 1152 h 1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0" h="1152">
                <a:moveTo>
                  <a:pt x="40" y="0"/>
                </a:moveTo>
                <a:cubicBezTo>
                  <a:pt x="20" y="112"/>
                  <a:pt x="0" y="224"/>
                  <a:pt x="40" y="288"/>
                </a:cubicBezTo>
                <a:cubicBezTo>
                  <a:pt x="80" y="352"/>
                  <a:pt x="280" y="304"/>
                  <a:pt x="280" y="384"/>
                </a:cubicBezTo>
                <a:cubicBezTo>
                  <a:pt x="280" y="464"/>
                  <a:pt x="48" y="688"/>
                  <a:pt x="40" y="768"/>
                </a:cubicBezTo>
                <a:cubicBezTo>
                  <a:pt x="32" y="848"/>
                  <a:pt x="208" y="800"/>
                  <a:pt x="232" y="864"/>
                </a:cubicBezTo>
                <a:cubicBezTo>
                  <a:pt x="256" y="928"/>
                  <a:pt x="220" y="1040"/>
                  <a:pt x="184" y="115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cxnSp>
        <p:nvCxnSpPr>
          <p:cNvPr id="23570" name="AutoShape 18"/>
          <p:cNvCxnSpPr>
            <a:cxnSpLocks noChangeShapeType="1"/>
            <a:stCxn id="23562" idx="3"/>
          </p:cNvCxnSpPr>
          <p:nvPr/>
        </p:nvCxnSpPr>
        <p:spPr bwMode="auto">
          <a:xfrm flipH="1">
            <a:off x="10134600" y="4510088"/>
            <a:ext cx="342900" cy="5191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1" name="AutoShape 19"/>
          <p:cNvCxnSpPr>
            <a:cxnSpLocks noChangeShapeType="1"/>
            <a:endCxn id="23564" idx="0"/>
          </p:cNvCxnSpPr>
          <p:nvPr/>
        </p:nvCxnSpPr>
        <p:spPr bwMode="auto">
          <a:xfrm flipH="1">
            <a:off x="10248900" y="1600200"/>
            <a:ext cx="4191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3" name="AutoShape 15"/>
          <p:cNvCxnSpPr>
            <a:cxnSpLocks noChangeShapeType="1"/>
            <a:stCxn id="23566" idx="0"/>
          </p:cNvCxnSpPr>
          <p:nvPr/>
        </p:nvCxnSpPr>
        <p:spPr bwMode="auto">
          <a:xfrm rot="16200000" flipH="1">
            <a:off x="10839450" y="5353050"/>
            <a:ext cx="228600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74" name="AutoShape 18"/>
          <p:cNvCxnSpPr>
            <a:cxnSpLocks noChangeShapeType="1"/>
            <a:stCxn id="23566" idx="0"/>
          </p:cNvCxnSpPr>
          <p:nvPr/>
        </p:nvCxnSpPr>
        <p:spPr bwMode="auto">
          <a:xfrm rot="5400000">
            <a:off x="10447337" y="5441951"/>
            <a:ext cx="519113" cy="3032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5" name="AutoShape 15"/>
          <p:cNvCxnSpPr>
            <a:cxnSpLocks noChangeShapeType="1"/>
            <a:stCxn id="23566" idx="0"/>
          </p:cNvCxnSpPr>
          <p:nvPr/>
        </p:nvCxnSpPr>
        <p:spPr bwMode="auto">
          <a:xfrm rot="16200000" flipH="1">
            <a:off x="10648950" y="5543550"/>
            <a:ext cx="457200" cy="38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324600" y="3048000"/>
            <a:ext cx="5410200" cy="3124200"/>
          </a:xfrm>
          <a:prstGeom prst="roundRect">
            <a:avLst/>
          </a:prstGeom>
          <a:solidFill>
            <a:srgbClr val="C00000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57200" y="3048000"/>
            <a:ext cx="5410200" cy="3124200"/>
          </a:xfrm>
          <a:prstGeom prst="roundRect">
            <a:avLst/>
          </a:prstGeom>
          <a:solidFill>
            <a:srgbClr val="0066CC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Alpha-Beta Implementation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477000" y="3352800"/>
            <a:ext cx="533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lvl="0" indent="-342882">
              <a:lnSpc>
                <a:spcPct val="80000"/>
              </a:lnSpc>
              <a:spcBef>
                <a:spcPts val="1200"/>
              </a:spcBef>
              <a:buClr>
                <a:schemeClr val="accent2"/>
              </a:buClr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def min-value(state</a:t>
            </a:r>
            <a:r>
              <a:rPr lang="en-US" sz="2400" kern="0" dirty="0" smtClean="0">
                <a:solidFill>
                  <a:srgbClr val="C00000"/>
                </a:solidFill>
                <a:latin typeface="Calibri" pitchFamily="34" charset="0"/>
              </a:rPr>
              <a:t> , </a:t>
            </a:r>
            <a:r>
              <a:rPr lang="el-GR" sz="2400" kern="0" dirty="0" smtClean="0">
                <a:solidFill>
                  <a:srgbClr val="C00000"/>
                </a:solidFill>
                <a:latin typeface="Calibri" pitchFamily="34" charset="0"/>
              </a:rPr>
              <a:t>α</a:t>
            </a:r>
            <a:r>
              <a:rPr lang="en-US" sz="2400" kern="0" dirty="0" smtClean="0">
                <a:solidFill>
                  <a:srgbClr val="C00000"/>
                </a:solidFill>
                <a:latin typeface="Calibri" pitchFamily="34" charset="0"/>
              </a:rPr>
              <a:t>, </a:t>
            </a:r>
            <a:r>
              <a:rPr lang="el-GR" sz="2400" kern="0" dirty="0" smtClean="0">
                <a:solidFill>
                  <a:srgbClr val="C00000"/>
                </a:solidFill>
                <a:latin typeface="Calibri" pitchFamily="34" charset="0"/>
              </a:rPr>
              <a:t>β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initialize v = </a:t>
            </a: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∞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for each successor of state:</a:t>
            </a: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400" kern="0" dirty="0" smtClean="0">
                <a:latin typeface="Calibri" pitchFamily="34" charset="0"/>
              </a:rPr>
              <a:t>v = min(v,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</a:rPr>
              <a:t>value(successor</a:t>
            </a:r>
            <a:r>
              <a:rPr lang="en-US" sz="2400" kern="0" dirty="0" smtClean="0">
                <a:solidFill>
                  <a:srgbClr val="7030A0"/>
                </a:solidFill>
                <a:latin typeface="Calibri" pitchFamily="34" charset="0"/>
              </a:rPr>
              <a:t>, </a:t>
            </a:r>
            <a:r>
              <a:rPr lang="el-GR" sz="2400" kern="0" dirty="0" smtClean="0">
                <a:solidFill>
                  <a:srgbClr val="7030A0"/>
                </a:solidFill>
                <a:latin typeface="Calibri" pitchFamily="34" charset="0"/>
              </a:rPr>
              <a:t>α</a:t>
            </a:r>
            <a:r>
              <a:rPr lang="en-US" sz="2400" kern="0" dirty="0" smtClean="0">
                <a:solidFill>
                  <a:srgbClr val="7030A0"/>
                </a:solidFill>
                <a:latin typeface="Calibri" pitchFamily="34" charset="0"/>
              </a:rPr>
              <a:t>, </a:t>
            </a:r>
            <a:r>
              <a:rPr lang="el-GR" sz="2400" kern="0" dirty="0" smtClean="0">
                <a:solidFill>
                  <a:srgbClr val="7030A0"/>
                </a:solidFill>
                <a:latin typeface="Calibri" pitchFamily="34" charset="0"/>
              </a:rPr>
              <a:t>β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</a:rPr>
              <a:t>)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)</a:t>
            </a: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400" kern="0" dirty="0" smtClean="0">
                <a:latin typeface="Calibri" pitchFamily="34" charset="0"/>
              </a:rPr>
              <a:t>if v ≤ </a:t>
            </a:r>
            <a:r>
              <a:rPr lang="el-GR" sz="2400" kern="0" dirty="0" smtClean="0">
                <a:latin typeface="Calibri" pitchFamily="34" charset="0"/>
              </a:rPr>
              <a:t>α</a:t>
            </a:r>
            <a:r>
              <a:rPr lang="en-US" sz="2400" kern="0" dirty="0" smtClean="0">
                <a:latin typeface="Calibri" pitchFamily="34" charset="0"/>
              </a:rPr>
              <a:t> return v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l-GR" sz="2400" kern="0" dirty="0" smtClean="0">
                <a:latin typeface="Calibri" pitchFamily="34" charset="0"/>
              </a:rPr>
              <a:t>β </a:t>
            </a:r>
            <a:r>
              <a:rPr lang="en-US" sz="2400" kern="0" dirty="0" smtClean="0">
                <a:latin typeface="Calibri" pitchFamily="34" charset="0"/>
              </a:rPr>
              <a:t>= min(</a:t>
            </a:r>
            <a:r>
              <a:rPr lang="el-GR" sz="2400" kern="0" dirty="0" smtClean="0">
                <a:latin typeface="Calibri" pitchFamily="34" charset="0"/>
              </a:rPr>
              <a:t>β</a:t>
            </a:r>
            <a:r>
              <a:rPr lang="en-US" sz="2400" kern="0" dirty="0" smtClean="0">
                <a:latin typeface="Calibri" pitchFamily="34" charset="0"/>
              </a:rPr>
              <a:t>, v)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return v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3048000"/>
            <a:ext cx="5410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lvl="0" indent="-342882">
              <a:lnSpc>
                <a:spcPct val="80000"/>
              </a:lnSpc>
              <a:spcBef>
                <a:spcPts val="1200"/>
              </a:spcBef>
              <a:buClr>
                <a:schemeClr val="accent2"/>
              </a:buClr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def max-value(state, </a:t>
            </a:r>
            <a:r>
              <a:rPr lang="el-GR" sz="2400" kern="0" dirty="0" smtClean="0">
                <a:solidFill>
                  <a:srgbClr val="0066CC"/>
                </a:solidFill>
                <a:latin typeface="Calibri" pitchFamily="34" charset="0"/>
              </a:rPr>
              <a:t>α</a:t>
            </a:r>
            <a:r>
              <a:rPr lang="en-US" sz="2400" kern="0" dirty="0" smtClean="0">
                <a:solidFill>
                  <a:srgbClr val="0066CC"/>
                </a:solidFill>
                <a:latin typeface="Calibri" pitchFamily="34" charset="0"/>
              </a:rPr>
              <a:t>, </a:t>
            </a:r>
            <a:r>
              <a:rPr lang="el-GR" sz="2400" kern="0" dirty="0" smtClean="0">
                <a:solidFill>
                  <a:srgbClr val="0066CC"/>
                </a:solidFill>
                <a:latin typeface="Calibri" pitchFamily="34" charset="0"/>
              </a:rPr>
              <a:t>β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initialize v =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-∞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for each successor of state:</a:t>
            </a: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v = </a:t>
            </a:r>
            <a:r>
              <a:rPr lang="en-US" sz="2400" kern="0" noProof="0" dirty="0" smtClean="0">
                <a:latin typeface="Calibri" pitchFamily="34" charset="0"/>
              </a:rPr>
              <a:t>max(v,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</a:rPr>
              <a:t>value(successor</a:t>
            </a:r>
            <a:r>
              <a:rPr lang="en-US" sz="2400" kern="0" dirty="0" smtClean="0">
                <a:solidFill>
                  <a:srgbClr val="7030A0"/>
                </a:solidFill>
                <a:latin typeface="Calibri" pitchFamily="34" charset="0"/>
              </a:rPr>
              <a:t>, </a:t>
            </a:r>
            <a:r>
              <a:rPr lang="el-GR" sz="2400" kern="0" dirty="0" smtClean="0">
                <a:solidFill>
                  <a:srgbClr val="7030A0"/>
                </a:solidFill>
                <a:latin typeface="Calibri" pitchFamily="34" charset="0"/>
              </a:rPr>
              <a:t>α</a:t>
            </a:r>
            <a:r>
              <a:rPr lang="en-US" sz="2400" kern="0" dirty="0" smtClean="0">
                <a:solidFill>
                  <a:srgbClr val="7030A0"/>
                </a:solidFill>
                <a:latin typeface="Calibri" pitchFamily="34" charset="0"/>
              </a:rPr>
              <a:t>, </a:t>
            </a:r>
            <a:r>
              <a:rPr lang="el-GR" sz="2400" kern="0" dirty="0" smtClean="0">
                <a:solidFill>
                  <a:srgbClr val="7030A0"/>
                </a:solidFill>
                <a:latin typeface="Calibri" pitchFamily="34" charset="0"/>
              </a:rPr>
              <a:t>β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</a:rPr>
              <a:t>)</a:t>
            </a:r>
            <a:r>
              <a:rPr lang="en-US" sz="2400" kern="0" dirty="0" smtClean="0">
                <a:latin typeface="Calibri" pitchFamily="34" charset="0"/>
              </a:rPr>
              <a:t>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itchFamily="34" charset="0"/>
            </a:endParaRPr>
          </a:p>
          <a:p>
            <a:pPr marL="1142942" marR="0" lvl="2" indent="-228589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400" kern="0" baseline="0" dirty="0" smtClean="0">
                <a:latin typeface="Calibri" pitchFamily="34" charset="0"/>
              </a:rPr>
              <a:t>if</a:t>
            </a:r>
            <a:r>
              <a:rPr lang="en-US" sz="2400" kern="0" dirty="0" smtClean="0">
                <a:latin typeface="Calibri" pitchFamily="34" charset="0"/>
              </a:rPr>
              <a:t> v ≥ </a:t>
            </a:r>
            <a:r>
              <a:rPr lang="el-GR" sz="2400" kern="0" dirty="0" smtClean="0">
                <a:latin typeface="Calibri" pitchFamily="34" charset="0"/>
              </a:rPr>
              <a:t>β</a:t>
            </a:r>
            <a:r>
              <a:rPr lang="en-US" sz="2400" kern="0" dirty="0" smtClean="0">
                <a:latin typeface="Calibri" pitchFamily="34" charset="0"/>
              </a:rPr>
              <a:t> return v</a:t>
            </a:r>
          </a:p>
          <a:p>
            <a:pPr marL="1142942" lvl="2" indent="-228589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l-GR" sz="2400" kern="0" dirty="0" smtClean="0">
                <a:latin typeface="Calibri" pitchFamily="34" charset="0"/>
              </a:rPr>
              <a:t>α</a:t>
            </a:r>
            <a:r>
              <a:rPr lang="en-US" sz="2400" kern="0" dirty="0" smtClean="0">
                <a:latin typeface="Calibri" pitchFamily="34" charset="0"/>
              </a:rPr>
              <a:t> = max(</a:t>
            </a:r>
            <a:r>
              <a:rPr lang="el-GR" sz="2400" kern="0" dirty="0" smtClean="0">
                <a:latin typeface="Calibri" pitchFamily="34" charset="0"/>
              </a:rPr>
              <a:t>α</a:t>
            </a:r>
            <a:r>
              <a:rPr lang="en-US" sz="2400" kern="0" dirty="0" smtClean="0">
                <a:latin typeface="Calibri" pitchFamily="34" charset="0"/>
              </a:rPr>
              <a:t>, v)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return v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05200" y="1524000"/>
            <a:ext cx="5105400" cy="1066800"/>
          </a:xfrm>
          <a:prstGeom prst="roundRect">
            <a:avLst/>
          </a:prstGeom>
          <a:solidFill>
            <a:srgbClr val="7030A0">
              <a:alpha val="16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11734800" cy="1447800"/>
          </a:xfrm>
        </p:spPr>
        <p:txBody>
          <a:bodyPr/>
          <a:lstStyle/>
          <a:p>
            <a:pPr lvl="1" algn="ctr">
              <a:lnSpc>
                <a:spcPct val="80000"/>
              </a:lnSpc>
              <a:buNone/>
            </a:pPr>
            <a:r>
              <a:rPr lang="el-GR" sz="2400" dirty="0" smtClean="0">
                <a:solidFill>
                  <a:srgbClr val="0066CC"/>
                </a:solidFill>
              </a:rPr>
              <a:t>α</a:t>
            </a:r>
            <a:r>
              <a:rPr lang="en-US" sz="2400" dirty="0" smtClean="0">
                <a:solidFill>
                  <a:srgbClr val="0066CC"/>
                </a:solidFill>
              </a:rPr>
              <a:t>: </a:t>
            </a:r>
            <a:r>
              <a:rPr lang="en-US" sz="2400" dirty="0" smtClean="0">
                <a:solidFill>
                  <a:srgbClr val="0070C0"/>
                </a:solidFill>
              </a:rPr>
              <a:t>MAX’s best option on path to root</a:t>
            </a:r>
          </a:p>
          <a:p>
            <a:pPr lvl="1" algn="ctr">
              <a:lnSpc>
                <a:spcPct val="80000"/>
              </a:lnSpc>
              <a:buNone/>
            </a:pPr>
            <a:r>
              <a:rPr lang="el-GR" sz="2400" dirty="0" smtClean="0">
                <a:solidFill>
                  <a:srgbClr val="C00000"/>
                </a:solidFill>
              </a:rPr>
              <a:t>β</a:t>
            </a:r>
            <a:r>
              <a:rPr lang="en-US" sz="2400" dirty="0" smtClean="0">
                <a:solidFill>
                  <a:srgbClr val="C00000"/>
                </a:solidFill>
              </a:rPr>
              <a:t>:</a:t>
            </a:r>
            <a:r>
              <a:rPr lang="el-GR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MIN’s best option on path to 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Alpha-Beta Quiz</a:t>
            </a:r>
            <a:endParaRPr lang="en-US" dirty="0"/>
          </a:p>
        </p:txBody>
      </p:sp>
      <p:pic>
        <p:nvPicPr>
          <p:cNvPr id="6" name="Picture 5" descr="alpha-beta-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371600"/>
            <a:ext cx="65024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Alpha-Beta Quiz 2</a:t>
            </a:r>
            <a:endParaRPr lang="en-US" dirty="0"/>
          </a:p>
        </p:txBody>
      </p:sp>
      <p:pic>
        <p:nvPicPr>
          <p:cNvPr id="5" name="Picture 4" descr="alpha-beta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43000"/>
            <a:ext cx="90297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7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Alpha-Beta Pruning Properties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This pruning has </a:t>
            </a:r>
            <a:r>
              <a:rPr lang="en-US" sz="2400" dirty="0" smtClean="0">
                <a:solidFill>
                  <a:srgbClr val="CC0000"/>
                </a:solidFill>
              </a:rPr>
              <a:t>no effect</a:t>
            </a:r>
            <a:r>
              <a:rPr lang="en-US" sz="2400" dirty="0" smtClean="0"/>
              <a:t> on </a:t>
            </a:r>
            <a:r>
              <a:rPr lang="en-US" sz="2400" dirty="0" err="1" smtClean="0"/>
              <a:t>minimax</a:t>
            </a:r>
            <a:r>
              <a:rPr lang="en-US" sz="2400" dirty="0" smtClean="0"/>
              <a:t> value computed for the root!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Values of intermediate nodes might be wrong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Important: children of the root may have the wrong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So the most naïve version won’t let you do action selection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Good child ordering improves effectiveness of pruning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With “perfect ordering”: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Time complexity drops to O(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m</a:t>
            </a:r>
            <a:r>
              <a:rPr lang="en-US" sz="2000" baseline="30000" dirty="0" smtClean="0"/>
              <a:t>/2</a:t>
            </a:r>
            <a:r>
              <a:rPr lang="en-US" sz="20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Doubles solvable depth!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Full search of, e.g. chess, is still hopeless…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This is a simple example of </a:t>
            </a:r>
            <a:r>
              <a:rPr lang="en-US" sz="2400" dirty="0" err="1" smtClean="0">
                <a:solidFill>
                  <a:srgbClr val="CC0000"/>
                </a:solidFill>
              </a:rPr>
              <a:t>metareasoning</a:t>
            </a:r>
            <a:r>
              <a:rPr lang="en-US" sz="2400" dirty="0" smtClean="0">
                <a:solidFill>
                  <a:srgbClr val="CC0000"/>
                </a:solidFill>
              </a:rPr>
              <a:t> </a:t>
            </a:r>
            <a:r>
              <a:rPr lang="en-US" sz="2400" dirty="0" smtClean="0"/>
              <a:t>(computing about what to compute)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525000" y="2438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rot="10800000">
            <a:off x="8763000" y="3429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rot="10800000">
            <a:off x="10287000" y="3429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3000" y="4724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906000" y="4724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68000" y="4724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3" name="AutoShape 12"/>
          <p:cNvCxnSpPr>
            <a:cxnSpLocks noChangeShapeType="1"/>
            <a:stCxn id="6" idx="3"/>
            <a:endCxn id="7" idx="3"/>
          </p:cNvCxnSpPr>
          <p:nvPr/>
        </p:nvCxnSpPr>
        <p:spPr bwMode="auto">
          <a:xfrm flipH="1">
            <a:off x="8953500" y="2743200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3"/>
          <p:cNvCxnSpPr>
            <a:cxnSpLocks noChangeShapeType="1"/>
            <a:stCxn id="6" idx="3"/>
            <a:endCxn id="8" idx="3"/>
          </p:cNvCxnSpPr>
          <p:nvPr/>
        </p:nvCxnSpPr>
        <p:spPr bwMode="auto">
          <a:xfrm>
            <a:off x="9715500" y="2743200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4"/>
          <p:cNvCxnSpPr>
            <a:cxnSpLocks noChangeShapeType="1"/>
            <a:stCxn id="7" idx="0"/>
            <a:endCxn id="9" idx="0"/>
          </p:cNvCxnSpPr>
          <p:nvPr/>
        </p:nvCxnSpPr>
        <p:spPr bwMode="auto">
          <a:xfrm>
            <a:off x="8953500" y="3733800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16"/>
          <p:cNvCxnSpPr>
            <a:cxnSpLocks noChangeShapeType="1"/>
            <a:stCxn id="8" idx="0"/>
            <a:endCxn id="11" idx="0"/>
          </p:cNvCxnSpPr>
          <p:nvPr/>
        </p:nvCxnSpPr>
        <p:spPr bwMode="auto">
          <a:xfrm flipH="1">
            <a:off x="10096500" y="3733800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" name="AutoShape 17"/>
          <p:cNvCxnSpPr>
            <a:cxnSpLocks noChangeShapeType="1"/>
            <a:stCxn id="8" idx="0"/>
            <a:endCxn id="12" idx="0"/>
          </p:cNvCxnSpPr>
          <p:nvPr/>
        </p:nvCxnSpPr>
        <p:spPr bwMode="auto">
          <a:xfrm>
            <a:off x="10477500" y="3733800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9928225" y="2438400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max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0744200" y="3352800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min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Time: Uncertainty!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Freeform 2"/>
          <p:cNvSpPr>
            <a:spLocks/>
          </p:cNvSpPr>
          <p:nvPr/>
        </p:nvSpPr>
        <p:spPr bwMode="auto">
          <a:xfrm>
            <a:off x="9555162" y="1631950"/>
            <a:ext cx="965200" cy="82867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5619" name="Freeform 3"/>
          <p:cNvSpPr>
            <a:spLocks/>
          </p:cNvSpPr>
          <p:nvPr/>
        </p:nvSpPr>
        <p:spPr bwMode="auto">
          <a:xfrm>
            <a:off x="9170987" y="1631950"/>
            <a:ext cx="1725613" cy="14700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5620" name="Freeform 4"/>
          <p:cNvSpPr>
            <a:spLocks/>
          </p:cNvSpPr>
          <p:nvPr/>
        </p:nvSpPr>
        <p:spPr bwMode="auto">
          <a:xfrm>
            <a:off x="9375775" y="1638300"/>
            <a:ext cx="1323975" cy="1162050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Iterative Deepening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>
          <a:xfrm>
            <a:off x="611188" y="1409700"/>
            <a:ext cx="8532812" cy="5041900"/>
          </a:xfrm>
        </p:spPr>
        <p:txBody>
          <a:bodyPr/>
          <a:lstStyle/>
          <a:p>
            <a:pPr marL="349250" indent="-349250" defTabSz="228600" eaLnBrk="1" hangingPunct="1">
              <a:buFont typeface="Wingdings" pitchFamily="2" charset="2"/>
              <a:buNone/>
            </a:pPr>
            <a:r>
              <a:rPr lang="en-US" sz="1800" dirty="0" smtClean="0"/>
              <a:t>Iterative deepening uses DFS as a subroutine:</a:t>
            </a:r>
          </a:p>
          <a:p>
            <a:pPr marL="349250" indent="-349250" defTabSz="228600" eaLnBrk="1" hangingPunct="1">
              <a:buFont typeface="Wingdings" pitchFamily="2" charset="2"/>
              <a:buNone/>
            </a:pPr>
            <a:endParaRPr lang="en-US" sz="900" dirty="0" smtClean="0"/>
          </a:p>
          <a:p>
            <a:pPr marL="349250" indent="-349250" defTabSz="228600" eaLnBrk="1" hangingPunct="1">
              <a:buFontTx/>
              <a:buAutoNum type="arabicPeriod"/>
            </a:pPr>
            <a:r>
              <a:rPr lang="en-US" sz="1800" dirty="0" smtClean="0"/>
              <a:t>Do a DFS which only searches for paths of length 1 or less.  (DFS 	gives up on any path of length 2)</a:t>
            </a:r>
          </a:p>
          <a:p>
            <a:pPr marL="349250" indent="-349250" defTabSz="228600" eaLnBrk="1" hangingPunct="1">
              <a:buFontTx/>
              <a:buAutoNum type="arabicPeriod"/>
            </a:pPr>
            <a:r>
              <a:rPr lang="en-US" sz="1800" dirty="0" smtClean="0"/>
              <a:t>If “1” failed, do a DFS which only searches paths of length 2 or less.</a:t>
            </a:r>
          </a:p>
          <a:p>
            <a:pPr marL="349250" indent="-349250" defTabSz="228600" eaLnBrk="1" hangingPunct="1">
              <a:buFontTx/>
              <a:buAutoNum type="arabicPeriod"/>
            </a:pPr>
            <a:r>
              <a:rPr lang="en-US" sz="1800" dirty="0" smtClean="0"/>
              <a:t>If “2” failed, do a DFS which only searches paths of length 3 or less.</a:t>
            </a:r>
          </a:p>
          <a:p>
            <a:pPr marL="349250" indent="-349250" defTabSz="228600" eaLnBrk="1" hangingPunct="1">
              <a:buFont typeface="Wingdings" pitchFamily="2" charset="2"/>
              <a:buNone/>
            </a:pPr>
            <a:r>
              <a:rPr lang="en-US" sz="1800" dirty="0" smtClean="0"/>
              <a:t>				….and so on.</a:t>
            </a:r>
          </a:p>
          <a:p>
            <a:pPr marL="349250" indent="-349250" defTabSz="228600" eaLnBrk="1" hangingPunct="1">
              <a:buFont typeface="Wingdings" pitchFamily="2" charset="2"/>
              <a:buNone/>
            </a:pPr>
            <a:endParaRPr lang="en-US" sz="1800" dirty="0" smtClean="0"/>
          </a:p>
          <a:p>
            <a:pPr marL="349250" indent="-349250" defTabSz="228600" eaLnBrk="1" hangingPunct="1">
              <a:buFont typeface="Wingdings" pitchFamily="2" charset="2"/>
              <a:buNone/>
            </a:pPr>
            <a:endParaRPr lang="en-US" sz="1800" dirty="0" smtClean="0"/>
          </a:p>
          <a:p>
            <a:pPr marL="349250" indent="-349250" defTabSz="228600" eaLnBrk="1" hangingPunct="1">
              <a:buFont typeface="Wingdings" pitchFamily="2" charset="2"/>
              <a:buNone/>
            </a:pPr>
            <a:r>
              <a:rPr lang="en-US" sz="1800" dirty="0" smtClean="0"/>
              <a:t>Why do we want to do this for multiplayer games?</a:t>
            </a:r>
          </a:p>
          <a:p>
            <a:pPr marL="349250" indent="-349250" defTabSz="228600" eaLnBrk="1" hangingPunct="1">
              <a:buFont typeface="Wingdings" pitchFamily="2" charset="2"/>
              <a:buNone/>
            </a:pPr>
            <a:endParaRPr lang="en-US" sz="1800" dirty="0" smtClean="0"/>
          </a:p>
          <a:p>
            <a:pPr marL="349250" indent="-349250" defTabSz="228600" eaLnBrk="1" hangingPunct="1">
              <a:buFont typeface="Wingdings" pitchFamily="2" charset="2"/>
              <a:buNone/>
            </a:pPr>
            <a:r>
              <a:rPr lang="en-US" sz="1800" dirty="0" smtClean="0"/>
              <a:t>Note: wrongness of </a:t>
            </a:r>
            <a:r>
              <a:rPr lang="en-US" sz="1800" dirty="0" err="1" smtClean="0"/>
              <a:t>eval</a:t>
            </a:r>
            <a:r>
              <a:rPr lang="en-US" sz="1800" dirty="0" smtClean="0"/>
              <a:t> functions matters less and less the deeper the search goes!</a:t>
            </a:r>
            <a:endParaRPr lang="en-US" sz="900" dirty="0" smtClean="0"/>
          </a:p>
        </p:txBody>
      </p:sp>
      <p:sp>
        <p:nvSpPr>
          <p:cNvPr id="18439" name="Freeform 55"/>
          <p:cNvSpPr>
            <a:spLocks/>
          </p:cNvSpPr>
          <p:nvPr/>
        </p:nvSpPr>
        <p:spPr bwMode="auto">
          <a:xfrm>
            <a:off x="8578850" y="1612900"/>
            <a:ext cx="2927350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Oval 56"/>
          <p:cNvSpPr>
            <a:spLocks noChangeArrowheads="1"/>
          </p:cNvSpPr>
          <p:nvPr/>
        </p:nvSpPr>
        <p:spPr bwMode="auto">
          <a:xfrm>
            <a:off x="9932987" y="154305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57"/>
          <p:cNvSpPr>
            <a:spLocks noChangeArrowheads="1"/>
          </p:cNvSpPr>
          <p:nvPr/>
        </p:nvSpPr>
        <p:spPr bwMode="auto">
          <a:xfrm>
            <a:off x="9701212" y="19685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58"/>
          <p:cNvSpPr>
            <a:spLocks noChangeArrowheads="1"/>
          </p:cNvSpPr>
          <p:nvPr/>
        </p:nvSpPr>
        <p:spPr bwMode="auto">
          <a:xfrm>
            <a:off x="10177462" y="1958975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Text Box 59"/>
          <p:cNvSpPr txBox="1">
            <a:spLocks noChangeArrowheads="1"/>
          </p:cNvSpPr>
          <p:nvPr/>
        </p:nvSpPr>
        <p:spPr bwMode="auto">
          <a:xfrm>
            <a:off x="9831387" y="1819275"/>
            <a:ext cx="274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18444" name="Freeform 60"/>
          <p:cNvSpPr>
            <a:spLocks/>
          </p:cNvSpPr>
          <p:nvPr/>
        </p:nvSpPr>
        <p:spPr bwMode="auto">
          <a:xfrm>
            <a:off x="9813925" y="1773238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Text Box 61"/>
          <p:cNvSpPr txBox="1">
            <a:spLocks noChangeArrowheads="1"/>
          </p:cNvSpPr>
          <p:nvPr/>
        </p:nvSpPr>
        <p:spPr bwMode="auto">
          <a:xfrm>
            <a:off x="10215562" y="15716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b</a:t>
            </a:r>
          </a:p>
        </p:txBody>
      </p:sp>
      <p:sp>
        <p:nvSpPr>
          <p:cNvPr id="18446" name="Oval 62"/>
          <p:cNvSpPr>
            <a:spLocks noChangeArrowheads="1"/>
          </p:cNvSpPr>
          <p:nvPr/>
        </p:nvSpPr>
        <p:spPr bwMode="auto">
          <a:xfrm>
            <a:off x="10425112" y="3008313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Freeform 63"/>
          <p:cNvSpPr>
            <a:spLocks/>
          </p:cNvSpPr>
          <p:nvPr/>
        </p:nvSpPr>
        <p:spPr bwMode="auto">
          <a:xfrm>
            <a:off x="10317162" y="2551113"/>
            <a:ext cx="222250" cy="436562"/>
          </a:xfrm>
          <a:custGeom>
            <a:avLst/>
            <a:gdLst>
              <a:gd name="T0" fmla="*/ 0 w 140"/>
              <a:gd name="T1" fmla="*/ 0 h 275"/>
              <a:gd name="T2" fmla="*/ 2147483647 w 140"/>
              <a:gd name="T3" fmla="*/ 2147483647 h 275"/>
              <a:gd name="T4" fmla="*/ 2147483647 w 140"/>
              <a:gd name="T5" fmla="*/ 2147483647 h 275"/>
              <a:gd name="T6" fmla="*/ 2147483647 w 140"/>
              <a:gd name="T7" fmla="*/ 2147483647 h 275"/>
              <a:gd name="T8" fmla="*/ 2147483647 w 140"/>
              <a:gd name="T9" fmla="*/ 2147483647 h 275"/>
              <a:gd name="T10" fmla="*/ 2147483647 w 140"/>
              <a:gd name="T11" fmla="*/ 2147483647 h 2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0"/>
              <a:gd name="T19" fmla="*/ 0 h 275"/>
              <a:gd name="T20" fmla="*/ 140 w 140"/>
              <a:gd name="T21" fmla="*/ 275 h 2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0" h="275">
                <a:moveTo>
                  <a:pt x="0" y="0"/>
                </a:moveTo>
                <a:cubicBezTo>
                  <a:pt x="11" y="11"/>
                  <a:pt x="20" y="24"/>
                  <a:pt x="33" y="33"/>
                </a:cubicBezTo>
                <a:cubicBezTo>
                  <a:pt x="59" y="52"/>
                  <a:pt x="92" y="58"/>
                  <a:pt x="119" y="76"/>
                </a:cubicBezTo>
                <a:cubicBezTo>
                  <a:pt x="140" y="106"/>
                  <a:pt x="138" y="138"/>
                  <a:pt x="124" y="172"/>
                </a:cubicBezTo>
                <a:cubicBezTo>
                  <a:pt x="116" y="190"/>
                  <a:pt x="92" y="221"/>
                  <a:pt x="92" y="221"/>
                </a:cubicBezTo>
                <a:cubicBezTo>
                  <a:pt x="98" y="240"/>
                  <a:pt x="114" y="255"/>
                  <a:pt x="114" y="27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5680" name="Freeform 64"/>
          <p:cNvSpPr>
            <a:spLocks/>
          </p:cNvSpPr>
          <p:nvPr/>
        </p:nvSpPr>
        <p:spPr bwMode="auto">
          <a:xfrm>
            <a:off x="9777412" y="1638300"/>
            <a:ext cx="511175" cy="419100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618" grpId="0" animBg="1"/>
      <p:bldP spid="1135619" grpId="0" animBg="1"/>
      <p:bldP spid="1135620" grpId="0" animBg="1"/>
      <p:bldP spid="11356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7412" y="1548776"/>
            <a:ext cx="5148607" cy="2876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11379200" cy="4729164"/>
          </a:xfrm>
        </p:spPr>
        <p:txBody>
          <a:bodyPr/>
          <a:lstStyle/>
          <a:p>
            <a:pPr eaLnBrk="1" hangingPunct="1"/>
            <a:r>
              <a:rPr lang="en-US" sz="2800" dirty="0" smtClean="0"/>
              <a:t>Many different kinds of games!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800" dirty="0" smtClean="0"/>
              <a:t>Axes:</a:t>
            </a:r>
          </a:p>
          <a:p>
            <a:pPr lvl="1" eaLnBrk="1" hangingPunct="1"/>
            <a:r>
              <a:rPr lang="en-US" sz="2400" dirty="0" smtClean="0"/>
              <a:t>Deterministic or stochastic?</a:t>
            </a:r>
          </a:p>
          <a:p>
            <a:pPr lvl="1" eaLnBrk="1" hangingPunct="1"/>
            <a:r>
              <a:rPr lang="en-US" sz="2400" dirty="0" smtClean="0"/>
              <a:t>One, two, or more players?</a:t>
            </a:r>
          </a:p>
          <a:p>
            <a:pPr lvl="1" eaLnBrk="1" hangingPunct="1"/>
            <a:r>
              <a:rPr lang="en-US" sz="2400" dirty="0" smtClean="0"/>
              <a:t>Zero sum?</a:t>
            </a:r>
          </a:p>
          <a:p>
            <a:pPr lvl="1" eaLnBrk="1" hangingPunct="1"/>
            <a:r>
              <a:rPr lang="en-US" sz="2400" dirty="0" smtClean="0"/>
              <a:t>Perfect information (can you see the state)?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800" dirty="0" smtClean="0"/>
              <a:t>Want algorithms for calculating a </a:t>
            </a:r>
            <a:r>
              <a:rPr lang="en-US" sz="2800" dirty="0" smtClean="0">
                <a:solidFill>
                  <a:srgbClr val="CC0000"/>
                </a:solidFill>
              </a:rPr>
              <a:t>strategy (policy)</a:t>
            </a:r>
            <a:r>
              <a:rPr lang="en-US" sz="2800" dirty="0" smtClean="0"/>
              <a:t> which recommends a move from each state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Types of Games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3291" y="1320018"/>
            <a:ext cx="5484168" cy="50720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Single-Agent Trees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257800" y="14478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485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5867400" y="15128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>
            <a:off x="6553200" y="16002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rot="10800000" flipV="1">
            <a:off x="3657600" y="1905000"/>
            <a:ext cx="23622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019800" y="1905000"/>
            <a:ext cx="22860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0800000" flipV="1">
            <a:off x="7239000" y="2819400"/>
            <a:ext cx="10668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305800" y="2819400"/>
            <a:ext cx="12192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 flipV="1">
            <a:off x="2590801" y="2819400"/>
            <a:ext cx="10668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657601" y="2819400"/>
            <a:ext cx="12192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895600" y="23622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>
            <a:off x="3200400" y="24272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Oval 41"/>
          <p:cNvSpPr/>
          <p:nvPr/>
        </p:nvSpPr>
        <p:spPr>
          <a:xfrm>
            <a:off x="4191000" y="2514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543800" y="23622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5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8458200" y="24272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Oval 46"/>
          <p:cNvSpPr/>
          <p:nvPr/>
        </p:nvSpPr>
        <p:spPr>
          <a:xfrm>
            <a:off x="8839200" y="2514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477000" y="32766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9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7086600" y="33416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Oval 49"/>
          <p:cNvSpPr/>
          <p:nvPr/>
        </p:nvSpPr>
        <p:spPr>
          <a:xfrm>
            <a:off x="777240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763000" y="32766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2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9982200" y="33416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Rectangle 53"/>
          <p:cNvSpPr/>
          <p:nvPr/>
        </p:nvSpPr>
        <p:spPr>
          <a:xfrm>
            <a:off x="1828800" y="32766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5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>
            <a:off x="1828800" y="33416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Oval 55"/>
          <p:cNvSpPr/>
          <p:nvPr/>
        </p:nvSpPr>
        <p:spPr>
          <a:xfrm>
            <a:off x="312420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114800" y="32766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8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4724400" y="33416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Oval 58"/>
          <p:cNvSpPr/>
          <p:nvPr/>
        </p:nvSpPr>
        <p:spPr>
          <a:xfrm>
            <a:off x="541020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18288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41148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64770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372600" y="3733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8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57400" y="5715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432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19600" y="5715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292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6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05600" y="5715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4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676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6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814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…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674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…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  <p:bldP spid="43" grpId="0" animBg="1"/>
      <p:bldP spid="47" grpId="0" animBg="1"/>
      <p:bldP spid="48" grpId="0" animBg="1"/>
      <p:bldP spid="50" grpId="0" animBg="1"/>
      <p:bldP spid="51" grpId="0" animBg="1"/>
      <p:bldP spid="54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a State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34400" y="14478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Non-Terminal States: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3124200" y="2362200"/>
            <a:ext cx="6324600" cy="3560121"/>
            <a:chOff x="1828800" y="1447800"/>
            <a:chExt cx="8458200" cy="4761126"/>
          </a:xfrm>
        </p:grpSpPr>
        <p:sp>
          <p:nvSpPr>
            <p:cNvPr id="41" name="Rectangle 40"/>
            <p:cNvSpPr/>
            <p:nvPr/>
          </p:nvSpPr>
          <p:spPr>
            <a:xfrm>
              <a:off x="5257800" y="14478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53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 flipH="1">
              <a:off x="5867400" y="15128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Oval 63"/>
            <p:cNvSpPr/>
            <p:nvPr/>
          </p:nvSpPr>
          <p:spPr>
            <a:xfrm>
              <a:off x="6553200" y="1600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cxnSp>
          <p:nvCxnSpPr>
            <p:cNvPr id="65" name="Straight Connector 64"/>
            <p:cNvCxnSpPr/>
            <p:nvPr/>
          </p:nvCxnSpPr>
          <p:spPr>
            <a:xfrm rot="10800000" flipV="1">
              <a:off x="3657600" y="1905000"/>
              <a:ext cx="23622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019800" y="1905000"/>
              <a:ext cx="22860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 flipV="1">
              <a:off x="7239000" y="2819400"/>
              <a:ext cx="10668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8305800" y="2819400"/>
              <a:ext cx="12192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0800000" flipV="1">
              <a:off x="2590801" y="2819400"/>
              <a:ext cx="10668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657601" y="2819400"/>
              <a:ext cx="12192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2895600" y="23622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72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>
              <a:off x="3200400" y="24272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" name="Oval 72"/>
            <p:cNvSpPr/>
            <p:nvPr/>
          </p:nvSpPr>
          <p:spPr>
            <a:xfrm>
              <a:off x="4191000" y="2514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543800" y="23622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75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 flipH="1">
              <a:off x="8458200" y="24272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" name="Oval 75"/>
            <p:cNvSpPr/>
            <p:nvPr/>
          </p:nvSpPr>
          <p:spPr>
            <a:xfrm>
              <a:off x="8839200" y="2514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477000" y="32766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78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 flipH="1">
              <a:off x="7086600" y="33416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Oval 78"/>
            <p:cNvSpPr/>
            <p:nvPr/>
          </p:nvSpPr>
          <p:spPr>
            <a:xfrm>
              <a:off x="777240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763000" y="32766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81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 flipH="1">
              <a:off x="9982200" y="33416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" name="Rectangle 81"/>
            <p:cNvSpPr/>
            <p:nvPr/>
          </p:nvSpPr>
          <p:spPr>
            <a:xfrm>
              <a:off x="1828800" y="32766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83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>
              <a:off x="1828800" y="33416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" name="Oval 83"/>
            <p:cNvSpPr/>
            <p:nvPr/>
          </p:nvSpPr>
          <p:spPr>
            <a:xfrm>
              <a:off x="312420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114800" y="32766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86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 flipH="1">
              <a:off x="4724400" y="33416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Oval 86"/>
            <p:cNvSpPr/>
            <p:nvPr/>
          </p:nvSpPr>
          <p:spPr>
            <a:xfrm>
              <a:off x="541020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1828800" y="3886200"/>
              <a:ext cx="1524000" cy="1752600"/>
            </a:xfrm>
            <a:prstGeom prst="triangle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4114800" y="3886200"/>
              <a:ext cx="1524000" cy="1752600"/>
            </a:xfrm>
            <a:prstGeom prst="triangle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6477000" y="3886200"/>
              <a:ext cx="1524000" cy="1752600"/>
            </a:xfrm>
            <a:prstGeom prst="triangle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345975" y="3733800"/>
              <a:ext cx="5334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8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060155" y="5715000"/>
              <a:ext cx="685799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2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644048" y="5715000"/>
              <a:ext cx="7620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0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353499" y="5715000"/>
              <a:ext cx="8382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2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87887" y="5715000"/>
              <a:ext cx="7620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6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697338" y="5715000"/>
              <a:ext cx="8382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4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391401" y="5715000"/>
              <a:ext cx="7620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6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581400" y="5715000"/>
              <a:ext cx="7620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…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67400" y="5715000"/>
              <a:ext cx="7620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…</a:t>
              </a: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9220200" y="563433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Terminal States:</a:t>
            </a:r>
          </a:p>
        </p:txBody>
      </p:sp>
      <p:pic>
        <p:nvPicPr>
          <p:cNvPr id="112" name="Picture 1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8610851" y="1981203"/>
            <a:ext cx="2717279" cy="457197"/>
          </a:xfrm>
          <a:prstGeom prst="rect">
            <a:avLst/>
          </a:prstGeom>
          <a:noFill/>
          <a:ln/>
          <a:effectLst/>
        </p:spPr>
      </p:pic>
      <p:pic>
        <p:nvPicPr>
          <p:cNvPr id="109" name="Picture 10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9448800" y="6172200"/>
            <a:ext cx="1574284" cy="278890"/>
          </a:xfrm>
          <a:prstGeom prst="rect">
            <a:avLst/>
          </a:prstGeom>
          <a:noFill/>
          <a:ln/>
          <a:effectLst/>
        </p:spPr>
      </p:pic>
      <p:sp>
        <p:nvSpPr>
          <p:cNvPr id="110" name="Right Arrow 109"/>
          <p:cNvSpPr/>
          <p:nvPr/>
        </p:nvSpPr>
        <p:spPr>
          <a:xfrm rot="9900000">
            <a:off x="8860469" y="2647461"/>
            <a:ext cx="1066800" cy="304800"/>
          </a:xfrm>
          <a:prstGeom prst="rightArrow">
            <a:avLst/>
          </a:prstGeom>
          <a:solidFill>
            <a:srgbClr val="BEE395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10"/>
          <p:cNvSpPr/>
          <p:nvPr/>
        </p:nvSpPr>
        <p:spPr>
          <a:xfrm rot="14100089">
            <a:off x="8965176" y="4791553"/>
            <a:ext cx="1066800" cy="304800"/>
          </a:xfrm>
          <a:prstGeom prst="rightArrow">
            <a:avLst/>
          </a:prstGeom>
          <a:solidFill>
            <a:srgbClr val="BEE395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457200" y="1389184"/>
            <a:ext cx="266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itchFamily="34" charset="0"/>
              </a:rPr>
              <a:t>Value of a state: The best achievable outcome (utility) from that state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304800" y="1295400"/>
            <a:ext cx="2971800" cy="1752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01" grpId="0"/>
      <p:bldP spid="110" grpId="0" animBg="1"/>
      <p:bldP spid="111" grpId="0" animBg="1"/>
      <p:bldP spid="113" grpId="0"/>
      <p:bldP spid="1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Game Trees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05400" y="14478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5410200" y="152400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6127260" y="16002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10800000" flipV="1">
            <a:off x="3657600" y="1905000"/>
            <a:ext cx="2362200" cy="381000"/>
          </a:xfrm>
          <a:prstGeom prst="line">
            <a:avLst/>
          </a:prstGeom>
          <a:ln w="28575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19800" y="1905000"/>
            <a:ext cx="2286000" cy="381000"/>
          </a:xfrm>
          <a:prstGeom prst="line">
            <a:avLst/>
          </a:prstGeom>
          <a:ln w="28575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V="1">
            <a:off x="7239000" y="2819400"/>
            <a:ext cx="10668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05800" y="2819400"/>
            <a:ext cx="12192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 flipV="1">
            <a:off x="2590801" y="2819400"/>
            <a:ext cx="10668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57601" y="2819400"/>
            <a:ext cx="12192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/>
          <p:cNvSpPr/>
          <p:nvPr/>
        </p:nvSpPr>
        <p:spPr>
          <a:xfrm>
            <a:off x="18288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41148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64770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905000" y="5715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-20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432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-8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91000" y="5715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-18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292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-5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53200" y="5715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-10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914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+4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814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…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74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…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5005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Rectangle 49"/>
          <p:cNvSpPr/>
          <p:nvPr/>
        </p:nvSpPr>
        <p:spPr>
          <a:xfrm>
            <a:off x="2743200" y="23622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1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>
            <a:off x="2774460" y="242277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Oval 51"/>
          <p:cNvSpPr/>
          <p:nvPr/>
        </p:nvSpPr>
        <p:spPr>
          <a:xfrm>
            <a:off x="3765060" y="2514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4149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Rectangle 53"/>
          <p:cNvSpPr/>
          <p:nvPr/>
        </p:nvSpPr>
        <p:spPr>
          <a:xfrm>
            <a:off x="7391400" y="23622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5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8001000" y="243840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Oval 55"/>
          <p:cNvSpPr/>
          <p:nvPr/>
        </p:nvSpPr>
        <p:spPr>
          <a:xfrm>
            <a:off x="8413260" y="2514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24149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Rectangle 57"/>
          <p:cNvSpPr/>
          <p:nvPr/>
        </p:nvSpPr>
        <p:spPr>
          <a:xfrm>
            <a:off x="1676400" y="32766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9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>
            <a:off x="1707660" y="333717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Oval 59"/>
          <p:cNvSpPr/>
          <p:nvPr/>
        </p:nvSpPr>
        <p:spPr>
          <a:xfrm>
            <a:off x="269826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3293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Rectangle 61"/>
          <p:cNvSpPr/>
          <p:nvPr/>
        </p:nvSpPr>
        <p:spPr>
          <a:xfrm>
            <a:off x="3962400" y="32766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3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>
            <a:off x="3993660" y="333717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498426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5373" y="33293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Rectangle 65"/>
          <p:cNvSpPr/>
          <p:nvPr/>
        </p:nvSpPr>
        <p:spPr>
          <a:xfrm>
            <a:off x="6324600" y="32766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7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6934200" y="335280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Oval 67"/>
          <p:cNvSpPr/>
          <p:nvPr/>
        </p:nvSpPr>
        <p:spPr>
          <a:xfrm>
            <a:off x="734646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3293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Rectangle 69"/>
          <p:cNvSpPr/>
          <p:nvPr/>
        </p:nvSpPr>
        <p:spPr>
          <a:xfrm>
            <a:off x="8610600" y="32766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1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9220200" y="335280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Oval 71"/>
          <p:cNvSpPr/>
          <p:nvPr/>
        </p:nvSpPr>
        <p:spPr>
          <a:xfrm>
            <a:off x="963246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3573" y="33293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Isosceles Triangle 73"/>
          <p:cNvSpPr/>
          <p:nvPr/>
        </p:nvSpPr>
        <p:spPr>
          <a:xfrm>
            <a:off x="87630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839200" y="5715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-20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6774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+8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50" grpId="0" animBg="1"/>
      <p:bldP spid="52" grpId="0" animBg="1"/>
      <p:bldP spid="54" grpId="0" animBg="1"/>
      <p:bldP spid="56" grpId="0" animBg="1"/>
      <p:bldP spid="58" grpId="0" animBg="1"/>
      <p:bldP spid="60" grpId="0" animBg="1"/>
      <p:bldP spid="62" grpId="0" animBg="1"/>
      <p:bldP spid="64" grpId="0" animBg="1"/>
      <p:bldP spid="66" grpId="0" animBg="1"/>
      <p:bldP spid="68" grpId="0" animBg="1"/>
      <p:bldP spid="70" grpId="0" animBg="1"/>
      <p:bldP spid="72" grpId="0" animBg="1"/>
      <p:bldP spid="74" grpId="0" animBg="1"/>
      <p:bldP spid="75" grpId="0"/>
      <p:bldP spid="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r>
              <a:rPr lang="en-US" dirty="0" smtClean="0"/>
              <a:t> Values</a:t>
            </a:r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743200" y="3124200"/>
            <a:ext cx="6781800" cy="2230830"/>
            <a:chOff x="1676400" y="1447800"/>
            <a:chExt cx="8763000" cy="2882533"/>
          </a:xfrm>
        </p:grpSpPr>
        <p:sp>
          <p:nvSpPr>
            <p:cNvPr id="6" name="Rectangle 5"/>
            <p:cNvSpPr/>
            <p:nvPr/>
          </p:nvSpPr>
          <p:spPr>
            <a:xfrm>
              <a:off x="5105400" y="14478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7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 flipH="1">
              <a:off x="5410200" y="15240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Oval 7"/>
            <p:cNvSpPr/>
            <p:nvPr/>
          </p:nvSpPr>
          <p:spPr>
            <a:xfrm>
              <a:off x="6127260" y="1600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0800000" flipV="1">
              <a:off x="3657600" y="1905000"/>
              <a:ext cx="2362200" cy="381000"/>
            </a:xfrm>
            <a:prstGeom prst="line">
              <a:avLst/>
            </a:prstGeom>
            <a:ln w="28575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905000"/>
              <a:ext cx="2286000" cy="381000"/>
            </a:xfrm>
            <a:prstGeom prst="line">
              <a:avLst/>
            </a:prstGeom>
            <a:ln w="28575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7239000" y="2819400"/>
              <a:ext cx="10668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305800" y="2819400"/>
              <a:ext cx="12192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 flipV="1">
              <a:off x="2590801" y="2819400"/>
              <a:ext cx="10668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657601" y="2819400"/>
              <a:ext cx="12192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98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4600" y="15005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Rectangle 49"/>
            <p:cNvSpPr/>
            <p:nvPr/>
          </p:nvSpPr>
          <p:spPr>
            <a:xfrm>
              <a:off x="2743200" y="23622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1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>
              <a:off x="2774460" y="242277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Oval 51"/>
            <p:cNvSpPr/>
            <p:nvPr/>
          </p:nvSpPr>
          <p:spPr>
            <a:xfrm>
              <a:off x="3765060" y="2514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62400" y="24149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Rectangle 53"/>
            <p:cNvSpPr/>
            <p:nvPr/>
          </p:nvSpPr>
          <p:spPr>
            <a:xfrm>
              <a:off x="7391400" y="23622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5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 flipH="1">
              <a:off x="8001000" y="24384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Oval 55"/>
            <p:cNvSpPr/>
            <p:nvPr/>
          </p:nvSpPr>
          <p:spPr>
            <a:xfrm>
              <a:off x="8413260" y="2514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610600" y="24149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" name="Rectangle 57"/>
            <p:cNvSpPr/>
            <p:nvPr/>
          </p:nvSpPr>
          <p:spPr>
            <a:xfrm>
              <a:off x="16764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9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>
              <a:off x="1707660" y="333717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Oval 59"/>
            <p:cNvSpPr/>
            <p:nvPr/>
          </p:nvSpPr>
          <p:spPr>
            <a:xfrm>
              <a:off x="26982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90800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Rectangle 61"/>
            <p:cNvSpPr/>
            <p:nvPr/>
          </p:nvSpPr>
          <p:spPr>
            <a:xfrm>
              <a:off x="39624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3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>
              <a:off x="3993660" y="333717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Oval 63"/>
            <p:cNvSpPr/>
            <p:nvPr/>
          </p:nvSpPr>
          <p:spPr>
            <a:xfrm>
              <a:off x="49842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425373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Rectangle 65"/>
            <p:cNvSpPr/>
            <p:nvPr/>
          </p:nvSpPr>
          <p:spPr>
            <a:xfrm>
              <a:off x="63246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7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 flipH="1">
              <a:off x="6934200" y="33528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Oval 67"/>
            <p:cNvSpPr/>
            <p:nvPr/>
          </p:nvSpPr>
          <p:spPr>
            <a:xfrm>
              <a:off x="73464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39000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" name="Rectangle 69"/>
            <p:cNvSpPr/>
            <p:nvPr/>
          </p:nvSpPr>
          <p:spPr>
            <a:xfrm>
              <a:off x="86106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71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 flipH="1">
              <a:off x="9220200" y="33528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Oval 71"/>
            <p:cNvSpPr/>
            <p:nvPr/>
          </p:nvSpPr>
          <p:spPr>
            <a:xfrm>
              <a:off x="96324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073573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" name="TextBox 76"/>
            <p:cNvSpPr txBox="1"/>
            <p:nvPr/>
          </p:nvSpPr>
          <p:spPr>
            <a:xfrm>
              <a:off x="9207357" y="3733800"/>
              <a:ext cx="838200" cy="596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 pitchFamily="34" charset="0"/>
                </a:rPr>
                <a:t>+8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94816" y="3733799"/>
              <a:ext cx="838200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 pitchFamily="34" charset="0"/>
                </a:rPr>
                <a:t>-10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630220" y="3733799"/>
              <a:ext cx="838200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 pitchFamily="34" charset="0"/>
                </a:rPr>
                <a:t>-5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67164" y="3733799"/>
              <a:ext cx="838200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 pitchFamily="34" charset="0"/>
                </a:rPr>
                <a:t>-8</a:t>
              </a:r>
              <a:endParaRPr lang="en-US" sz="2400" dirty="0">
                <a:latin typeface="Calibri" pitchFamily="34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85800" y="1367135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Calibri" pitchFamily="34" charset="0"/>
              </a:rPr>
              <a:t>States Under Agent’s Control: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181600" y="55626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latin typeface="Calibri" pitchFamily="34" charset="0"/>
              </a:rPr>
              <a:t>Terminal States:</a:t>
            </a:r>
          </a:p>
        </p:txBody>
      </p:sp>
      <p:pic>
        <p:nvPicPr>
          <p:cNvPr id="92" name="Picture 9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067083" y="1828800"/>
            <a:ext cx="2920953" cy="457112"/>
          </a:xfrm>
          <a:prstGeom prst="rect">
            <a:avLst/>
          </a:prstGeom>
          <a:noFill/>
          <a:ln/>
          <a:effectLst/>
        </p:spPr>
      </p:pic>
      <p:pic>
        <p:nvPicPr>
          <p:cNvPr id="85" name="Picture 8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512316" y="6019800"/>
            <a:ext cx="1574284" cy="278890"/>
          </a:xfrm>
          <a:prstGeom prst="rect">
            <a:avLst/>
          </a:prstGeom>
          <a:noFill/>
          <a:ln/>
          <a:effectLst/>
        </p:spPr>
      </p:pic>
      <p:sp>
        <p:nvSpPr>
          <p:cNvPr id="86" name="Right Arrow 85"/>
          <p:cNvSpPr/>
          <p:nvPr/>
        </p:nvSpPr>
        <p:spPr>
          <a:xfrm rot="1943663">
            <a:off x="4045804" y="2305478"/>
            <a:ext cx="1706429" cy="304800"/>
          </a:xfrm>
          <a:prstGeom prst="rightArrow">
            <a:avLst/>
          </a:prstGeom>
          <a:solidFill>
            <a:srgbClr val="CCECFF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239000" y="13716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States Under Opponent’s Control:</a:t>
            </a:r>
          </a:p>
        </p:txBody>
      </p:sp>
      <p:pic>
        <p:nvPicPr>
          <p:cNvPr id="93" name="Picture 9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899451" y="1828800"/>
            <a:ext cx="2919874" cy="456943"/>
          </a:xfrm>
          <a:prstGeom prst="rect">
            <a:avLst/>
          </a:prstGeom>
          <a:noFill/>
          <a:ln/>
          <a:effectLst/>
        </p:spPr>
      </p:pic>
      <p:sp>
        <p:nvSpPr>
          <p:cNvPr id="90" name="Right Arrow 89"/>
          <p:cNvSpPr/>
          <p:nvPr/>
        </p:nvSpPr>
        <p:spPr>
          <a:xfrm rot="8255959">
            <a:off x="8148387" y="2949051"/>
            <a:ext cx="1406806" cy="304800"/>
          </a:xfrm>
          <a:prstGeom prst="rightArrow">
            <a:avLst/>
          </a:prstGeom>
          <a:solidFill>
            <a:srgbClr val="FF9999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6" grpId="0" animBg="1"/>
      <p:bldP spid="87" grpId="0"/>
      <p:bldP spid="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Adversarial Search (</a:t>
            </a:r>
            <a:r>
              <a:rPr lang="en-US" dirty="0" err="1" smtClean="0"/>
              <a:t>Minimax</a:t>
            </a:r>
            <a:r>
              <a:rPr lang="en-US" dirty="0" smtClean="0"/>
              <a:t>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5486400" cy="4525963"/>
          </a:xfrm>
        </p:spPr>
        <p:txBody>
          <a:bodyPr/>
          <a:lstStyle/>
          <a:p>
            <a:pPr eaLnBrk="1" hangingPunct="1"/>
            <a:r>
              <a:rPr lang="en-US" sz="2200" dirty="0" smtClean="0"/>
              <a:t>Deterministic, zero-sum games:</a:t>
            </a:r>
          </a:p>
          <a:p>
            <a:pPr lvl="1" eaLnBrk="1" hangingPunct="1"/>
            <a:r>
              <a:rPr lang="en-US" sz="2200" dirty="0" smtClean="0"/>
              <a:t>Tic-tac-toe, chess, checkers</a:t>
            </a:r>
          </a:p>
          <a:p>
            <a:pPr lvl="1" eaLnBrk="1" hangingPunct="1"/>
            <a:r>
              <a:rPr lang="en-US" sz="2200" dirty="0" smtClean="0"/>
              <a:t>One player maximizes result</a:t>
            </a:r>
          </a:p>
          <a:p>
            <a:pPr lvl="1" eaLnBrk="1" hangingPunct="1"/>
            <a:r>
              <a:rPr lang="en-US" sz="2200" dirty="0" smtClean="0"/>
              <a:t>The other minimizes result</a:t>
            </a:r>
          </a:p>
          <a:p>
            <a:pPr lvl="1" eaLnBrk="1" hangingPunct="1"/>
            <a:endParaRPr lang="en-US" sz="2200" dirty="0" smtClean="0"/>
          </a:p>
          <a:p>
            <a:pPr eaLnBrk="1" hangingPunct="1"/>
            <a:r>
              <a:rPr lang="en-US" sz="2200" dirty="0" err="1" smtClean="0"/>
              <a:t>Minimax</a:t>
            </a:r>
            <a:r>
              <a:rPr lang="en-US" sz="2200" dirty="0" smtClean="0"/>
              <a:t> search:</a:t>
            </a:r>
          </a:p>
          <a:p>
            <a:pPr lvl="1" eaLnBrk="1" hangingPunct="1"/>
            <a:r>
              <a:rPr lang="en-US" sz="2200" dirty="0" smtClean="0"/>
              <a:t>A state-space search tree</a:t>
            </a:r>
          </a:p>
          <a:p>
            <a:pPr lvl="1" eaLnBrk="1" hangingPunct="1"/>
            <a:r>
              <a:rPr lang="en-US" sz="2200" dirty="0" smtClean="0"/>
              <a:t>Players alternate turns</a:t>
            </a:r>
          </a:p>
          <a:p>
            <a:pPr lvl="1" eaLnBrk="1" hangingPunct="1"/>
            <a:r>
              <a:rPr lang="en-US" sz="2200" dirty="0" smtClean="0"/>
              <a:t>Compute each node’s </a:t>
            </a:r>
            <a:r>
              <a:rPr lang="en-US" sz="2200" dirty="0" err="1" smtClean="0">
                <a:solidFill>
                  <a:srgbClr val="CC0000"/>
                </a:solidFill>
              </a:rPr>
              <a:t>minimax</a:t>
            </a:r>
            <a:r>
              <a:rPr lang="en-US" sz="2200" dirty="0" smtClean="0">
                <a:solidFill>
                  <a:srgbClr val="CC0000"/>
                </a:solidFill>
              </a:rPr>
              <a:t> value: </a:t>
            </a:r>
            <a:r>
              <a:rPr lang="en-US" sz="2200" dirty="0" smtClean="0"/>
              <a:t>the best achievable utility against a rational (optimal) adversary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8763000" y="2325687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 rot="10800000">
            <a:off x="8001000" y="3316287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 rot="10800000">
            <a:off x="9525000" y="3316287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7620000" y="4611687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8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8305800" y="4611687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2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9144000" y="4611687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5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9906000" y="4611687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6</a:t>
            </a:r>
          </a:p>
        </p:txBody>
      </p:sp>
      <p:cxnSp>
        <p:nvCxnSpPr>
          <p:cNvPr id="12299" name="AutoShape 11"/>
          <p:cNvCxnSpPr>
            <a:cxnSpLocks noChangeShapeType="1"/>
            <a:stCxn id="12292" idx="3"/>
            <a:endCxn id="12293" idx="3"/>
          </p:cNvCxnSpPr>
          <p:nvPr/>
        </p:nvCxnSpPr>
        <p:spPr bwMode="auto">
          <a:xfrm flipH="1">
            <a:off x="8191500" y="2630487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0" name="AutoShape 12"/>
          <p:cNvCxnSpPr>
            <a:cxnSpLocks noChangeShapeType="1"/>
            <a:stCxn id="12292" idx="3"/>
            <a:endCxn id="12294" idx="3"/>
          </p:cNvCxnSpPr>
          <p:nvPr/>
        </p:nvCxnSpPr>
        <p:spPr bwMode="auto">
          <a:xfrm>
            <a:off x="8953500" y="2630487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1" name="AutoShape 13"/>
          <p:cNvCxnSpPr>
            <a:cxnSpLocks noChangeShapeType="1"/>
            <a:stCxn id="12293" idx="0"/>
            <a:endCxn id="12295" idx="0"/>
          </p:cNvCxnSpPr>
          <p:nvPr/>
        </p:nvCxnSpPr>
        <p:spPr bwMode="auto">
          <a:xfrm flipH="1">
            <a:off x="7810500" y="3621087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2" name="AutoShape 14"/>
          <p:cNvCxnSpPr>
            <a:cxnSpLocks noChangeShapeType="1"/>
            <a:stCxn id="12293" idx="0"/>
            <a:endCxn id="12296" idx="0"/>
          </p:cNvCxnSpPr>
          <p:nvPr/>
        </p:nvCxnSpPr>
        <p:spPr bwMode="auto">
          <a:xfrm>
            <a:off x="8191500" y="3621087"/>
            <a:ext cx="304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3" name="AutoShape 15"/>
          <p:cNvCxnSpPr>
            <a:cxnSpLocks noChangeShapeType="1"/>
            <a:stCxn id="12294" idx="0"/>
            <a:endCxn id="12297" idx="0"/>
          </p:cNvCxnSpPr>
          <p:nvPr/>
        </p:nvCxnSpPr>
        <p:spPr bwMode="auto">
          <a:xfrm flipH="1">
            <a:off x="9334500" y="3621087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4" name="AutoShape 16"/>
          <p:cNvCxnSpPr>
            <a:cxnSpLocks noChangeShapeType="1"/>
            <a:stCxn id="12294" idx="0"/>
            <a:endCxn id="12298" idx="0"/>
          </p:cNvCxnSpPr>
          <p:nvPr/>
        </p:nvCxnSpPr>
        <p:spPr bwMode="auto">
          <a:xfrm>
            <a:off x="9715500" y="3621087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9166225" y="2325687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max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9982200" y="3240087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min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040688" y="3255962"/>
            <a:ext cx="1846262" cy="381000"/>
            <a:chOff x="6059424" y="3215640"/>
            <a:chExt cx="1846050" cy="381000"/>
          </a:xfrm>
        </p:grpSpPr>
        <p:sp>
          <p:nvSpPr>
            <p:cNvPr id="12316" name="TextBox 19"/>
            <p:cNvSpPr txBox="1">
              <a:spLocks noChangeArrowheads="1"/>
            </p:cNvSpPr>
            <p:nvPr/>
          </p:nvSpPr>
          <p:spPr bwMode="auto">
            <a:xfrm>
              <a:off x="6059424" y="322730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2317" name="TextBox 20"/>
            <p:cNvSpPr txBox="1">
              <a:spLocks noChangeArrowheads="1"/>
            </p:cNvSpPr>
            <p:nvPr/>
          </p:nvSpPr>
          <p:spPr bwMode="auto">
            <a:xfrm>
              <a:off x="7592568" y="321564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5</a:t>
              </a:r>
            </a:p>
          </p:txBody>
        </p: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8799513" y="2349500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5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7467600" y="4383086"/>
            <a:ext cx="3048000" cy="1484313"/>
            <a:chOff x="5486400" y="4343400"/>
            <a:chExt cx="3048000" cy="1484543"/>
          </a:xfrm>
        </p:grpSpPr>
        <p:sp>
          <p:nvSpPr>
            <p:cNvPr id="23" name="Rounded Rectangle 22"/>
            <p:cNvSpPr/>
            <p:nvPr/>
          </p:nvSpPr>
          <p:spPr>
            <a:xfrm>
              <a:off x="5486400" y="4343400"/>
              <a:ext cx="3048000" cy="762118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</a:endParaRPr>
            </a:p>
          </p:txBody>
        </p:sp>
        <p:sp>
          <p:nvSpPr>
            <p:cNvPr id="12315" name="Text Box 17"/>
            <p:cNvSpPr txBox="1">
              <a:spLocks noChangeArrowheads="1"/>
            </p:cNvSpPr>
            <p:nvPr/>
          </p:nvSpPr>
          <p:spPr bwMode="auto">
            <a:xfrm>
              <a:off x="5486400" y="5181612"/>
              <a:ext cx="3048000" cy="646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alibri" pitchFamily="34" charset="0"/>
                </a:rPr>
                <a:t>Terminal values:</a:t>
              </a:r>
              <a:br>
                <a:rPr lang="en-US" b="1" dirty="0">
                  <a:latin typeface="Calibri" pitchFamily="34" charset="0"/>
                </a:rPr>
              </a:br>
              <a:r>
                <a:rPr lang="en-US" b="1" dirty="0">
                  <a:latin typeface="Calibri" pitchFamily="34" charset="0"/>
                </a:rPr>
                <a:t>part of the game 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7467600" y="1447800"/>
            <a:ext cx="3124200" cy="2362200"/>
            <a:chOff x="5334000" y="2855913"/>
            <a:chExt cx="3124200" cy="2362200"/>
          </a:xfrm>
        </p:grpSpPr>
        <p:sp>
          <p:nvSpPr>
            <p:cNvPr id="29" name="Rounded Rectangle 28"/>
            <p:cNvSpPr/>
            <p:nvPr/>
          </p:nvSpPr>
          <p:spPr>
            <a:xfrm>
              <a:off x="5334000" y="3541713"/>
              <a:ext cx="3124200" cy="1676400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</a:endParaRPr>
            </a:p>
          </p:txBody>
        </p:sp>
        <p:sp>
          <p:nvSpPr>
            <p:cNvPr id="12313" name="Text Box 17"/>
            <p:cNvSpPr txBox="1">
              <a:spLocks noChangeArrowheads="1"/>
            </p:cNvSpPr>
            <p:nvPr/>
          </p:nvSpPr>
          <p:spPr bwMode="auto">
            <a:xfrm>
              <a:off x="5334000" y="2855913"/>
              <a:ext cx="3124200" cy="646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err="1">
                  <a:latin typeface="Calibri" pitchFamily="34" charset="0"/>
                </a:rPr>
                <a:t>Minimax</a:t>
              </a:r>
              <a:r>
                <a:rPr lang="en-US" b="1" dirty="0">
                  <a:latin typeface="Calibri" pitchFamily="34" charset="0"/>
                </a:rPr>
                <a:t> values:</a:t>
              </a:r>
              <a:br>
                <a:rPr lang="en-US" b="1" dirty="0">
                  <a:latin typeface="Calibri" pitchFamily="34" charset="0"/>
                </a:rPr>
              </a:br>
              <a:r>
                <a:rPr lang="en-US" b="1" dirty="0">
                  <a:latin typeface="Calibri" pitchFamily="34" charset="0"/>
                </a:rPr>
                <a:t>computed recursively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x_{s' \in \mathrm{children}(s)} V(s'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7"/>
  <p:tag name="PICTUREFILESIZE" val="90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thrm{known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2"/>
  <p:tag name="PICTUREFILESIZE" val="417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x_{s' \in \mathrm{successors}(s)} V(s'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5"/>
  <p:tag name="PICTUREFILESIZE" val="984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thrm{known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2"/>
  <p:tag name="PICTUREFILESIZE" val="41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') = \min_{s \in \mathrm{successors}(s')} V(s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5"/>
  <p:tag name="PICTUREFILESIZE" val="92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x_{s' \in \mathrm{successors}(s)} V(s'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5"/>
  <p:tag name="PICTUREFILESIZE" val="984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') = \min_{s \in \mathrm{successors}(s')} V(s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5"/>
  <p:tag name="PICTUREFILESIZE" val="92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{\sc Eval}(s) = w_1 f_1(s) + w_2 f_2(s) + \ldots + w_n f_n(s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27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442"/>
  <p:tag name="PICTUREFILESIZE" val="20164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32932</TotalTime>
  <Words>1047</Words>
  <Application>Microsoft Office PowerPoint</Application>
  <PresentationFormat>Widescreen</PresentationFormat>
  <Paragraphs>284</Paragraphs>
  <Slides>28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Symbol</vt:lpstr>
      <vt:lpstr>Times New Roman</vt:lpstr>
      <vt:lpstr>Wingdings</vt:lpstr>
      <vt:lpstr>dan-berkeley-nlp-v1</vt:lpstr>
      <vt:lpstr>CS486: Artificial Intelligence </vt:lpstr>
      <vt:lpstr>Adversarial Games</vt:lpstr>
      <vt:lpstr>Types of Games</vt:lpstr>
      <vt:lpstr>Adversarial Search</vt:lpstr>
      <vt:lpstr>Single-Agent Trees</vt:lpstr>
      <vt:lpstr>Value of a State</vt:lpstr>
      <vt:lpstr>Adversarial Game Trees</vt:lpstr>
      <vt:lpstr>Minimax Values</vt:lpstr>
      <vt:lpstr>Adversarial Search (Minimax)</vt:lpstr>
      <vt:lpstr>Minimax Implementation</vt:lpstr>
      <vt:lpstr>Minimax Implementation (Dispatch)</vt:lpstr>
      <vt:lpstr>Minimax Example</vt:lpstr>
      <vt:lpstr>Minimax Properties</vt:lpstr>
      <vt:lpstr>Resource Limits</vt:lpstr>
      <vt:lpstr>Resource Limits</vt:lpstr>
      <vt:lpstr>Depth Matters</vt:lpstr>
      <vt:lpstr>Evaluation Functions</vt:lpstr>
      <vt:lpstr>Evaluation Functions</vt:lpstr>
      <vt:lpstr>Game Tree Pruning</vt:lpstr>
      <vt:lpstr>Minimax Example</vt:lpstr>
      <vt:lpstr>Minimax Pruning</vt:lpstr>
      <vt:lpstr>Alpha-Beta Pruning</vt:lpstr>
      <vt:lpstr>Alpha-Beta Implementation</vt:lpstr>
      <vt:lpstr>Alpha-Beta Quiz</vt:lpstr>
      <vt:lpstr>Alpha-Beta Quiz 2</vt:lpstr>
      <vt:lpstr>Alpha-Beta Pruning Properties</vt:lpstr>
      <vt:lpstr>Next Time: Uncertainty!</vt:lpstr>
      <vt:lpstr>Iterative Deepening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LTC Alexander S. Mentis</cp:lastModifiedBy>
  <cp:revision>2107</cp:revision>
  <cp:lastPrinted>2014-02-06T19:31:47Z</cp:lastPrinted>
  <dcterms:created xsi:type="dcterms:W3CDTF">2004-08-27T04:16:05Z</dcterms:created>
  <dcterms:modified xsi:type="dcterms:W3CDTF">2017-09-19T14:50:48Z</dcterms:modified>
</cp:coreProperties>
</file>