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4F9EB2-DFE2-45E5-B44C-3D5F68BCB2B2}">
  <a:tblStyle styleId="{4E4F9EB2-DFE2-45E5-B44C-3D5F68BCB2B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34627cd3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d234627cd3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234627cd3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d234627cd3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1b9f62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e61b9f62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61b9f623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e61b9f623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61b9f623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e61b9f623f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5"/>
          <p:cNvGraphicFramePr/>
          <p:nvPr/>
        </p:nvGraphicFramePr>
        <p:xfrm>
          <a:off x="0" y="426325"/>
          <a:ext cx="9143975" cy="4717175"/>
        </p:xfrm>
        <a:graphic>
          <a:graphicData uri="http://schemas.openxmlformats.org/drawingml/2006/table">
            <a:tbl>
              <a:tblPr>
                <a:noFill/>
                <a:tableStyleId>{4E4F9EB2-DFE2-45E5-B44C-3D5F68BCB2B2}</a:tableStyleId>
              </a:tblPr>
              <a:tblGrid>
                <a:gridCol w="112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8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3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2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strike="noStrike" cap="none"/>
                        <a:t>Stakeholder</a:t>
                      </a:r>
                      <a:endParaRPr sz="800" u="none" strike="noStrike" cap="none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Role (Related to project)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Involvement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Impact</a:t>
                      </a:r>
                      <a:endParaRPr sz="11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Power or Influence (H/M/L)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Interest (H/M/L)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Engagement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3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Google Shape;100;p25"/>
          <p:cNvSpPr txBox="1"/>
          <p:nvPr/>
        </p:nvSpPr>
        <p:spPr>
          <a:xfrm>
            <a:off x="0" y="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285F4"/>
                </a:solidFill>
                <a:highlight>
                  <a:schemeClr val="lt1"/>
                </a:highlight>
              </a:rPr>
              <a:t>Understanding stakeholders (stakeholder analysis)</a:t>
            </a:r>
            <a:endParaRPr sz="2000" b="1">
              <a:solidFill>
                <a:srgbClr val="4285F4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Keep satisfied (high priority)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Manage closely (high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Monitor (minimum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9" name="Google Shape;109;p26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6AA84F"/>
                </a:solidFill>
              </a:rPr>
              <a:t>Power</a:t>
            </a:r>
            <a:endParaRPr sz="1600" b="1" i="0" u="none" strike="noStrike" cap="none">
              <a:solidFill>
                <a:srgbClr val="6AA84F"/>
              </a:solidFill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12" name="Google Shape;112;p26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3" name="Google Shape;113;p26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4" name="Google Shape;114;p26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5" name="Google Shape;115;p26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17" name="Google Shape;117;p26"/>
          <p:cNvCxnSpPr>
            <a:stCxn id="114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8" name="Google Shape;118;p26"/>
          <p:cNvCxnSpPr>
            <a:stCxn id="114" idx="1"/>
            <a:endCxn id="116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9" name="Google Shape;119;p26"/>
          <p:cNvSpPr txBox="1"/>
          <p:nvPr/>
        </p:nvSpPr>
        <p:spPr>
          <a:xfrm>
            <a:off x="-1005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285F4"/>
                </a:solidFill>
              </a:rPr>
              <a:t>Prioritizing </a:t>
            </a:r>
            <a:r>
              <a:rPr lang="en" sz="2000" b="1">
                <a:solidFill>
                  <a:srgbClr val="4285F4"/>
                </a:solidFill>
              </a:rPr>
              <a:t>s</a:t>
            </a:r>
            <a:r>
              <a:rPr lang="en" sz="2000" b="1" i="0" u="none" strike="noStrike" cap="none">
                <a:solidFill>
                  <a:srgbClr val="4285F4"/>
                </a:solidFill>
              </a:rPr>
              <a:t>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120" name="Google Shape;120;p26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Investors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Clients &amp; Employees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Receptionist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5" name="Google Shape;125;p26"/>
          <p:cNvSpPr/>
          <p:nvPr/>
        </p:nvSpPr>
        <p:spPr>
          <a:xfrm>
            <a:off x="190600" y="932913"/>
            <a:ext cx="1773900" cy="880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Drag each stakeholder’s box to the appropriate place on the power-interest grid</a:t>
            </a:r>
            <a:endParaRPr/>
          </a:p>
        </p:txBody>
      </p:sp>
      <p:sp>
        <p:nvSpPr>
          <p:cNvPr id="126" name="Google Shape;126;p26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27" name="Google Shape;127;p26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u="none" strike="noStrike" cap="none">
              <a:solidFill>
                <a:srgbClr val="666666"/>
              </a:solidFill>
            </a:endParaRPr>
          </a:p>
        </p:txBody>
      </p:sp>
      <p:sp>
        <p:nvSpPr>
          <p:cNvPr id="128" name="Google Shape;128;p26"/>
          <p:cNvSpPr/>
          <p:nvPr/>
        </p:nvSpPr>
        <p:spPr>
          <a:xfrm>
            <a:off x="583225" y="2387844"/>
            <a:ext cx="988650" cy="431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Landscape Designer/Web Designer</a:t>
            </a:r>
            <a:endParaRPr sz="9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128;p26"/>
          <p:cNvSpPr/>
          <p:nvPr/>
        </p:nvSpPr>
        <p:spPr>
          <a:xfrm>
            <a:off x="583225" y="2387844"/>
            <a:ext cx="988650" cy="431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Landscape Designer/Web Designer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134" name="Google Shape;134;p27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Keep satisfied (high priority)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35" name="Google Shape;135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Manage closely (high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Monitor (minimum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38" name="Google Shape;138;p27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Power</a:t>
            </a:r>
            <a:endParaRPr sz="1600" b="0" i="0" u="none" strike="noStrike" cap="none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high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low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" name="Google Shape;141;p27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2" name="Google Shape;142;p27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3" name="Google Shape;143;p27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46" name="Google Shape;146;p27"/>
          <p:cNvCxnSpPr>
            <a:stCxn id="143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7" name="Google Shape;147;p27"/>
          <p:cNvCxnSpPr>
            <a:stCxn id="143" idx="1"/>
            <a:endCxn id="145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8" name="Google Shape;148;p27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Investors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Clients &amp; Employees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Receptionist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53" name="Google Shape;153;p27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54" name="Google Shape;154;p27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med</a:t>
            </a:r>
            <a:endParaRPr sz="15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285F4"/>
                </a:solidFill>
              </a:rPr>
              <a:t>Prioritizing </a:t>
            </a:r>
            <a:r>
              <a:rPr lang="en" sz="2000" b="1">
                <a:solidFill>
                  <a:srgbClr val="4285F4"/>
                </a:solidFill>
              </a:rPr>
              <a:t>s</a:t>
            </a:r>
            <a:r>
              <a:rPr lang="en" sz="2000" b="1" i="0" u="none" strike="noStrike" cap="none">
                <a:solidFill>
                  <a:srgbClr val="4285F4"/>
                </a:solidFill>
              </a:rPr>
              <a:t>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316791" y="503700"/>
            <a:ext cx="8795700" cy="4639800"/>
          </a:xfrm>
          <a:prstGeom prst="rect">
            <a:avLst/>
          </a:prstGeom>
          <a:solidFill>
            <a:srgbClr val="FFFFFF">
              <a:alpha val="865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7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28;p26"/>
          <p:cNvSpPr/>
          <p:nvPr/>
        </p:nvSpPr>
        <p:spPr>
          <a:xfrm>
            <a:off x="583225" y="2387844"/>
            <a:ext cx="988650" cy="431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Landscape Designer/Web Designer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Keep satisfied (high priority)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Manage closely (high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Monitor (minimum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76" name="Google Shape;176;p28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Power</a:t>
            </a:r>
            <a:endParaRPr sz="1600" b="0" i="0" u="none" strike="noStrike" cap="none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high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low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9" name="Google Shape;179;p28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0" name="Google Shape;180;p28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1" name="Google Shape;181;p28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84" name="Google Shape;184;p28"/>
          <p:cNvCxnSpPr>
            <a:stCxn id="181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5" name="Google Shape;185;p28"/>
          <p:cNvCxnSpPr>
            <a:stCxn id="181" idx="1"/>
            <a:endCxn id="183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6" name="Google Shape;186;p28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Investors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Clients &amp; Employees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Receptionist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91" name="Google Shape;191;p28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92" name="Google Shape;192;p28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med</a:t>
            </a:r>
            <a:endParaRPr sz="15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285F4"/>
                </a:solidFill>
              </a:rPr>
              <a:t>Prioritizing </a:t>
            </a:r>
            <a:r>
              <a:rPr lang="en" sz="2000" b="1">
                <a:solidFill>
                  <a:srgbClr val="4285F4"/>
                </a:solidFill>
              </a:rPr>
              <a:t>s</a:t>
            </a:r>
            <a:r>
              <a:rPr lang="en" sz="2000" b="1" i="0" u="none" strike="noStrike" cap="none">
                <a:solidFill>
                  <a:srgbClr val="4285F4"/>
                </a:solidFill>
              </a:rPr>
              <a:t>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338400" y="499044"/>
            <a:ext cx="8795700" cy="4639800"/>
          </a:xfrm>
          <a:prstGeom prst="rect">
            <a:avLst/>
          </a:prstGeom>
          <a:solidFill>
            <a:srgbClr val="FFFFFF">
              <a:alpha val="865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2887900" y="10459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128;p26"/>
          <p:cNvSpPr/>
          <p:nvPr/>
        </p:nvSpPr>
        <p:spPr>
          <a:xfrm>
            <a:off x="583225" y="2387844"/>
            <a:ext cx="988650" cy="431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Landscape Designer/Web Designer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Keep satisfied (high priority)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Manage closely (high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Monitor (minimum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15" name="Google Shape;215;p29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Power</a:t>
            </a:r>
            <a:endParaRPr sz="1600" b="0" i="0" u="none" strike="noStrike" cap="none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high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low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8" name="Google Shape;218;p29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0" name="Google Shape;220;p29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223" name="Google Shape;223;p29"/>
          <p:cNvCxnSpPr>
            <a:stCxn id="220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4" name="Google Shape;224;p29"/>
          <p:cNvCxnSpPr>
            <a:stCxn id="220" idx="1"/>
            <a:endCxn id="222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5" name="Google Shape;225;p29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26" name="Google Shape;226;p29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Investors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Clients &amp; Employees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Receptionist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30" name="Google Shape;230;p29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231" name="Google Shape;231;p29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med</a:t>
            </a:r>
            <a:endParaRPr sz="15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285F4"/>
                </a:solidFill>
              </a:rPr>
              <a:t>Prioritizing </a:t>
            </a:r>
            <a:r>
              <a:rPr lang="en" sz="2000" b="1">
                <a:solidFill>
                  <a:srgbClr val="4285F4"/>
                </a:solidFill>
              </a:rPr>
              <a:t>s</a:t>
            </a:r>
            <a:r>
              <a:rPr lang="en" sz="2000" b="1" i="0" u="none" strike="noStrike" cap="none">
                <a:solidFill>
                  <a:srgbClr val="4285F4"/>
                </a:solidFill>
              </a:rPr>
              <a:t>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238" name="Google Shape;238;p29"/>
          <p:cNvSpPr/>
          <p:nvPr/>
        </p:nvSpPr>
        <p:spPr>
          <a:xfrm>
            <a:off x="282971" y="499044"/>
            <a:ext cx="8795700" cy="4639800"/>
          </a:xfrm>
          <a:prstGeom prst="rect">
            <a:avLst/>
          </a:prstGeom>
          <a:solidFill>
            <a:srgbClr val="FFFFFF">
              <a:alpha val="865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240" name="Google Shape;240;p29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2887900" y="10459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4823925" y="205623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Macintosh PowerPoint</Application>
  <PresentationFormat>On-screen Show (16:9)</PresentationFormat>
  <Paragraphs>90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Roboto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Veneskey</dc:creator>
  <cp:lastModifiedBy>Skobba, Gjermund</cp:lastModifiedBy>
  <cp:revision>1</cp:revision>
  <dcterms:modified xsi:type="dcterms:W3CDTF">2023-08-21T13:22:40Z</dcterms:modified>
</cp:coreProperties>
</file>