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7"/>
      <p:bold r:id="rId28"/>
      <p:italic r:id="rId29"/>
      <p:boldItalic r:id="rId30"/>
    </p:embeddedFont>
    <p:embeddedFont>
      <p:font typeface="Titillium Web ExtraLight" panose="00000300000000000000" pitchFamily="2" charset="0"/>
      <p:regular r:id="rId31"/>
      <p:bold r:id="rId32"/>
      <p:italic r:id="rId33"/>
      <p:boldItalic r:id="rId34"/>
    </p:embeddedFont>
    <p:embeddedFont>
      <p:font typeface="Titillium Web Light" panose="000004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b96486fef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b96486fef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works better than sigmoid unless output layer where you need value between 0 and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is faster for learning  and gives  almost the same results as tanh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Leaky ReLU is slightly better  than ReLu but used less in practice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4b96486fe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4b96486fef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4b96486fef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4b96486fef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4b96486fe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4b96486fe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4b96486fef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4b96486fef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4b96486fef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4b96486fef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4b96486fef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4b96486fef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4b96486fe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4b96486fe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4b96486fef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4b96486fef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4b96486fef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4b96486fef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96486fef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96486fef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4b96486fef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4b96486fef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4b96486fe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4b96486fe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494bf733f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494bf733f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49df3109e1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49df3109e1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 task text is provided in handouts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4610dadfe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4610dadfe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4ade05e2f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4ade05e2f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4b96486fe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4b96486fe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4b96486fe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4b96486fe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4b96486fe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4b96486fe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b96486fe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b96486fe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4b96486fef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4b96486fef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works better than sigmoid unless output layer where you need value between 0 and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is faster for learning  and gives  almost the same results as tanh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Leaky ReLU is slightly better  than ReLu but used less in practice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4b96486fef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4b96486fef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works better than sigmoid unless output layer where you need value between 0 and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is faster for learning  and gives  almost the same results as tanh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Leaky ReLU is slightly better  than ReLu but used less in practice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python-machine-learning" TargetMode="External"/><Relationship Id="rId7" Type="http://schemas.openxmlformats.org/officeDocument/2006/relationships/hyperlink" Target="https://devblogs.nvidia.com/deep-learning-nutshell-core-concept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cikit-learn.org/stable/modules/generated/sklearn.neural_network.MLPClassifier.html" TargetMode="External"/><Relationship Id="rId5" Type="http://schemas.openxmlformats.org/officeDocument/2006/relationships/hyperlink" Target="https://en.wikipedia.org/wiki/Limited-memory_BFGS" TargetMode="External"/><Relationship Id="rId4" Type="http://schemas.openxmlformats.org/officeDocument/2006/relationships/hyperlink" Target="https://www.coursera.org/learn/neural-networks-deep-learn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80" name="Google Shape;780;p15"/>
          <p:cNvSpPr txBox="1"/>
          <p:nvPr/>
        </p:nvSpPr>
        <p:spPr>
          <a:xfrm>
            <a:off x="600450" y="1365250"/>
            <a:ext cx="4805700" cy="22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Neural Network</a:t>
            </a:r>
            <a:endParaRPr sz="4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81" name="Google Shape;781;p15"/>
          <p:cNvSpPr txBox="1">
            <a:spLocks noGrp="1"/>
          </p:cNvSpPr>
          <p:nvPr>
            <p:ph type="title" idx="4294967295"/>
          </p:nvPr>
        </p:nvSpPr>
        <p:spPr>
          <a:xfrm>
            <a:off x="524475" y="258325"/>
            <a:ext cx="3828900" cy="7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782" name="Google Shape;7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100" y="749075"/>
            <a:ext cx="28575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4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Two-Layer Model</a:t>
            </a:r>
            <a:endParaRPr/>
          </a:p>
        </p:txBody>
      </p:sp>
      <p:sp>
        <p:nvSpPr>
          <p:cNvPr id="894" name="Google Shape;894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95" name="Google Shape;895;p24"/>
          <p:cNvSpPr txBox="1">
            <a:spLocks noGrp="1"/>
          </p:cNvSpPr>
          <p:nvPr>
            <p:ph type="title"/>
          </p:nvPr>
        </p:nvSpPr>
        <p:spPr>
          <a:xfrm>
            <a:off x="489225" y="2433150"/>
            <a:ext cx="3515100" cy="19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Forward Propagation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Z1 = W1 @ X + b1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A1 = np.tanh(Z1)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Z2 = W2 @ A1 + b2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A2 = sigmoid(Z2)  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loss = Y * np.log(A2) + (1-Y) * np.log(1-A2)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cost = -1/m* np.sum(loss)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6" name="Google Shape;896;p24"/>
          <p:cNvSpPr txBox="1">
            <a:spLocks noGrp="1"/>
          </p:cNvSpPr>
          <p:nvPr>
            <p:ph type="title"/>
          </p:nvPr>
        </p:nvSpPr>
        <p:spPr>
          <a:xfrm>
            <a:off x="4576000" y="836775"/>
            <a:ext cx="44112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Backward Propagation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dJ_Z2 = A2-Y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dJ_W2 = 1/m * dJ_Z2 @ 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A1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.T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dJ_b2 = 1/m * np.sum(dJ_Z2, axis=1, keepdims= True)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dJ_Z1 = </a:t>
            </a:r>
            <a:r>
              <a:rPr lang="en" sz="1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W2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.T @ dJ_Z2 * (1 - 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A1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**2)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dJ_W1 = 1/m * dJ_Z1 @ 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X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.T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dJ_b1 = 1/m * np.sum(dJ_Z1, axis=1, keepdims= True)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4658950" y="4229575"/>
            <a:ext cx="3395400" cy="6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predictions = A2 &gt; 0.5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8" name="Google Shape;898;p24"/>
          <p:cNvSpPr txBox="1">
            <a:spLocks noGrp="1"/>
          </p:cNvSpPr>
          <p:nvPr>
            <p:ph type="title"/>
          </p:nvPr>
        </p:nvSpPr>
        <p:spPr>
          <a:xfrm>
            <a:off x="4576000" y="2912175"/>
            <a:ext cx="33954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Update parameters </a:t>
            </a:r>
            <a:endParaRPr sz="1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W1 = W1 - learning_rate * dW1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b1 = b1 - learning_rate * db1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W2 = W2 - learning_rate * dW2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b2 = b2 - learning_rate * db2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/>
          </p:nvPr>
        </p:nvSpPr>
        <p:spPr>
          <a:xfrm>
            <a:off x="7329700" y="1064100"/>
            <a:ext cx="978000" cy="486300"/>
          </a:xfrm>
          <a:prstGeom prst="rect">
            <a:avLst/>
          </a:prstGeom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 Cache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00" name="Google Shape;900;p24"/>
          <p:cNvSpPr txBox="1">
            <a:spLocks noGrp="1"/>
          </p:cNvSpPr>
          <p:nvPr>
            <p:ph type="title"/>
          </p:nvPr>
        </p:nvSpPr>
        <p:spPr>
          <a:xfrm>
            <a:off x="532675" y="836775"/>
            <a:ext cx="37413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Init parameters 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W1 = np.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random.randn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(n_h, n_x)*0.01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b1 = np.zeros(shape=(n_h, 1))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W2 = np.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random.randn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(n_y, n_h) *0.01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b2 = np.zeros(shape=(n_y, 1))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5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Implementation</a:t>
            </a:r>
            <a:endParaRPr/>
          </a:p>
        </p:txBody>
      </p:sp>
      <p:sp>
        <p:nvSpPr>
          <p:cNvPr id="906" name="Google Shape;906;p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07" name="Google Shape;907;p25"/>
          <p:cNvSpPr txBox="1">
            <a:spLocks noGrp="1"/>
          </p:cNvSpPr>
          <p:nvPr>
            <p:ph type="title"/>
          </p:nvPr>
        </p:nvSpPr>
        <p:spPr>
          <a:xfrm>
            <a:off x="532675" y="836775"/>
            <a:ext cx="7842900" cy="3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tillium Web"/>
                <a:ea typeface="Titillium Web"/>
                <a:cs typeface="Titillium Web"/>
                <a:sym typeface="Titillium Web"/>
              </a:rPr>
              <a:t>from sklearn.neural_network import MLPClassifier</a:t>
            </a:r>
            <a:endParaRPr sz="1800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clf= MLPClassifier(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solver= 'lbfgs',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random_state=20,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hidden_layer_sizes=(20,7,10),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#     alpha=.1, 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max_iter=30,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clf.fit(X_train_scaled,Y_train)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print("train accuracy= {:.3%}".format(clf.score (X_train_scaled, Y_train)))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print("test accuracy= {:.3%}".format(clf.score (X_test_scaled, Y_test)))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13" name="Google Shape;913;p26"/>
          <p:cNvSpPr txBox="1">
            <a:spLocks noGrp="1"/>
          </p:cNvSpPr>
          <p:nvPr>
            <p:ph type="title"/>
          </p:nvPr>
        </p:nvSpPr>
        <p:spPr>
          <a:xfrm>
            <a:off x="5840775" y="811375"/>
            <a:ext cx="2674200" cy="26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X_mk8, y_mk8 = make_blobs(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n_samples = 200,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n_features = 2,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centers = 8,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cluster_std = 2,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random_state = 4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Y_train =  y_mk8 % 2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4" name="Google Shape;914;p26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</a:t>
            </a:r>
            <a:endParaRPr/>
          </a:p>
        </p:txBody>
      </p:sp>
      <p:pic>
        <p:nvPicPr>
          <p:cNvPr id="915" name="Google Shape;9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25" y="811375"/>
            <a:ext cx="4473276" cy="3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7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Hidden Layer </a:t>
            </a:r>
            <a:endParaRPr/>
          </a:p>
        </p:txBody>
      </p:sp>
      <p:sp>
        <p:nvSpPr>
          <p:cNvPr id="921" name="Google Shape;921;p2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922" name="Google Shape;9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50" y="860600"/>
            <a:ext cx="7995925" cy="323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8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928" name="Google Shape;928;p2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929" name="Google Shape;9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00" y="827775"/>
            <a:ext cx="6307974" cy="37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9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</a:t>
            </a:r>
            <a:endParaRPr/>
          </a:p>
        </p:txBody>
      </p:sp>
      <p:sp>
        <p:nvSpPr>
          <p:cNvPr id="935" name="Google Shape;935;p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36" name="Google Shape;9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175" y="836000"/>
            <a:ext cx="6290725" cy="37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</a:t>
            </a:r>
            <a:endParaRPr/>
          </a:p>
        </p:txBody>
      </p:sp>
      <p:sp>
        <p:nvSpPr>
          <p:cNvPr id="942" name="Google Shape;942;p30"/>
          <p:cNvSpPr txBox="1">
            <a:spLocks noGrp="1"/>
          </p:cNvSpPr>
          <p:nvPr>
            <p:ph type="title"/>
          </p:nvPr>
        </p:nvSpPr>
        <p:spPr>
          <a:xfrm>
            <a:off x="532675" y="836775"/>
            <a:ext cx="7834800" cy="3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clf= MLPClassifier(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solver= 'lbfgs',    #  {‘lbfgs’, ‘sgd’, ‘adam’}, default ‘adam’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hidden_layer_sizes=(20,7,10),   # default (100)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activation = ‘tanh’, 	# {‘identity’, ‘logistic’, ‘tanh’, ‘relu’}, default ‘relu’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alpha=0.1,  	# default 0.0001 - The larger alpha the stronger regularization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max_iter=30,    # default 200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random_state=0,    # default None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3" name="Google Shape;943;p3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949" name="Google Shape;949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950" name="Google Shape;950;p31"/>
          <p:cNvSpPr txBox="1"/>
          <p:nvPr/>
        </p:nvSpPr>
        <p:spPr>
          <a:xfrm>
            <a:off x="739675" y="7608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Pros</a:t>
            </a:r>
            <a:endParaRPr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Captures complex decision boundaries 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Can be used in regression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951" name="Google Shape;951;p31"/>
          <p:cNvSpPr txBox="1"/>
          <p:nvPr/>
        </p:nvSpPr>
        <p:spPr>
          <a:xfrm>
            <a:off x="4694997" y="7608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</a:t>
            </a:r>
            <a:endParaRPr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more data 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</a:t>
            </a:r>
            <a:r>
              <a:rPr lang="en" sz="24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more time for  training 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careful data preprocessing </a:t>
            </a:r>
            <a:endParaRPr sz="24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ExtraLight"/>
              <a:buChar char="●"/>
            </a:pPr>
            <a:r>
              <a:rPr lang="en" sz="24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model tuning </a:t>
            </a:r>
            <a:endParaRPr sz="24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952" name="Google Shape;952;p31"/>
          <p:cNvSpPr/>
          <p:nvPr/>
        </p:nvSpPr>
        <p:spPr>
          <a:xfrm>
            <a:off x="1208541" y="991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1"/>
          <p:cNvSpPr/>
          <p:nvPr/>
        </p:nvSpPr>
        <p:spPr>
          <a:xfrm>
            <a:off x="5171786" y="1012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2"/>
          <p:cNvSpPr txBox="1">
            <a:spLocks noGrp="1"/>
          </p:cNvSpPr>
          <p:nvPr>
            <p:ph type="body" idx="4294967295"/>
          </p:nvPr>
        </p:nvSpPr>
        <p:spPr>
          <a:xfrm>
            <a:off x="566025" y="817425"/>
            <a:ext cx="8020500" cy="4074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959" name="Google Shape;959;p32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Neurons </a:t>
            </a:r>
            <a:endParaRPr/>
          </a:p>
        </p:txBody>
      </p:sp>
      <p:sp>
        <p:nvSpPr>
          <p:cNvPr id="960" name="Google Shape;960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961" name="Google Shape;9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492" y="982325"/>
            <a:ext cx="3311183" cy="22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675" y="2431550"/>
            <a:ext cx="2816524" cy="23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250" y="893625"/>
            <a:ext cx="3260550" cy="17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3"/>
          <p:cNvSpPr txBox="1">
            <a:spLocks noGrp="1"/>
          </p:cNvSpPr>
          <p:nvPr>
            <p:ph type="body" idx="4294967295"/>
          </p:nvPr>
        </p:nvSpPr>
        <p:spPr>
          <a:xfrm>
            <a:off x="566025" y="817425"/>
            <a:ext cx="8020500" cy="4074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969" name="Google Shape;969;p33"/>
          <p:cNvSpPr txBox="1">
            <a:spLocks noGrp="1"/>
          </p:cNvSpPr>
          <p:nvPr>
            <p:ph type="title" idx="4294967295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Types</a:t>
            </a:r>
            <a:endParaRPr/>
          </a:p>
        </p:txBody>
      </p:sp>
      <p:pic>
        <p:nvPicPr>
          <p:cNvPr id="970" name="Google Shape;9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150" y="3241112"/>
            <a:ext cx="4941800" cy="12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3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972" name="Google Shape;9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25" y="1407399"/>
            <a:ext cx="3319908" cy="1628476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33"/>
          <p:cNvSpPr txBox="1">
            <a:spLocks noGrp="1"/>
          </p:cNvSpPr>
          <p:nvPr>
            <p:ph type="title" idx="4294967295"/>
          </p:nvPr>
        </p:nvSpPr>
        <p:spPr>
          <a:xfrm>
            <a:off x="739675" y="817425"/>
            <a:ext cx="2937000" cy="5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Standard NN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4" name="Google Shape;974;p33"/>
          <p:cNvSpPr txBox="1">
            <a:spLocks noGrp="1"/>
          </p:cNvSpPr>
          <p:nvPr>
            <p:ph type="title" idx="4294967295"/>
          </p:nvPr>
        </p:nvSpPr>
        <p:spPr>
          <a:xfrm>
            <a:off x="4442550" y="835988"/>
            <a:ext cx="2937000" cy="5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Convolutional NN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5" name="Google Shape;975;p33"/>
          <p:cNvSpPr txBox="1">
            <a:spLocks noGrp="1"/>
          </p:cNvSpPr>
          <p:nvPr>
            <p:ph type="title" idx="4294967295"/>
          </p:nvPr>
        </p:nvSpPr>
        <p:spPr>
          <a:xfrm>
            <a:off x="1150525" y="3531425"/>
            <a:ext cx="2115300" cy="5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Recurrent NN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76" name="Google Shape;97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050" y="1383801"/>
            <a:ext cx="3845224" cy="1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16"/>
          <p:cNvGrpSpPr/>
          <p:nvPr/>
        </p:nvGrpSpPr>
        <p:grpSpPr>
          <a:xfrm>
            <a:off x="6386449" y="916979"/>
            <a:ext cx="2049541" cy="2049503"/>
            <a:chOff x="6643075" y="3664250"/>
            <a:chExt cx="407950" cy="407975"/>
          </a:xfrm>
        </p:grpSpPr>
        <p:sp>
          <p:nvSpPr>
            <p:cNvPr id="788" name="Google Shape;788;p1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6"/>
          <p:cNvGrpSpPr/>
          <p:nvPr/>
        </p:nvGrpSpPr>
        <p:grpSpPr>
          <a:xfrm rot="-587398">
            <a:off x="6265771" y="3309529"/>
            <a:ext cx="842620" cy="842572"/>
            <a:chOff x="576250" y="4319400"/>
            <a:chExt cx="442075" cy="442050"/>
          </a:xfrm>
        </p:grpSpPr>
        <p:sp>
          <p:nvSpPr>
            <p:cNvPr id="791" name="Google Shape;791;p1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16"/>
          <p:cNvSpPr/>
          <p:nvPr/>
        </p:nvSpPr>
        <p:spPr>
          <a:xfrm>
            <a:off x="61245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6"/>
          <p:cNvSpPr/>
          <p:nvPr/>
        </p:nvSpPr>
        <p:spPr>
          <a:xfrm rot="2697547">
            <a:off x="7644830" y="2989158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6"/>
          <p:cNvSpPr/>
          <p:nvPr/>
        </p:nvSpPr>
        <p:spPr>
          <a:xfrm>
            <a:off x="8391773" y="3072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6"/>
          <p:cNvSpPr/>
          <p:nvPr/>
        </p:nvSpPr>
        <p:spPr>
          <a:xfrm rot="1280241">
            <a:off x="5826428" y="18557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00" name="Google Shape;800;p16"/>
          <p:cNvSpPr txBox="1">
            <a:spLocks noGrp="1"/>
          </p:cNvSpPr>
          <p:nvPr>
            <p:ph type="body" idx="4294967295"/>
          </p:nvPr>
        </p:nvSpPr>
        <p:spPr>
          <a:xfrm>
            <a:off x="1153350" y="1337875"/>
            <a:ext cx="42510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Classic Neural Network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 digits recognition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01" name="Google Shape;801;p16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This Lesson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02" name="Google Shape;802;p16"/>
          <p:cNvSpPr/>
          <p:nvPr/>
        </p:nvSpPr>
        <p:spPr>
          <a:xfrm>
            <a:off x="608814" y="14619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16"/>
          <p:cNvGrpSpPr/>
          <p:nvPr/>
        </p:nvGrpSpPr>
        <p:grpSpPr>
          <a:xfrm>
            <a:off x="617518" y="2142812"/>
            <a:ext cx="299911" cy="424768"/>
            <a:chOff x="3979850" y="1598950"/>
            <a:chExt cx="356825" cy="505375"/>
          </a:xfrm>
        </p:grpSpPr>
        <p:sp>
          <p:nvSpPr>
            <p:cNvPr id="804" name="Google Shape;804;p1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4"/>
          <p:cNvSpPr txBox="1">
            <a:spLocks noGrp="1"/>
          </p:cNvSpPr>
          <p:nvPr>
            <p:ph type="body" idx="4294967295"/>
          </p:nvPr>
        </p:nvSpPr>
        <p:spPr>
          <a:xfrm>
            <a:off x="566025" y="689075"/>
            <a:ext cx="7940700" cy="4203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982" name="Google Shape;982;p3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983" name="Google Shape;9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13" y="703700"/>
            <a:ext cx="5757749" cy="19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000" y="2830574"/>
            <a:ext cx="5659974" cy="2061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34"/>
          <p:cNvSpPr txBox="1">
            <a:spLocks noGrp="1"/>
          </p:cNvSpPr>
          <p:nvPr>
            <p:ph type="title" idx="4294967295"/>
          </p:nvPr>
        </p:nvSpPr>
        <p:spPr>
          <a:xfrm>
            <a:off x="739675" y="100200"/>
            <a:ext cx="7686000" cy="5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5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 Digits Sample </a:t>
            </a:r>
            <a:endParaRPr/>
          </a:p>
        </p:txBody>
      </p:sp>
      <p:sp>
        <p:nvSpPr>
          <p:cNvPr id="991" name="Google Shape;991;p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992" name="Google Shape;9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100" y="852487"/>
            <a:ext cx="60102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6"/>
          <p:cNvSpPr txBox="1">
            <a:spLocks noGrp="1"/>
          </p:cNvSpPr>
          <p:nvPr>
            <p:ph type="title"/>
          </p:nvPr>
        </p:nvSpPr>
        <p:spPr>
          <a:xfrm>
            <a:off x="909971" y="1750291"/>
            <a:ext cx="3804060" cy="383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</a:t>
            </a:r>
            <a:r>
              <a:rPr lang="en-US" sz="2400" dirty="0">
                <a:latin typeface="Titillium Web Light"/>
              </a:rPr>
              <a:t>Handwritten Digits</a:t>
            </a:r>
            <a:endParaRPr sz="2400" dirty="0">
              <a:latin typeface="Titillium Web Light"/>
              <a:sym typeface="Titillium Web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tillium Web Light"/>
                <a:ea typeface="Titillium Web Light"/>
                <a:cs typeface="Titillium Web Light"/>
                <a:sym typeface="Titillium Web Light"/>
              </a:rPr>
              <a:t>data set </a:t>
            </a:r>
            <a:br>
              <a:rPr lang="en" sz="2400" dirty="0"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2400" dirty="0">
                <a:latin typeface="Titillium Web Light"/>
                <a:ea typeface="Titillium Web Light"/>
                <a:cs typeface="Titillium Web Light"/>
                <a:sym typeface="Titillium Web Light"/>
              </a:rPr>
              <a:t>Use the “Cat vs Noncat” </a:t>
            </a:r>
            <a:br>
              <a:rPr lang="en" sz="2400" dirty="0"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2400" dirty="0">
                <a:latin typeface="Titillium Web Light"/>
                <a:ea typeface="Titillium Web Light"/>
                <a:cs typeface="Titillium Web Light"/>
                <a:sym typeface="Titillium Web Light"/>
              </a:rPr>
              <a:t>data set</a:t>
            </a:r>
            <a:br>
              <a:rPr lang="en" sz="2400" dirty="0"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-US" sz="2400" dirty="0">
                <a:latin typeface="Titillium Web Light"/>
                <a:ea typeface="Titillium Web Light"/>
                <a:cs typeface="Titillium Web Light"/>
                <a:sym typeface="Titillium Web Light"/>
              </a:rPr>
              <a:t>Use the Signs data set </a:t>
            </a:r>
            <a:br>
              <a:rPr lang="en-US" sz="2400" dirty="0"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sz="2400"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998" name="Google Shape;9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611" y="3116819"/>
            <a:ext cx="2014544" cy="170598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3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000" name="Google Shape;1000;p36"/>
          <p:cNvSpPr txBox="1">
            <a:spLocks noGrp="1"/>
          </p:cNvSpPr>
          <p:nvPr>
            <p:ph type="title"/>
          </p:nvPr>
        </p:nvSpPr>
        <p:spPr>
          <a:xfrm>
            <a:off x="599350" y="182350"/>
            <a:ext cx="4462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Titillium Web Light"/>
                <a:ea typeface="Titillium Web Light"/>
                <a:cs typeface="Titillium Web Light"/>
                <a:sym typeface="Titillium Web Light"/>
              </a:rPr>
              <a:t>Home Task</a:t>
            </a:r>
            <a:br>
              <a:rPr lang="en" dirty="0"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br>
              <a:rPr lang="en" sz="600" dirty="0"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2400" dirty="0">
                <a:latin typeface="Titillium Web Light"/>
                <a:ea typeface="Titillium Web Light"/>
                <a:cs typeface="Titillium Web Light"/>
                <a:sym typeface="Titillium Web Light"/>
              </a:rPr>
              <a:t>Classify data with 1-layer, </a:t>
            </a:r>
            <a:br>
              <a:rPr lang="en" sz="2400" dirty="0"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2400" dirty="0">
                <a:latin typeface="Titillium Web Light"/>
                <a:ea typeface="Titillium Web Light"/>
                <a:cs typeface="Titillium Web Light"/>
                <a:sym typeface="Titillium Web Light"/>
              </a:rPr>
              <a:t>2-layers and 3-layers MLP </a:t>
            </a:r>
            <a:endParaRPr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01" name="Google Shape;1001;p36"/>
          <p:cNvSpPr/>
          <p:nvPr/>
        </p:nvSpPr>
        <p:spPr>
          <a:xfrm>
            <a:off x="6792001" y="320696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36"/>
          <p:cNvGrpSpPr/>
          <p:nvPr/>
        </p:nvGrpSpPr>
        <p:grpSpPr>
          <a:xfrm>
            <a:off x="310075" y="4134324"/>
            <a:ext cx="299911" cy="424768"/>
            <a:chOff x="3979850" y="1598950"/>
            <a:chExt cx="356825" cy="505375"/>
          </a:xfrm>
        </p:grpSpPr>
        <p:sp>
          <p:nvSpPr>
            <p:cNvPr id="1003" name="Google Shape;1003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36"/>
          <p:cNvGrpSpPr/>
          <p:nvPr/>
        </p:nvGrpSpPr>
        <p:grpSpPr>
          <a:xfrm>
            <a:off x="291385" y="3069217"/>
            <a:ext cx="299911" cy="424768"/>
            <a:chOff x="3979850" y="1598950"/>
            <a:chExt cx="356825" cy="505375"/>
          </a:xfrm>
        </p:grpSpPr>
        <p:sp>
          <p:nvSpPr>
            <p:cNvPr id="1006" name="Google Shape;1006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005;p36">
            <a:extLst>
              <a:ext uri="{FF2B5EF4-FFF2-40B4-BE49-F238E27FC236}">
                <a16:creationId xmlns:a16="http://schemas.microsoft.com/office/drawing/2014/main" id="{2D4AF32E-761C-401A-97BD-411D6CC38940}"/>
              </a:ext>
            </a:extLst>
          </p:cNvPr>
          <p:cNvGrpSpPr/>
          <p:nvPr/>
        </p:nvGrpSpPr>
        <p:grpSpPr>
          <a:xfrm>
            <a:off x="299424" y="2015851"/>
            <a:ext cx="299911" cy="424768"/>
            <a:chOff x="3979850" y="1598950"/>
            <a:chExt cx="356825" cy="505375"/>
          </a:xfrm>
        </p:grpSpPr>
        <p:sp>
          <p:nvSpPr>
            <p:cNvPr id="14" name="Google Shape;1006;p36">
              <a:extLst>
                <a:ext uri="{FF2B5EF4-FFF2-40B4-BE49-F238E27FC236}">
                  <a16:creationId xmlns:a16="http://schemas.microsoft.com/office/drawing/2014/main" id="{1DBFE409-27E1-406E-8D97-AA95720988A8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7;p36">
              <a:extLst>
                <a:ext uri="{FF2B5EF4-FFF2-40B4-BE49-F238E27FC236}">
                  <a16:creationId xmlns:a16="http://schemas.microsoft.com/office/drawing/2014/main" id="{92CF6FAF-A15C-42BA-8A36-6843E04CC5F3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1FC83A-BD59-41C6-A973-20651F54B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36" y="865538"/>
            <a:ext cx="2014544" cy="151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0F96D7-D50B-4262-A072-60CE49D64D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07" t="36223" r="38739" b="11386"/>
          <a:stretch/>
        </p:blipFill>
        <p:spPr>
          <a:xfrm>
            <a:off x="6984948" y="1509567"/>
            <a:ext cx="1976532" cy="14618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22" name="Google Shape;1022;p38"/>
          <p:cNvSpPr txBox="1">
            <a:spLocks noGrp="1"/>
          </p:cNvSpPr>
          <p:nvPr>
            <p:ph type="title"/>
          </p:nvPr>
        </p:nvSpPr>
        <p:spPr>
          <a:xfrm>
            <a:off x="508900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Learn more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23" name="Google Shape;1023;p38"/>
          <p:cNvSpPr/>
          <p:nvPr/>
        </p:nvSpPr>
        <p:spPr>
          <a:xfrm>
            <a:off x="877900" y="832650"/>
            <a:ext cx="7202400" cy="378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Applied Machine Learning in Python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https://www.coursera.org/learn/python-machine-learning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Neural Networks and Deep Learning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https://www.coursera.org/learn/neural-networks-deep-learning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Limited-memory BFGS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https://en.wikipedia.org/wiki/Limited-memory_BFGS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sklearn.neural_network.MLPClassifier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https://scikit-learn.org/stable/modules/generated/sklearn.neural_network.MLPClassifier.html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Deep Learning in a Nutshell: Core Concepts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https://devblogs.nvidia.com/deep-learning-nutshell-core-concepts/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29" name="Google Shape;1029;p39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30" name="Google Shape;1030;p39"/>
          <p:cNvSpPr txBox="1">
            <a:spLocks noGrp="1"/>
          </p:cNvSpPr>
          <p:nvPr>
            <p:ph type="body" idx="1"/>
          </p:nvPr>
        </p:nvSpPr>
        <p:spPr>
          <a:xfrm>
            <a:off x="452725" y="2116475"/>
            <a:ext cx="3985200" cy="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1" name="Google Shape;1031;p39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7"/>
          <p:cNvSpPr txBox="1">
            <a:spLocks noGrp="1"/>
          </p:cNvSpPr>
          <p:nvPr>
            <p:ph type="body" idx="4294967295"/>
          </p:nvPr>
        </p:nvSpPr>
        <p:spPr>
          <a:xfrm>
            <a:off x="557850" y="844950"/>
            <a:ext cx="8028600" cy="3716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11" name="Google Shape;811;p17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vs Logistic Regression</a:t>
            </a:r>
            <a:endParaRPr/>
          </a:p>
        </p:txBody>
      </p:sp>
      <p:sp>
        <p:nvSpPr>
          <p:cNvPr id="812" name="Google Shape;812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13" name="Google Shape;8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375" y="1456825"/>
            <a:ext cx="3608446" cy="2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7"/>
          <p:cNvSpPr txBox="1">
            <a:spLocks noGrp="1"/>
          </p:cNvSpPr>
          <p:nvPr>
            <p:ph type="title"/>
          </p:nvPr>
        </p:nvSpPr>
        <p:spPr>
          <a:xfrm>
            <a:off x="813225" y="844950"/>
            <a:ext cx="7686000" cy="5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Logistic Regression			</a:t>
            </a: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Neural Network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15" name="Google Shape;8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225" y="1423775"/>
            <a:ext cx="3288450" cy="21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17"/>
          <p:cNvSpPr txBox="1">
            <a:spLocks noGrp="1"/>
          </p:cNvSpPr>
          <p:nvPr>
            <p:ph type="title"/>
          </p:nvPr>
        </p:nvSpPr>
        <p:spPr>
          <a:xfrm>
            <a:off x="813225" y="3934150"/>
            <a:ext cx="7686000" cy="5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X.shape = (n, m)		index [l] corresponds to  layer number l = (1,L) 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index 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(i) </a:t>
            </a:r>
            <a:r>
              <a:rPr lang="en"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corresponds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sample number i = (1,m)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8"/>
          <p:cNvSpPr txBox="1">
            <a:spLocks noGrp="1"/>
          </p:cNvSpPr>
          <p:nvPr>
            <p:ph type="body" idx="4294967295"/>
          </p:nvPr>
        </p:nvSpPr>
        <p:spPr>
          <a:xfrm>
            <a:off x="262525" y="803925"/>
            <a:ext cx="8589000" cy="3765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22" name="Google Shape;82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23" name="Google Shape;8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25" y="1396050"/>
            <a:ext cx="5195624" cy="9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8"/>
          <p:cNvSpPr txBox="1">
            <a:spLocks noGrp="1"/>
          </p:cNvSpPr>
          <p:nvPr>
            <p:ph type="title"/>
          </p:nvPr>
        </p:nvSpPr>
        <p:spPr>
          <a:xfrm>
            <a:off x="508425" y="844950"/>
            <a:ext cx="7686000" cy="5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Logistic Regression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5" name="Google Shape;825;p18"/>
          <p:cNvSpPr txBox="1">
            <a:spLocks noGrp="1"/>
          </p:cNvSpPr>
          <p:nvPr>
            <p:ph type="title"/>
          </p:nvPr>
        </p:nvSpPr>
        <p:spPr>
          <a:xfrm>
            <a:off x="407800" y="2467625"/>
            <a:ext cx="7686000" cy="5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Neural Network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6" name="Google Shape;826;p18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vs Logistic Regression</a:t>
            </a:r>
            <a:endParaRPr/>
          </a:p>
        </p:txBody>
      </p:sp>
      <p:pic>
        <p:nvPicPr>
          <p:cNvPr id="827" name="Google Shape;8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00" y="3167842"/>
            <a:ext cx="8102575" cy="95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9"/>
          <p:cNvSpPr txBox="1">
            <a:spLocks noGrp="1"/>
          </p:cNvSpPr>
          <p:nvPr>
            <p:ph type="body" idx="4294967295"/>
          </p:nvPr>
        </p:nvSpPr>
        <p:spPr>
          <a:xfrm>
            <a:off x="557825" y="803925"/>
            <a:ext cx="8028900" cy="3765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33" name="Google Shape;833;p1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34" name="Google Shape;834;p19"/>
          <p:cNvSpPr txBox="1">
            <a:spLocks noGrp="1"/>
          </p:cNvSpPr>
          <p:nvPr>
            <p:ph type="title"/>
          </p:nvPr>
        </p:nvSpPr>
        <p:spPr>
          <a:xfrm>
            <a:off x="776975" y="900775"/>
            <a:ext cx="7686000" cy="5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all samples 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5" name="Google Shape;835;p19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Neural Network </a:t>
            </a:r>
            <a:endParaRPr/>
          </a:p>
        </p:txBody>
      </p:sp>
      <p:pic>
        <p:nvPicPr>
          <p:cNvPr id="836" name="Google Shape;8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0" y="1591925"/>
            <a:ext cx="42291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675" y="1000975"/>
            <a:ext cx="2667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8675" y="2452600"/>
            <a:ext cx="2592249" cy="8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0"/>
          <p:cNvSpPr txBox="1">
            <a:spLocks noGrp="1"/>
          </p:cNvSpPr>
          <p:nvPr>
            <p:ph type="body" idx="4294967295"/>
          </p:nvPr>
        </p:nvSpPr>
        <p:spPr>
          <a:xfrm>
            <a:off x="557825" y="803925"/>
            <a:ext cx="8028900" cy="37737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44" name="Google Shape;844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45" name="Google Shape;845;p2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2-Layers Neural Network </a:t>
            </a:r>
            <a:endParaRPr/>
          </a:p>
        </p:txBody>
      </p:sp>
      <p:pic>
        <p:nvPicPr>
          <p:cNvPr id="846" name="Google Shape;8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900775"/>
            <a:ext cx="4890475" cy="36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675" y="3207500"/>
            <a:ext cx="1941650" cy="8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665" y="1148475"/>
            <a:ext cx="1852310" cy="188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1"/>
          <p:cNvSpPr txBox="1">
            <a:spLocks noGrp="1"/>
          </p:cNvSpPr>
          <p:nvPr>
            <p:ph type="body" idx="1"/>
          </p:nvPr>
        </p:nvSpPr>
        <p:spPr>
          <a:xfrm>
            <a:off x="287125" y="820325"/>
            <a:ext cx="4388700" cy="3781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54" name="Google Shape;854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55" name="Google Shape;8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572" y="535925"/>
            <a:ext cx="3849027" cy="43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00" y="1120099"/>
            <a:ext cx="3607250" cy="34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21"/>
          <p:cNvSpPr txBox="1">
            <a:spLocks noGrp="1"/>
          </p:cNvSpPr>
          <p:nvPr>
            <p:ph type="title"/>
          </p:nvPr>
        </p:nvSpPr>
        <p:spPr>
          <a:xfrm>
            <a:off x="739675" y="0"/>
            <a:ext cx="3099600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Shapes Sample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2"/>
          <p:cNvSpPr txBox="1">
            <a:spLocks noGrp="1"/>
          </p:cNvSpPr>
          <p:nvPr>
            <p:ph type="body" idx="4294967295"/>
          </p:nvPr>
        </p:nvSpPr>
        <p:spPr>
          <a:xfrm>
            <a:off x="531475" y="803925"/>
            <a:ext cx="8188800" cy="3885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63" name="Google Shape;863;p22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864" name="Google Shape;864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65" name="Google Shape;8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734" y="2817548"/>
            <a:ext cx="2298641" cy="174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419" y="819690"/>
            <a:ext cx="2327224" cy="174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475" y="2822232"/>
            <a:ext cx="2298641" cy="173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756" y="818675"/>
            <a:ext cx="2298650" cy="176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1347" y="1048300"/>
            <a:ext cx="1546200" cy="4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7150" y="994368"/>
            <a:ext cx="2189625" cy="4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8550" y="3049875"/>
            <a:ext cx="2551850" cy="2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75499" y="3045175"/>
            <a:ext cx="1481925" cy="3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22"/>
          <p:cNvSpPr txBox="1">
            <a:spLocks noGrp="1"/>
          </p:cNvSpPr>
          <p:nvPr>
            <p:ph type="title"/>
          </p:nvPr>
        </p:nvSpPr>
        <p:spPr>
          <a:xfrm>
            <a:off x="783525" y="2504425"/>
            <a:ext cx="1800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Rectified Linear Unit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3"/>
          <p:cNvSpPr txBox="1">
            <a:spLocks noGrp="1"/>
          </p:cNvSpPr>
          <p:nvPr>
            <p:ph type="body" idx="4294967295"/>
          </p:nvPr>
        </p:nvSpPr>
        <p:spPr>
          <a:xfrm>
            <a:off x="564300" y="779325"/>
            <a:ext cx="7786800" cy="3885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79" name="Google Shape;879;p23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Derivatives Of Activation Functions</a:t>
            </a:r>
            <a:endParaRPr/>
          </a:p>
        </p:txBody>
      </p:sp>
      <p:sp>
        <p:nvSpPr>
          <p:cNvPr id="880" name="Google Shape;880;p2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81" name="Google Shape;8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25" y="1261825"/>
            <a:ext cx="1725705" cy="11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23"/>
          <p:cNvSpPr txBox="1">
            <a:spLocks noGrp="1"/>
          </p:cNvSpPr>
          <p:nvPr>
            <p:ph type="title"/>
          </p:nvPr>
        </p:nvSpPr>
        <p:spPr>
          <a:xfrm>
            <a:off x="837475" y="1065375"/>
            <a:ext cx="1800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SIgmoid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3" name="Google Shape;883;p23"/>
          <p:cNvSpPr txBox="1">
            <a:spLocks noGrp="1"/>
          </p:cNvSpPr>
          <p:nvPr>
            <p:ph type="title"/>
          </p:nvPr>
        </p:nvSpPr>
        <p:spPr>
          <a:xfrm>
            <a:off x="903750" y="2635025"/>
            <a:ext cx="1800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ReLU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84" name="Google Shape;8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400" y="1275775"/>
            <a:ext cx="2420126" cy="11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275" y="3069163"/>
            <a:ext cx="1800600" cy="880922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23"/>
          <p:cNvSpPr txBox="1">
            <a:spLocks noGrp="1"/>
          </p:cNvSpPr>
          <p:nvPr>
            <p:ph type="title"/>
          </p:nvPr>
        </p:nvSpPr>
        <p:spPr>
          <a:xfrm>
            <a:off x="3890425" y="2635025"/>
            <a:ext cx="1800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Leaky ReLU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87" name="Google Shape;8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6774" y="3011299"/>
            <a:ext cx="1858400" cy="844248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23"/>
          <p:cNvSpPr txBox="1">
            <a:spLocks noGrp="1"/>
          </p:cNvSpPr>
          <p:nvPr>
            <p:ph type="title"/>
          </p:nvPr>
        </p:nvSpPr>
        <p:spPr>
          <a:xfrm>
            <a:off x="3890425" y="1065375"/>
            <a:ext cx="1800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Tanh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1043</Words>
  <Application>Microsoft Office PowerPoint</Application>
  <PresentationFormat>Екран (16:9)</PresentationFormat>
  <Paragraphs>166</Paragraphs>
  <Slides>24</Slides>
  <Notes>24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9" baseType="lpstr">
      <vt:lpstr>Titillium Web</vt:lpstr>
      <vt:lpstr>Titillium Web ExtraLight</vt:lpstr>
      <vt:lpstr>Arial</vt:lpstr>
      <vt:lpstr>Titillium Web Light</vt:lpstr>
      <vt:lpstr>Thaliard template</vt:lpstr>
      <vt:lpstr>Презентація PowerPoint</vt:lpstr>
      <vt:lpstr>This Lesson </vt:lpstr>
      <vt:lpstr>Neural Network vs Logistic Regression</vt:lpstr>
      <vt:lpstr>Logistic Regression</vt:lpstr>
      <vt:lpstr>For all samples </vt:lpstr>
      <vt:lpstr>2-Layers Neural Network </vt:lpstr>
      <vt:lpstr>Shapes Sample</vt:lpstr>
      <vt:lpstr>Activation Functions</vt:lpstr>
      <vt:lpstr>Derivatives Of Activation Functions</vt:lpstr>
      <vt:lpstr>Two-Layer Model</vt:lpstr>
      <vt:lpstr>Sklearn Implementation</vt:lpstr>
      <vt:lpstr>X_mk8, y_mk8 = make_blobs( n_samples = 200, n_features = 2, centers = 8,  cluster_std = 2, random_state = 4 ) Y_train =  y_mk8 % 2  </vt:lpstr>
      <vt:lpstr>Single Hidden Layer </vt:lpstr>
      <vt:lpstr>Regularization</vt:lpstr>
      <vt:lpstr>Activation Functions </vt:lpstr>
      <vt:lpstr>Parameters </vt:lpstr>
      <vt:lpstr>Pros and Cons</vt:lpstr>
      <vt:lpstr>Neurons </vt:lpstr>
      <vt:lpstr>Neural Networks Types</vt:lpstr>
      <vt:lpstr>Feature Extraction</vt:lpstr>
      <vt:lpstr>Handwritten Digits Sample </vt:lpstr>
      <vt:lpstr>Use Handwritten Digits data set  Use the “Cat vs Noncat”  data set Use the Signs data set    </vt:lpstr>
      <vt:lpstr>Learn more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Camp </dc:title>
  <dc:creator>Vasyl Koval</dc:creator>
  <cp:lastModifiedBy>Vasyl Koval</cp:lastModifiedBy>
  <cp:revision>5</cp:revision>
  <dcterms:modified xsi:type="dcterms:W3CDTF">2021-11-15T01:18:45Z</dcterms:modified>
</cp:coreProperties>
</file>