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7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ing/Desktop/project/CapstoneProject(Excel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ing/Desktop/project/CapstoneProject(Excel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ping/Desktop/project/CapstoneProject(Excel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ing/Desktop/project/CapstoneProject(Excel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ing/Desktop/project/CapstoneProject(Excel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[CapstoneProject(Excel).xlsx]Backend!PivotTable19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Students in Chances of Admits</a:t>
            </a:r>
          </a:p>
        </c:rich>
      </c:tx>
      <c:layout>
        <c:manualLayout>
          <c:xMode val="edge"/>
          <c:yMode val="edge"/>
          <c:x val="0.29050946915957815"/>
          <c:y val="7.519599081148613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</c:pivotFmt>
    </c:pivotFmts>
    <c:view3D>
      <c:rotX val="45"/>
      <c:rotY val="0"/>
      <c:depthPercent val="10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8894248474128098E-2"/>
          <c:y val="0.1198167433561466"/>
          <c:w val="0.77023502351442563"/>
          <c:h val="0.76396688879353736"/>
        </c:manualLayout>
      </c:layout>
      <c:pie3DChart>
        <c:varyColors val="1"/>
        <c:ser>
          <c:idx val="0"/>
          <c:order val="0"/>
          <c:tx>
            <c:strRef>
              <c:f>Backend!$B$3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2403-EE41-9323-502D614838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2403-EE41-9323-502D614838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2403-EE41-9323-502D614838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2403-EE41-9323-502D614838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2403-EE41-9323-502D614838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2403-EE41-9323-502D6148380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2403-EE41-9323-502D614838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Backend!$A$4:$A$11</c:f>
              <c:strCache>
                <c:ptCount val="7"/>
                <c:pt idx="0">
                  <c:v>30-40%</c:v>
                </c:pt>
                <c:pt idx="1">
                  <c:v>41-50%</c:v>
                </c:pt>
                <c:pt idx="2">
                  <c:v>51-60%</c:v>
                </c:pt>
                <c:pt idx="3">
                  <c:v>61-70%</c:v>
                </c:pt>
                <c:pt idx="4">
                  <c:v>71-80%</c:v>
                </c:pt>
                <c:pt idx="5">
                  <c:v>81-90%</c:v>
                </c:pt>
                <c:pt idx="6">
                  <c:v>91-97%</c:v>
                </c:pt>
              </c:strCache>
            </c:strRef>
          </c:cat>
          <c:val>
            <c:numRef>
              <c:f>Backend!$B$4:$B$11</c:f>
              <c:numCache>
                <c:formatCode>General</c:formatCode>
                <c:ptCount val="7"/>
                <c:pt idx="0">
                  <c:v>2.92</c:v>
                </c:pt>
                <c:pt idx="1">
                  <c:v>14.320000000000004</c:v>
                </c:pt>
                <c:pt idx="2">
                  <c:v>32.319999999999986</c:v>
                </c:pt>
                <c:pt idx="3">
                  <c:v>75.989999999999995</c:v>
                </c:pt>
                <c:pt idx="4">
                  <c:v>108.95000000000002</c:v>
                </c:pt>
                <c:pt idx="5">
                  <c:v>69.300000000000026</c:v>
                </c:pt>
                <c:pt idx="6">
                  <c:v>57.07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403-EE41-9323-502D61483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468676611749348"/>
          <c:y val="8.9693700399765125E-2"/>
          <c:w val="0.11186757061874031"/>
          <c:h val="0.821227379369146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[CapstoneProject(Excel).xlsx]Backend!PivotTable22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GRE</a:t>
            </a:r>
            <a:r>
              <a:rPr lang="en-GB" baseline="0"/>
              <a:t> Score and TOEFL Score</a:t>
            </a:r>
            <a:endParaRPr lang="en-GB"/>
          </a:p>
        </c:rich>
      </c:tx>
      <c:layout>
        <c:manualLayout>
          <c:xMode val="edge"/>
          <c:yMode val="edge"/>
          <c:x val="0.2393911007025761"/>
          <c:y val="3.16205533596837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2778782254305072E-2"/>
          <c:y val="0.12380210077570963"/>
          <c:w val="0.84928586022730512"/>
          <c:h val="0.80072874816326667"/>
        </c:manualLayout>
      </c:layout>
      <c:lineChart>
        <c:grouping val="standard"/>
        <c:varyColors val="0"/>
        <c:ser>
          <c:idx val="0"/>
          <c:order val="0"/>
          <c:tx>
            <c:strRef>
              <c:f>Backend!$B$21</c:f>
              <c:strCache>
                <c:ptCount val="1"/>
                <c:pt idx="0">
                  <c:v>Average of GRE 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Backend!$A$22:$A$29</c:f>
              <c:strCache>
                <c:ptCount val="7"/>
                <c:pt idx="0">
                  <c:v>30-40%</c:v>
                </c:pt>
                <c:pt idx="1">
                  <c:v>41-50%</c:v>
                </c:pt>
                <c:pt idx="2">
                  <c:v>51-60%</c:v>
                </c:pt>
                <c:pt idx="3">
                  <c:v>61-70%</c:v>
                </c:pt>
                <c:pt idx="4">
                  <c:v>71-80%</c:v>
                </c:pt>
                <c:pt idx="5">
                  <c:v>81-90%</c:v>
                </c:pt>
                <c:pt idx="6">
                  <c:v>91-97%</c:v>
                </c:pt>
              </c:strCache>
            </c:strRef>
          </c:cat>
          <c:val>
            <c:numRef>
              <c:f>Backend!$B$22:$B$29</c:f>
              <c:numCache>
                <c:formatCode>0.00</c:formatCode>
                <c:ptCount val="7"/>
                <c:pt idx="0">
                  <c:v>3.7671875000000004</c:v>
                </c:pt>
                <c:pt idx="1">
                  <c:v>3.7822580645161299</c:v>
                </c:pt>
                <c:pt idx="2">
                  <c:v>3.8265086206896552</c:v>
                </c:pt>
                <c:pt idx="3">
                  <c:v>3.8757543103448269</c:v>
                </c:pt>
                <c:pt idx="4">
                  <c:v>3.9726724137931035</c:v>
                </c:pt>
                <c:pt idx="5">
                  <c:v>4.0641975308641971</c:v>
                </c:pt>
                <c:pt idx="6">
                  <c:v>4.1606557377049178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1C-F446-9614-258AF57624A8}"/>
            </c:ext>
          </c:extLst>
        </c:ser>
        <c:ser>
          <c:idx val="1"/>
          <c:order val="1"/>
          <c:tx>
            <c:strRef>
              <c:f>Backend!$C$21</c:f>
              <c:strCache>
                <c:ptCount val="1"/>
                <c:pt idx="0">
                  <c:v>Average of TOEFL 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Backend!$A$22:$A$29</c:f>
              <c:strCache>
                <c:ptCount val="7"/>
                <c:pt idx="0">
                  <c:v>30-40%</c:v>
                </c:pt>
                <c:pt idx="1">
                  <c:v>41-50%</c:v>
                </c:pt>
                <c:pt idx="2">
                  <c:v>51-60%</c:v>
                </c:pt>
                <c:pt idx="3">
                  <c:v>61-70%</c:v>
                </c:pt>
                <c:pt idx="4">
                  <c:v>71-80%</c:v>
                </c:pt>
                <c:pt idx="5">
                  <c:v>81-90%</c:v>
                </c:pt>
                <c:pt idx="6">
                  <c:v>91-97%</c:v>
                </c:pt>
              </c:strCache>
            </c:strRef>
          </c:cat>
          <c:val>
            <c:numRef>
              <c:f>Backend!$C$22:$C$29</c:f>
              <c:numCache>
                <c:formatCode>0.00</c:formatCode>
                <c:ptCount val="7"/>
                <c:pt idx="0">
                  <c:v>3.5446428571428572</c:v>
                </c:pt>
                <c:pt idx="1">
                  <c:v>3.5633640552995383</c:v>
                </c:pt>
                <c:pt idx="2">
                  <c:v>3.6496305418719213</c:v>
                </c:pt>
                <c:pt idx="3">
                  <c:v>3.7158251231527104</c:v>
                </c:pt>
                <c:pt idx="4">
                  <c:v>3.8310344827586222</c:v>
                </c:pt>
                <c:pt idx="5">
                  <c:v>3.9991181657848318</c:v>
                </c:pt>
                <c:pt idx="6">
                  <c:v>4.1504683840749399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1C-F446-9614-258AF5762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2321919"/>
        <c:axId val="1972130703"/>
      </c:lineChart>
      <c:catAx>
        <c:axId val="197232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130703"/>
        <c:crosses val="autoZero"/>
        <c:auto val="1"/>
        <c:lblAlgn val="ctr"/>
        <c:lblOffset val="100"/>
        <c:noMultiLvlLbl val="0"/>
      </c:catAx>
      <c:valAx>
        <c:axId val="1972130703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32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457176757012172"/>
          <c:y val="0.71138578327473601"/>
          <c:w val="0.4032478443520961"/>
          <c:h val="0.225385591283602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[CapstoneProject(Excel).xlsx]Backend!PivotTable26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CGPA and University Ranking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1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Backend!$B$81</c:f>
              <c:strCache>
                <c:ptCount val="1"/>
                <c:pt idx="0">
                  <c:v>Average of University 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Backend!$A$82:$A$89</c:f>
              <c:strCache>
                <c:ptCount val="7"/>
                <c:pt idx="0">
                  <c:v>30-40%</c:v>
                </c:pt>
                <c:pt idx="1">
                  <c:v>41-50%</c:v>
                </c:pt>
                <c:pt idx="2">
                  <c:v>51-60%</c:v>
                </c:pt>
                <c:pt idx="3">
                  <c:v>61-70%</c:v>
                </c:pt>
                <c:pt idx="4">
                  <c:v>71-80%</c:v>
                </c:pt>
                <c:pt idx="5">
                  <c:v>81-90%</c:v>
                </c:pt>
                <c:pt idx="6">
                  <c:v>91-97%</c:v>
                </c:pt>
              </c:strCache>
            </c:strRef>
          </c:cat>
          <c:val>
            <c:numRef>
              <c:f>Backend!$B$82:$B$89</c:f>
              <c:numCache>
                <c:formatCode>0.00</c:formatCode>
                <c:ptCount val="7"/>
                <c:pt idx="0">
                  <c:v>2</c:v>
                </c:pt>
                <c:pt idx="1">
                  <c:v>2.096774193548387</c:v>
                </c:pt>
                <c:pt idx="2">
                  <c:v>2.1724137931034484</c:v>
                </c:pt>
                <c:pt idx="3">
                  <c:v>2.5431034482758621</c:v>
                </c:pt>
                <c:pt idx="4">
                  <c:v>3.0896551724137931</c:v>
                </c:pt>
                <c:pt idx="5">
                  <c:v>3.9876543209876543</c:v>
                </c:pt>
                <c:pt idx="6">
                  <c:v>4.6557377049180326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8166-9545-8154-3B2966F4EDED}"/>
            </c:ext>
          </c:extLst>
        </c:ser>
        <c:ser>
          <c:idx val="1"/>
          <c:order val="1"/>
          <c:tx>
            <c:strRef>
              <c:f>Backend!$C$81</c:f>
              <c:strCache>
                <c:ptCount val="1"/>
                <c:pt idx="0">
                  <c:v>Average of CGPA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sp3d/>
          </c:spPr>
          <c:invertIfNegative val="0"/>
          <c:cat>
            <c:strRef>
              <c:f>Backend!$A$82:$A$89</c:f>
              <c:strCache>
                <c:ptCount val="7"/>
                <c:pt idx="0">
                  <c:v>30-40%</c:v>
                </c:pt>
                <c:pt idx="1">
                  <c:v>41-50%</c:v>
                </c:pt>
                <c:pt idx="2">
                  <c:v>51-60%</c:v>
                </c:pt>
                <c:pt idx="3">
                  <c:v>61-70%</c:v>
                </c:pt>
                <c:pt idx="4">
                  <c:v>71-80%</c:v>
                </c:pt>
                <c:pt idx="5">
                  <c:v>81-90%</c:v>
                </c:pt>
                <c:pt idx="6">
                  <c:v>91-97%</c:v>
                </c:pt>
              </c:strCache>
            </c:strRef>
          </c:cat>
          <c:val>
            <c:numRef>
              <c:f>Backend!$C$82:$C$89</c:f>
              <c:numCache>
                <c:formatCode>0.00</c:formatCode>
                <c:ptCount val="7"/>
                <c:pt idx="0">
                  <c:v>7.5574999999999983</c:v>
                </c:pt>
                <c:pt idx="1">
                  <c:v>7.7403225806451603</c:v>
                </c:pt>
                <c:pt idx="2">
                  <c:v>7.9496551724137934</c:v>
                </c:pt>
                <c:pt idx="3">
                  <c:v>8.2801724137930997</c:v>
                </c:pt>
                <c:pt idx="4">
                  <c:v>8.6124137931034497</c:v>
                </c:pt>
                <c:pt idx="5">
                  <c:v>9.0925925925926006</c:v>
                </c:pt>
                <c:pt idx="6">
                  <c:v>9.5234426229508227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1-8166-9545-8154-3B2966F4ED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"/>
        <c:gapDepth val="123"/>
        <c:shape val="box"/>
        <c:axId val="1974067951"/>
        <c:axId val="1993035535"/>
        <c:axId val="0"/>
      </c:bar3DChart>
      <c:catAx>
        <c:axId val="1974067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035535"/>
        <c:crosses val="autoZero"/>
        <c:auto val="1"/>
        <c:lblAlgn val="ctr"/>
        <c:lblOffset val="100"/>
        <c:noMultiLvlLbl val="0"/>
      </c:catAx>
      <c:valAx>
        <c:axId val="1993035535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067951"/>
        <c:crosses val="autoZero"/>
        <c:crossBetween val="between"/>
      </c:valAx>
      <c:spPr>
        <a:noFill/>
      </c:spPr>
    </c:plotArea>
    <c:legend>
      <c:legendPos val="b"/>
      <c:overlay val="0"/>
    </c:legend>
    <c:plotVisOnly val="1"/>
    <c:dispBlanksAs val="gap"/>
    <c:showDLblsOverMax val="0"/>
    <c:extLst/>
  </c:chart>
  <c:spPr>
    <a:ln>
      <a:solidFill>
        <a:schemeClr val="tx1">
          <a:lumMod val="15000"/>
          <a:lumOff val="85000"/>
          <a:alpha val="63000"/>
        </a:schemeClr>
      </a:solidFill>
    </a:ln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[CapstoneProject(Excel).xlsx]Backend!PivotTable25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SOP and</a:t>
            </a:r>
            <a:r>
              <a:rPr lang="en-GB" baseline="0"/>
              <a:t> LOR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Backend!$B$63</c:f>
              <c:strCache>
                <c:ptCount val="1"/>
                <c:pt idx="0">
                  <c:v>Average of SOP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cat>
            <c:strRef>
              <c:f>Backend!$A$64:$A$71</c:f>
              <c:strCache>
                <c:ptCount val="7"/>
                <c:pt idx="0">
                  <c:v>30-40%</c:v>
                </c:pt>
                <c:pt idx="1">
                  <c:v>41-50%</c:v>
                </c:pt>
                <c:pt idx="2">
                  <c:v>51-60%</c:v>
                </c:pt>
                <c:pt idx="3">
                  <c:v>61-70%</c:v>
                </c:pt>
                <c:pt idx="4">
                  <c:v>71-80%</c:v>
                </c:pt>
                <c:pt idx="5">
                  <c:v>81-90%</c:v>
                </c:pt>
                <c:pt idx="6">
                  <c:v>91-97%</c:v>
                </c:pt>
              </c:strCache>
            </c:strRef>
          </c:cat>
          <c:val>
            <c:numRef>
              <c:f>Backend!$B$64:$B$71</c:f>
              <c:numCache>
                <c:formatCode>0.00</c:formatCode>
                <c:ptCount val="7"/>
                <c:pt idx="0">
                  <c:v>2.8125</c:v>
                </c:pt>
                <c:pt idx="1">
                  <c:v>2.3548387096774195</c:v>
                </c:pt>
                <c:pt idx="2">
                  <c:v>2.3793103448275863</c:v>
                </c:pt>
                <c:pt idx="3">
                  <c:v>2.9870689655172415</c:v>
                </c:pt>
                <c:pt idx="4">
                  <c:v>3.420689655172414</c:v>
                </c:pt>
                <c:pt idx="5">
                  <c:v>4.117283950617284</c:v>
                </c:pt>
                <c:pt idx="6">
                  <c:v>4.5491803278688527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87-FA4A-A562-2F39AF49C5AF}"/>
            </c:ext>
          </c:extLst>
        </c:ser>
        <c:ser>
          <c:idx val="1"/>
          <c:order val="1"/>
          <c:tx>
            <c:strRef>
              <c:f>Backend!$C$63</c:f>
              <c:strCache>
                <c:ptCount val="1"/>
                <c:pt idx="0">
                  <c:v>Average of LOR 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cat>
            <c:strRef>
              <c:f>Backend!$A$64:$A$71</c:f>
              <c:strCache>
                <c:ptCount val="7"/>
                <c:pt idx="0">
                  <c:v>30-40%</c:v>
                </c:pt>
                <c:pt idx="1">
                  <c:v>41-50%</c:v>
                </c:pt>
                <c:pt idx="2">
                  <c:v>51-60%</c:v>
                </c:pt>
                <c:pt idx="3">
                  <c:v>61-70%</c:v>
                </c:pt>
                <c:pt idx="4">
                  <c:v>71-80%</c:v>
                </c:pt>
                <c:pt idx="5">
                  <c:v>81-90%</c:v>
                </c:pt>
                <c:pt idx="6">
                  <c:v>91-97%</c:v>
                </c:pt>
              </c:strCache>
            </c:strRef>
          </c:cat>
          <c:val>
            <c:numRef>
              <c:f>Backend!$C$64:$C$71</c:f>
              <c:numCache>
                <c:formatCode>0.00</c:formatCode>
                <c:ptCount val="7"/>
                <c:pt idx="0">
                  <c:v>2.4375</c:v>
                </c:pt>
                <c:pt idx="1">
                  <c:v>2.4193548387096775</c:v>
                </c:pt>
                <c:pt idx="2">
                  <c:v>2.8362068965517242</c:v>
                </c:pt>
                <c:pt idx="3">
                  <c:v>3.103448275862069</c:v>
                </c:pt>
                <c:pt idx="4">
                  <c:v>3.5965517241379312</c:v>
                </c:pt>
                <c:pt idx="5">
                  <c:v>4.0246913580246915</c:v>
                </c:pt>
                <c:pt idx="6">
                  <c:v>4.5163934426229506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87-FA4A-A562-2F39AF49C5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2838575"/>
        <c:axId val="1993109919"/>
      </c:areaChart>
      <c:catAx>
        <c:axId val="19928385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109919"/>
        <c:crosses val="autoZero"/>
        <c:auto val="1"/>
        <c:lblAlgn val="ctr"/>
        <c:lblOffset val="100"/>
        <c:noMultiLvlLbl val="0"/>
      </c:catAx>
      <c:valAx>
        <c:axId val="1993109919"/>
        <c:scaling>
          <c:orientation val="minMax"/>
        </c:scaling>
        <c:delete val="0"/>
        <c:axPos val="l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838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[CapstoneProject(Excel).xlsx]Backend!PivotTable29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LOR and Chance of</a:t>
            </a:r>
            <a:r>
              <a:rPr lang="en-GB" baseline="0"/>
              <a:t> Admit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1008665867017854E-2"/>
          <c:y val="0.14098076165797316"/>
          <c:w val="0.86961120974333139"/>
          <c:h val="0.52289186859833148"/>
        </c:manualLayout>
      </c:layout>
      <c:lineChart>
        <c:grouping val="standard"/>
        <c:varyColors val="0"/>
        <c:ser>
          <c:idx val="0"/>
          <c:order val="0"/>
          <c:tx>
            <c:strRef>
              <c:f>Backend!$B$120</c:f>
              <c:strCache>
                <c:ptCount val="1"/>
                <c:pt idx="0">
                  <c:v>Average of LOR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Backend!$A$121:$A$128</c:f>
              <c:strCache>
                <c:ptCount val="7"/>
                <c:pt idx="0">
                  <c:v>30-40%</c:v>
                </c:pt>
                <c:pt idx="1">
                  <c:v>41-50%</c:v>
                </c:pt>
                <c:pt idx="2">
                  <c:v>51-60%</c:v>
                </c:pt>
                <c:pt idx="3">
                  <c:v>61-70%</c:v>
                </c:pt>
                <c:pt idx="4">
                  <c:v>71-80%</c:v>
                </c:pt>
                <c:pt idx="5">
                  <c:v>81-90%</c:v>
                </c:pt>
                <c:pt idx="6">
                  <c:v>91-97%</c:v>
                </c:pt>
              </c:strCache>
            </c:strRef>
          </c:cat>
          <c:val>
            <c:numRef>
              <c:f>Backend!$B$121:$B$128</c:f>
              <c:numCache>
                <c:formatCode>0.00</c:formatCode>
                <c:ptCount val="7"/>
                <c:pt idx="0">
                  <c:v>2.4375</c:v>
                </c:pt>
                <c:pt idx="1">
                  <c:v>2.4193548387096775</c:v>
                </c:pt>
                <c:pt idx="2">
                  <c:v>2.8362068965517242</c:v>
                </c:pt>
                <c:pt idx="3">
                  <c:v>3.103448275862069</c:v>
                </c:pt>
                <c:pt idx="4">
                  <c:v>3.5965517241379312</c:v>
                </c:pt>
                <c:pt idx="5">
                  <c:v>4.0246913580246915</c:v>
                </c:pt>
                <c:pt idx="6">
                  <c:v>4.5163934426229506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1F-9E48-8D18-73620DAA9476}"/>
            </c:ext>
          </c:extLst>
        </c:ser>
        <c:ser>
          <c:idx val="1"/>
          <c:order val="1"/>
          <c:tx>
            <c:strRef>
              <c:f>Backend!$C$120</c:f>
              <c:strCache>
                <c:ptCount val="1"/>
                <c:pt idx="0">
                  <c:v>Average of Chance of Admit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Backend!$A$121:$A$128</c:f>
              <c:strCache>
                <c:ptCount val="7"/>
                <c:pt idx="0">
                  <c:v>30-40%</c:v>
                </c:pt>
                <c:pt idx="1">
                  <c:v>41-50%</c:v>
                </c:pt>
                <c:pt idx="2">
                  <c:v>51-60%</c:v>
                </c:pt>
                <c:pt idx="3">
                  <c:v>61-70%</c:v>
                </c:pt>
                <c:pt idx="4">
                  <c:v>71-80%</c:v>
                </c:pt>
                <c:pt idx="5">
                  <c:v>81-90%</c:v>
                </c:pt>
                <c:pt idx="6">
                  <c:v>91-97%</c:v>
                </c:pt>
              </c:strCache>
            </c:strRef>
          </c:cat>
          <c:val>
            <c:numRef>
              <c:f>Backend!$C$121:$C$128</c:f>
              <c:numCache>
                <c:formatCode>0.00</c:formatCode>
                <c:ptCount val="7"/>
                <c:pt idx="0">
                  <c:v>0.36499999999999999</c:v>
                </c:pt>
                <c:pt idx="1">
                  <c:v>0.46193548387096789</c:v>
                </c:pt>
                <c:pt idx="2">
                  <c:v>0.55724137931034456</c:v>
                </c:pt>
                <c:pt idx="3">
                  <c:v>0.65508620689655173</c:v>
                </c:pt>
                <c:pt idx="4">
                  <c:v>0.75137931034482774</c:v>
                </c:pt>
                <c:pt idx="5">
                  <c:v>0.85555555555555585</c:v>
                </c:pt>
                <c:pt idx="6">
                  <c:v>0.93557377049180324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1F-9E48-8D18-73620DAA94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5429807"/>
        <c:axId val="2045593327"/>
      </c:lineChart>
      <c:catAx>
        <c:axId val="2045429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593327"/>
        <c:crosses val="autoZero"/>
        <c:auto val="1"/>
        <c:lblAlgn val="ctr"/>
        <c:lblOffset val="100"/>
        <c:noMultiLvlLbl val="0"/>
      </c:catAx>
      <c:valAx>
        <c:axId val="2045593327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429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138255082354888"/>
          <c:y val="0.7576850263413859"/>
          <c:w val="0.82075822401708465"/>
          <c:h val="0.13092817232544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8/31/19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6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8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0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BFA754-D5C3-4E66-96A6-867B257F58DC}" type="datetimeFigureOut">
              <a:rPr lang="en-US" smtClean="0"/>
              <a:t>8/31/19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4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9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9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0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0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7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ohansacharya/graduate-admiss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FD8-3E57-F744-B17A-C52FA60F1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for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33B71-B6D6-5B42-8FA6-52B1B668F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By Saurabh Kolambkar</a:t>
            </a:r>
          </a:p>
        </p:txBody>
      </p:sp>
    </p:spTree>
    <p:extLst>
      <p:ext uri="{BB962C8B-B14F-4D97-AF65-F5344CB8AC3E}">
        <p14:creationId xmlns:p14="http://schemas.microsoft.com/office/powerpoint/2010/main" val="2913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C9BB-C303-904F-B587-002ACE6D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6521-B29B-0144-BBA3-E118B672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Post Graduation Admission </a:t>
            </a:r>
          </a:p>
          <a:p>
            <a:r>
              <a:rPr lang="en-IN" dirty="0"/>
              <a:t>This dataset is created by </a:t>
            </a:r>
            <a:r>
              <a:rPr lang="en-IN" b="1" dirty="0"/>
              <a:t>Mohan S Acharya</a:t>
            </a:r>
            <a:r>
              <a:rPr lang="en-IN" dirty="0"/>
              <a:t> to estimate chances of  post-graduation admission from an Indian perspective. </a:t>
            </a:r>
          </a:p>
          <a:p>
            <a:r>
              <a:rPr lang="en-IN" dirty="0"/>
              <a:t>Our analysis will help us in understand what factors are important in graduate admissions and how these factors are interrelated among themselves. </a:t>
            </a:r>
          </a:p>
          <a:p>
            <a:r>
              <a:rPr lang="en-IN" dirty="0">
                <a:hlinkClick r:id="rId2"/>
              </a:rPr>
              <a:t>https://www.kaggle.com/mohansacharya/graduate-admissions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1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D42E-6F14-DA45-8F23-0034A16F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361" y="2827766"/>
            <a:ext cx="3255577" cy="1202468"/>
          </a:xfrm>
        </p:spPr>
        <p:txBody>
          <a:bodyPr>
            <a:noAutofit/>
          </a:bodyPr>
          <a:lstStyle/>
          <a:p>
            <a:r>
              <a:rPr lang="en-US" sz="2000" dirty="0"/>
              <a:t>Charts Of Analysis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7A112F-861B-6340-9BF4-65D3CD84A6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972565"/>
              </p:ext>
            </p:extLst>
          </p:nvPr>
        </p:nvGraphicFramePr>
        <p:xfrm>
          <a:off x="3698989" y="898014"/>
          <a:ext cx="8282150" cy="5061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417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C001EDC-CB39-6C4C-BCF8-0FF01672C7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217597"/>
              </p:ext>
            </p:extLst>
          </p:nvPr>
        </p:nvGraphicFramePr>
        <p:xfrm>
          <a:off x="861512" y="1595582"/>
          <a:ext cx="5234488" cy="366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97A59D0-D5FF-CB49-A53D-380AA9E51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514457"/>
              </p:ext>
            </p:extLst>
          </p:nvPr>
        </p:nvGraphicFramePr>
        <p:xfrm>
          <a:off x="6096001" y="1818986"/>
          <a:ext cx="5234488" cy="322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25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8695316-4A47-BC49-A471-152A8E50F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704959"/>
              </p:ext>
            </p:extLst>
          </p:nvPr>
        </p:nvGraphicFramePr>
        <p:xfrm>
          <a:off x="5707118" y="1818986"/>
          <a:ext cx="5875283" cy="322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1270FA7-D334-964B-925A-ABB283B52C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634108"/>
              </p:ext>
            </p:extLst>
          </p:nvPr>
        </p:nvGraphicFramePr>
        <p:xfrm>
          <a:off x="1195971" y="1818986"/>
          <a:ext cx="4511147" cy="4264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520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F982F-F8EE-DE48-A564-896DFEB1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8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C4C8-D5A1-9E47-B39C-3941BC5A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AFEE-7449-654F-B068-62AA20B2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983" y="802808"/>
            <a:ext cx="6275035" cy="6298079"/>
          </a:xfrm>
        </p:spPr>
        <p:txBody>
          <a:bodyPr/>
          <a:lstStyle/>
          <a:p>
            <a:r>
              <a:rPr lang="en-IN" dirty="0"/>
              <a:t>People with higher GRE Scores also have higher TOEFL Scores which is justified because both TOEFL and GRE have a verbal section which although not similar are relatable but scores in TOEFL are relatively higher.</a:t>
            </a:r>
          </a:p>
          <a:p>
            <a:r>
              <a:rPr lang="en-IN" dirty="0"/>
              <a:t>Although there are exceptions, people with higher CGPA usually have higher GRE scores maybe because they are smart or hard working.</a:t>
            </a:r>
          </a:p>
          <a:p>
            <a:r>
              <a:rPr lang="en-IN" dirty="0"/>
              <a:t>LORs and SOPs seem to have similar approach as per analysis but they don’t tend to be relatively important compared to other factors.</a:t>
            </a:r>
          </a:p>
          <a:p>
            <a:r>
              <a:rPr lang="en-IN" dirty="0"/>
              <a:t>Students from better university tend to have better chances of receiving an admit and also score a bit better CGPA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0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6074-B1AA-6A46-82B1-044DD354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3F2E-BF45-C14C-8C86-69B9543B6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University, GRE score, TOEFL score and CGPA play an important role towards admit for post graduation</a:t>
            </a:r>
          </a:p>
          <a:p>
            <a:r>
              <a:rPr lang="en-IN" dirty="0"/>
              <a:t>Statement of Purpose (</a:t>
            </a:r>
            <a:r>
              <a:rPr lang="en-IN" dirty="0" err="1"/>
              <a:t>SoP</a:t>
            </a:r>
            <a:r>
              <a:rPr lang="en-IN" dirty="0"/>
              <a:t>) and Letter of Recommendation (LOR) are secondary factors for the admit</a:t>
            </a:r>
          </a:p>
          <a:p>
            <a:r>
              <a:rPr lang="en-US" dirty="0"/>
              <a:t>Try to work hard for GRE, scoring in GRE is a bit difficult since it is combination of verbal and </a:t>
            </a:r>
            <a:r>
              <a:rPr lang="en-US" dirty="0" err="1"/>
              <a:t>quands</a:t>
            </a:r>
            <a:r>
              <a:rPr lang="en-US" dirty="0"/>
              <a:t> are combined. TOEFL is easier score because it mainly focuses on verbal.</a:t>
            </a:r>
          </a:p>
          <a:p>
            <a:r>
              <a:rPr lang="en-US" dirty="0"/>
              <a:t>Good CGPA does not determine you would score good in GRE because it requires strong logical reasoning which is not required in university exams (CGPA scores)</a:t>
            </a:r>
          </a:p>
        </p:txBody>
      </p:sp>
    </p:spTree>
    <p:extLst>
      <p:ext uri="{BB962C8B-B14F-4D97-AF65-F5344CB8AC3E}">
        <p14:creationId xmlns:p14="http://schemas.microsoft.com/office/powerpoint/2010/main" val="55373091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{F8ACD009-DB56-954B-BA4B-3937D7D0E73F}tf16401369</Template>
  <TotalTime>304</TotalTime>
  <Words>249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Capstone Project for Excel</vt:lpstr>
      <vt:lpstr>Problem Statement</vt:lpstr>
      <vt:lpstr>Charts Of Analysis</vt:lpstr>
      <vt:lpstr>PowerPoint Presentation</vt:lpstr>
      <vt:lpstr>PowerPoint Presentation</vt:lpstr>
      <vt:lpstr>PowerPoint Presentation</vt:lpstr>
      <vt:lpstr>Summary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for Excel</dc:title>
  <dc:creator>Microsoft Office User</dc:creator>
  <cp:lastModifiedBy>Microsoft Office User</cp:lastModifiedBy>
  <cp:revision>10</cp:revision>
  <dcterms:created xsi:type="dcterms:W3CDTF">2019-08-31T04:02:59Z</dcterms:created>
  <dcterms:modified xsi:type="dcterms:W3CDTF">2019-08-31T09:07:11Z</dcterms:modified>
</cp:coreProperties>
</file>