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64E3-8A0D-4168-86F5-A5540A12871F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E12-28AE-4E09-8BF5-6C7258095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34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64E3-8A0D-4168-86F5-A5540A12871F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E12-28AE-4E09-8BF5-6C7258095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83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64E3-8A0D-4168-86F5-A5540A12871F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E12-28AE-4E09-8BF5-6C7258095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62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64E3-8A0D-4168-86F5-A5540A12871F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E12-28AE-4E09-8BF5-6C7258095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55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64E3-8A0D-4168-86F5-A5540A12871F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E12-28AE-4E09-8BF5-6C7258095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13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64E3-8A0D-4168-86F5-A5540A12871F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E12-28AE-4E09-8BF5-6C7258095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11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64E3-8A0D-4168-86F5-A5540A12871F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E12-28AE-4E09-8BF5-6C7258095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00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64E3-8A0D-4168-86F5-A5540A12871F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E12-28AE-4E09-8BF5-6C7258095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24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64E3-8A0D-4168-86F5-A5540A12871F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E12-28AE-4E09-8BF5-6C7258095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11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64E3-8A0D-4168-86F5-A5540A12871F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E12-28AE-4E09-8BF5-6C7258095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19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64E3-8A0D-4168-86F5-A5540A12871F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E12-28AE-4E09-8BF5-6C7258095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43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464E3-8A0D-4168-86F5-A5540A12871F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7E12-28AE-4E09-8BF5-6C7258095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99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Углеводы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</a:t>
            </a:r>
            <a:r>
              <a:rPr lang="en-US" sz="4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O)</a:t>
            </a:r>
            <a:r>
              <a:rPr lang="en-US" sz="4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ru-RU" sz="4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8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966884" cy="1325563"/>
          </a:xfrm>
        </p:spPr>
        <p:txBody>
          <a:bodyPr/>
          <a:lstStyle/>
          <a:p>
            <a:r>
              <a:rPr lang="ru-RU" dirty="0" smtClean="0"/>
              <a:t>Ряд </a:t>
            </a:r>
            <a:r>
              <a:rPr lang="ru-RU" dirty="0" err="1" smtClean="0"/>
              <a:t>Альдоз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085" y="1487008"/>
            <a:ext cx="6438095" cy="5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55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966884" cy="1325563"/>
          </a:xfrm>
        </p:spPr>
        <p:txBody>
          <a:bodyPr/>
          <a:lstStyle/>
          <a:p>
            <a:r>
              <a:rPr lang="ru-RU" dirty="0" smtClean="0"/>
              <a:t>Ряд </a:t>
            </a:r>
            <a:r>
              <a:rPr lang="ru-RU" dirty="0" err="1" smtClean="0"/>
              <a:t>Альдоз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563" y="1315579"/>
            <a:ext cx="7476190" cy="5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86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966884" cy="1325563"/>
          </a:xfrm>
        </p:spPr>
        <p:txBody>
          <a:bodyPr/>
          <a:lstStyle/>
          <a:p>
            <a:r>
              <a:rPr lang="ru-RU" dirty="0" smtClean="0"/>
              <a:t>Ряд </a:t>
            </a:r>
            <a:r>
              <a:rPr lang="ru-RU" dirty="0" err="1" smtClean="0"/>
              <a:t>Кетоз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442" y="1412458"/>
            <a:ext cx="7581313" cy="52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63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966884" cy="1325563"/>
          </a:xfrm>
        </p:spPr>
        <p:txBody>
          <a:bodyPr/>
          <a:lstStyle/>
          <a:p>
            <a:r>
              <a:rPr lang="ru-RU" dirty="0" smtClean="0"/>
              <a:t>Ряд </a:t>
            </a:r>
            <a:r>
              <a:rPr lang="ru-RU" dirty="0" err="1" smtClean="0"/>
              <a:t>Кетоз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227" y="847295"/>
            <a:ext cx="7684224" cy="573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08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65" y="729183"/>
            <a:ext cx="11591280" cy="532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4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5362" name="Picture 2" descr="https://www.calc.ru/imgs/articles2/28/66/7493755872b62d47770.862459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42" y="1690688"/>
            <a:ext cx="11210515" cy="437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396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 </a:t>
            </a:r>
            <a:r>
              <a:rPr lang="ru-RU" dirty="0" smtClean="0"/>
              <a:t>и</a:t>
            </a:r>
            <a:r>
              <a:rPr lang="ru-RU" dirty="0"/>
              <a:t> </a:t>
            </a:r>
            <a:r>
              <a:rPr lang="el-GR" dirty="0" smtClean="0"/>
              <a:t>β</a:t>
            </a:r>
            <a:r>
              <a:rPr lang="ru-RU" dirty="0" smtClean="0"/>
              <a:t> </a:t>
            </a:r>
            <a:r>
              <a:rPr lang="ru-RU" dirty="0" err="1" smtClean="0"/>
              <a:t>Гликозидная</a:t>
            </a:r>
            <a:r>
              <a:rPr lang="ru-RU" dirty="0" smtClean="0"/>
              <a:t> связь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 descr="https://s1.slide-share.ru/s_slide/8922df50db39107855b99b653dd2e657/00f1b277-2d67-4fa4-8870-b862a57aea6e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" t="24331" r="4927"/>
          <a:stretch/>
        </p:blipFill>
        <p:spPr bwMode="auto">
          <a:xfrm>
            <a:off x="1582993" y="1377079"/>
            <a:ext cx="8691716" cy="540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835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Распространенные дисахариды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9562" y="5180778"/>
            <a:ext cx="4894006" cy="60294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Сахароза (глюкоза + фруктоза)</a:t>
            </a:r>
            <a:endParaRPr lang="ru-RU" dirty="0"/>
          </a:p>
        </p:txBody>
      </p:sp>
      <p:pic>
        <p:nvPicPr>
          <p:cNvPr id="8194" name="Picture 2" descr="Изображение химической структур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6" y="2313130"/>
            <a:ext cx="4984322" cy="254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Изображение химической структур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873" y="2314543"/>
            <a:ext cx="4819436" cy="254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5990303" y="5180777"/>
            <a:ext cx="4894006" cy="602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Мальтоза (глюкоза + глюкоза)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3312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Распространенные дисахариды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9263" y="5570699"/>
            <a:ext cx="4894006" cy="60294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Лактоза (глюкоза + галактоза)</a:t>
            </a:r>
            <a:endParaRPr lang="ru-RU" dirty="0"/>
          </a:p>
        </p:txBody>
      </p:sp>
      <p:pic>
        <p:nvPicPr>
          <p:cNvPr id="9218" name="Picture 2" descr="Изображение молекулярной модел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48" y="2720609"/>
            <a:ext cx="5504836" cy="251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6553833" y="5570700"/>
            <a:ext cx="4894006" cy="6029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err="1" smtClean="0"/>
              <a:t>Целлобиоза</a:t>
            </a:r>
            <a:r>
              <a:rPr lang="ru-RU" dirty="0" smtClean="0"/>
              <a:t> (глюкоза + глюкоза)</a:t>
            </a:r>
            <a:endParaRPr lang="ru-RU" dirty="0"/>
          </a:p>
        </p:txBody>
      </p:sp>
      <p:pic>
        <p:nvPicPr>
          <p:cNvPr id="9222" name="Picture 6" descr="https://cf.ppt-online.org/files/slide/b/bKeAyic1BfJH429uLq3vYDSIkpza7XMUxCn5wl/slide-2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9" t="24933" r="21958" b="35954"/>
          <a:stretch/>
        </p:blipFill>
        <p:spPr bwMode="auto">
          <a:xfrm>
            <a:off x="6316593" y="2902376"/>
            <a:ext cx="5037207" cy="255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922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Распространенные дисахариды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48997" y="5590364"/>
            <a:ext cx="4894006" cy="602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 smtClean="0"/>
              <a:t>Трегалоза</a:t>
            </a:r>
            <a:r>
              <a:rPr lang="ru-RU" dirty="0" smtClean="0"/>
              <a:t> (глюкоза + глюкоза)</a:t>
            </a:r>
            <a:endParaRPr lang="ru-RU" dirty="0"/>
          </a:p>
        </p:txBody>
      </p:sp>
      <p:pic>
        <p:nvPicPr>
          <p:cNvPr id="10242" name="Picture 2" descr="https://studfile.net/html/2706/378/html_GfQj2yI22y.x1kd/img-Bp_qc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46" y="2160902"/>
            <a:ext cx="6080893" cy="295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d2vlcm61l7u1fs.cloudfront.net/media/159/15903db6-a4e3-49ec-ba80-b60789fe5f6a/phpoodbF9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4" t="23413" r="48572" b="54164"/>
          <a:stretch/>
        </p:blipFill>
        <p:spPr bwMode="auto">
          <a:xfrm>
            <a:off x="6351639" y="2042234"/>
            <a:ext cx="5750236" cy="279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37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s0.slide-share.ru/s_slide/c13b5e2a4fefc747a0e5f92da82b8294/cb0e5fcc-c76f-42e5-81fe-452d21bd90fc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993" y="195517"/>
            <a:ext cx="8681885" cy="651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05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Полимеры!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Крахмал</a:t>
            </a:r>
          </a:p>
          <a:p>
            <a:r>
              <a:rPr lang="ru-RU" dirty="0" smtClean="0"/>
              <a:t>Гликоген</a:t>
            </a:r>
          </a:p>
          <a:p>
            <a:r>
              <a:rPr lang="ru-RU" dirty="0" smtClean="0"/>
              <a:t>Целлюлоза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7172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Модифицированные полимеры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34897" y="5847019"/>
            <a:ext cx="1315065" cy="58327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Хитин</a:t>
            </a:r>
          </a:p>
        </p:txBody>
      </p:sp>
      <p:pic>
        <p:nvPicPr>
          <p:cNvPr id="13314" name="Picture 2" descr="https://pixfeeds.com/images/40/612149/1280-604823172-chitin-molecu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303" y="1601488"/>
            <a:ext cx="8472948" cy="41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926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Модифицированные полимеры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66999" y="5679871"/>
            <a:ext cx="4107426" cy="691433"/>
          </a:xfrm>
        </p:spPr>
        <p:txBody>
          <a:bodyPr/>
          <a:lstStyle/>
          <a:p>
            <a:pPr marL="0" indent="0">
              <a:buNone/>
            </a:pPr>
            <a:r>
              <a:rPr lang="ru-RU" dirty="0" err="1" smtClean="0"/>
              <a:t>Муреин</a:t>
            </a:r>
            <a:r>
              <a:rPr lang="ru-RU" dirty="0" smtClean="0"/>
              <a:t> (</a:t>
            </a:r>
            <a:r>
              <a:rPr lang="ru-RU" dirty="0" err="1" smtClean="0"/>
              <a:t>пептидогликан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12290" name="Picture 2" descr="http://vmede.org/sait/content/Biohimija_tkanei_vavilova_2008/9_files/mb4_0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825" y="1845418"/>
            <a:ext cx="505777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8589706" y="3054312"/>
            <a:ext cx="3326991" cy="1163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Какой тип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err="1" smtClean="0"/>
              <a:t>гликозидной</a:t>
            </a:r>
            <a:r>
              <a:rPr lang="ru-RU" dirty="0" smtClean="0"/>
              <a:t> связи?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0635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Реакция </a:t>
            </a:r>
            <a:r>
              <a:rPr lang="ru-RU" dirty="0" err="1" smtClean="0"/>
              <a:t>Троммера</a:t>
            </a:r>
            <a:endParaRPr lang="ru-RU" dirty="0"/>
          </a:p>
        </p:txBody>
      </p:sp>
      <p:pic>
        <p:nvPicPr>
          <p:cNvPr id="14338" name="Picture 2" descr="https://studfile.net/html/2706/1/html_qIjswuoJJE.m7vJ/img-eJEAh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404" y="1690688"/>
            <a:ext cx="8845192" cy="471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21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понять и принять?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6082" y="148816"/>
            <a:ext cx="2936164" cy="6587654"/>
          </a:xfrm>
          <a:prstGeom prst="rect">
            <a:avLst/>
          </a:prstGeom>
        </p:spPr>
      </p:pic>
      <p:pic>
        <p:nvPicPr>
          <p:cNvPr id="3074" name="Picture 2" descr="https://i.pinimg.com/originals/cf/06/e4/cf06e43ee83c775d9a1fee2a1b659b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80" y="1621656"/>
            <a:ext cx="4861339" cy="477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89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понять и принять?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s://i.pinimg.com/originals/cf/06/e4/cf06e43ee83c775d9a1fee2a1b659b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865" y="1690688"/>
            <a:ext cx="394335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95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Формальдегид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14388" y="5742038"/>
            <a:ext cx="1855839" cy="7275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dirty="0" smtClean="0"/>
              <a:t>CH</a:t>
            </a:r>
            <a:r>
              <a:rPr lang="en-US" sz="5400" baseline="-25000" dirty="0" smtClean="0"/>
              <a:t>2</a:t>
            </a:r>
            <a:r>
              <a:rPr lang="en-US" sz="5400" dirty="0"/>
              <a:t>O</a:t>
            </a:r>
            <a:endParaRPr lang="ru-RU" sz="5400" dirty="0"/>
          </a:p>
        </p:txBody>
      </p:sp>
      <p:pic>
        <p:nvPicPr>
          <p:cNvPr id="4098" name="Picture 2" descr="https://textarchive.ru/images/1169/2337090/7fab913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210" y="907024"/>
            <a:ext cx="6753225" cy="586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73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Автокаталитическая реакция </a:t>
            </a:r>
            <a:r>
              <a:rPr lang="ru-RU" dirty="0"/>
              <a:t>Б</a:t>
            </a:r>
            <a:r>
              <a:rPr lang="ru-RU" dirty="0" smtClean="0"/>
              <a:t>утлерова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981" y="2654096"/>
            <a:ext cx="94964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2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92" y="528450"/>
            <a:ext cx="11229515" cy="564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6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studfile.net/html/2706/116/html_GBbJh722ui.u3jM/img-W6yxsF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82" y="1725964"/>
            <a:ext cx="4395150" cy="249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640621" y="1076337"/>
            <a:ext cx="2146736" cy="5899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600" dirty="0" err="1"/>
              <a:t>Альдоза</a:t>
            </a:r>
            <a:endParaRPr lang="ru-RU" sz="36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50941" y="1061587"/>
            <a:ext cx="1791212" cy="6194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600" dirty="0" err="1" smtClean="0"/>
              <a:t>Кетоза</a:t>
            </a:r>
            <a:endParaRPr lang="ru-RU" sz="3600" dirty="0"/>
          </a:p>
        </p:txBody>
      </p:sp>
      <p:sp>
        <p:nvSpPr>
          <p:cNvPr id="4" name="Выгнутая вверх стрелка 3"/>
          <p:cNvSpPr/>
          <p:nvPr/>
        </p:nvSpPr>
        <p:spPr>
          <a:xfrm rot="10800000">
            <a:off x="1092071" y="4415143"/>
            <a:ext cx="2698955" cy="9438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Выгнутая вверх стрелка 7"/>
          <p:cNvSpPr/>
          <p:nvPr/>
        </p:nvSpPr>
        <p:spPr>
          <a:xfrm rot="10800000" flipH="1">
            <a:off x="2016481" y="4415143"/>
            <a:ext cx="2558846" cy="9438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486541" y="5762860"/>
            <a:ext cx="5258646" cy="578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600" dirty="0" err="1" smtClean="0"/>
              <a:t>Триозофосфатизомераза</a:t>
            </a:r>
            <a:endParaRPr lang="ru-RU" sz="3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846" y="2255274"/>
            <a:ext cx="6485714" cy="1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7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Ряд </a:t>
            </a:r>
            <a:r>
              <a:rPr lang="ru-RU" dirty="0" err="1" smtClean="0"/>
              <a:t>Альдоз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952" y="1357915"/>
            <a:ext cx="6438095" cy="4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564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94</Words>
  <Application>Microsoft Office PowerPoint</Application>
  <PresentationFormat>Широкоэкранный</PresentationFormat>
  <Paragraphs>35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Тема Office</vt:lpstr>
      <vt:lpstr>Углеводы</vt:lpstr>
      <vt:lpstr>Презентация PowerPoint</vt:lpstr>
      <vt:lpstr>Как это понять и принять?</vt:lpstr>
      <vt:lpstr>Как это понять и принять?</vt:lpstr>
      <vt:lpstr>Формальдегид</vt:lpstr>
      <vt:lpstr>Автокаталитическая реакция Бутлерова</vt:lpstr>
      <vt:lpstr>Презентация PowerPoint</vt:lpstr>
      <vt:lpstr>Презентация PowerPoint</vt:lpstr>
      <vt:lpstr>Ряд Альдоз</vt:lpstr>
      <vt:lpstr>Ряд Альдоз</vt:lpstr>
      <vt:lpstr>Ряд Альдоз</vt:lpstr>
      <vt:lpstr>Ряд Кетоз</vt:lpstr>
      <vt:lpstr>Ряд Кетоз</vt:lpstr>
      <vt:lpstr>Презентация PowerPoint</vt:lpstr>
      <vt:lpstr>Презентация PowerPoint</vt:lpstr>
      <vt:lpstr>α и β Гликозидная связь</vt:lpstr>
      <vt:lpstr>Распространенные дисахариды </vt:lpstr>
      <vt:lpstr>Распространенные дисахариды </vt:lpstr>
      <vt:lpstr>Распространенные дисахариды </vt:lpstr>
      <vt:lpstr>Полимеры!</vt:lpstr>
      <vt:lpstr>Модифицированные полимеры</vt:lpstr>
      <vt:lpstr>Модифицированные полимеры</vt:lpstr>
      <vt:lpstr>Реакция Троммера</vt:lpstr>
    </vt:vector>
  </TitlesOfParts>
  <Company>School57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Углеводы</dc:title>
  <dc:creator>Чернов Тимур Александрович</dc:creator>
  <cp:lastModifiedBy>Чернов Тимур Александрович</cp:lastModifiedBy>
  <cp:revision>16</cp:revision>
  <dcterms:created xsi:type="dcterms:W3CDTF">2022-11-03T09:19:32Z</dcterms:created>
  <dcterms:modified xsi:type="dcterms:W3CDTF">2022-11-03T14:52:37Z</dcterms:modified>
</cp:coreProperties>
</file>