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3" r:id="rId5"/>
    <p:sldId id="275" r:id="rId6"/>
    <p:sldId id="274" r:id="rId7"/>
    <p:sldId id="276" r:id="rId8"/>
    <p:sldId id="277" r:id="rId9"/>
    <p:sldId id="278" r:id="rId10"/>
    <p:sldId id="260" r:id="rId11"/>
    <p:sldId id="279" r:id="rId12"/>
    <p:sldId id="284" r:id="rId13"/>
    <p:sldId id="280" r:id="rId14"/>
    <p:sldId id="281" r:id="rId15"/>
    <p:sldId id="282" r:id="rId16"/>
    <p:sldId id="283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0E12E-A222-45F6-8234-45CB13FE39B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9A864-7A29-47C9-BA99-909742534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3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A864-7A29-47C9-BA99-909742534EB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0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E1BB9-56FD-856D-8250-211A1B01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39769C-69D1-C30B-E531-4949F08D2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7F8E1-4D5C-EA70-03D9-15CB6E27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3CE56-7993-02AF-0C66-9D2808F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CD685-30E8-9F88-9783-07D341C4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82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3CE6C-CFED-565E-B7D7-58D4644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C6A010-C918-BE30-6BB2-9A7BE062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D9757-3FE4-FF92-A0EE-105DA4E3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D4952-7583-17D9-AB98-75C36196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4753D-DB92-7C69-14D9-80E3236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6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0E7F80-1E4D-2BDE-1B54-DF4D5A45B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C43E7C-1395-FE25-1BC2-F3E892149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3D789-84E2-244E-F0E3-3190768B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8B53C-55D5-BED3-17A6-280508BB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F446C-DDDC-62B9-DAEE-DC3322F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60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A9D33-238D-C147-31FB-8E41AB48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2D204-237B-AA0E-B403-8FB8DEA1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319AE-4FE3-A907-0138-DE1821A9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FBB5D-AD12-2AB3-E790-5BF145BD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F36100-12CA-C048-C055-DAA92BA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21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A6A5C-EF17-7AC5-442B-F8A0AB28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2B9B51-FBE5-D9B7-98F0-A55B46FF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DE14A0-0EEE-7896-D195-EA893E2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AA69A-90CF-4E61-C29C-9E8E4FC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0C301-2894-7B7D-61CC-DA7BCD04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0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0DA8C-D6CD-D35F-9852-BFB6F988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BAF08-558B-9BD6-8F5E-3F0383239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1FE61A-518B-5824-0E22-C3EF83CE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6CBD5-75AC-0FCB-E58C-08A0343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DBB9E8-B9FA-0B41-0F66-FBAD0550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D8813C-7D14-A633-1B36-21278063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0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0A7D1-D2CC-98A3-6B2A-268A8C1A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590DA6-73D7-1FD7-F6CA-88C93E27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B135A8-C4E7-EBA4-8628-CBFBB16A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A98347-EA11-356B-A607-DCD5C6130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136266-6CBF-01B9-31D7-3367D277E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B20BD0-D376-8D6D-B50D-C78C9834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CB4090-517D-6446-23E5-E024AB72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147FA0-7893-BF91-314B-5A972A03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9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C42C1-6C9D-816A-B09F-079AAD82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AD3BFE-150F-20E3-01DC-BEC72DFC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4FD356-C2D5-AB5A-C857-C275B71B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254C63-53A5-BF61-4504-AF177134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9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37EF76-9DBB-B09E-0D2C-D119331E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CD23BC-83EF-B2DB-B283-5DCD5472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4D07CC-1009-5CF2-AE89-3873EF6D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6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25B8D-3FAA-31D9-C724-5A90C18B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70B8-7663-00F4-297D-23507A04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9C7CD8-ED47-BFC6-AAB5-DBC4B2C6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0A0CDC-0467-AFF7-800A-0EEAB07B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693E63-AA70-BB07-D99D-01B22259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89E4C2-04A3-293C-C129-8C68BF56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2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93055-5A8B-5EA8-7C1F-1E054F83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5F628C-D89E-C783-A47C-88536945A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48A56C-B176-62FF-8973-05CABB7C2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3323E7-D116-C4CD-3FDF-4BBF5017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51FB1B-169A-EEB4-E020-C77D1842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84C4BC-E741-A99D-896F-176F8F11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DCF2A-0BDA-E665-41E7-15DC755F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E642CF-C97B-E6C7-B79C-A85FADD9E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5FE015-672B-F7D8-6145-2EF8520CD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336F-C7A0-4451-BD15-CC091E3E9E6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035DE-982A-3217-8613-072630AD6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692A0B-BA39-D1EC-B9FD-5A5D919B8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8E14-0963-459B-8832-969D5690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9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C5F1-66FF-B648-79F7-62828EE02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Вычислительная математика: лабораторные работы</a:t>
            </a:r>
            <a:br>
              <a:rPr lang="ru-RU"/>
            </a:br>
            <a:r>
              <a:rPr lang="ru-RU" sz="4400"/>
              <a:t>Шестое </a:t>
            </a:r>
            <a:r>
              <a:rPr lang="ru-RU" sz="4400" dirty="0"/>
              <a:t>занятие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C8F3C-B8A2-F0FC-E412-D1184875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Гусева Евгения Кирилловна, аспирант кафедры информатики и вычислительной математики</a:t>
            </a:r>
          </a:p>
          <a:p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evgeniya.guseva.k@gmail.com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84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6D5D0-6EA3-862C-B50C-6E2B760D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метод 4 порядка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377085A-D6CD-20D0-BDB0-802905417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391400" cy="466725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ru-RU" dirty="0">
                    <a:latin typeface="Cambria Math" panose="02040503050406030204" pitchFamily="18" charset="0"/>
                  </a:rPr>
                  <a:t>4 стадии: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ru-RU" dirty="0"/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377085A-D6CD-20D0-BDB0-802905417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391400" cy="4667251"/>
              </a:xfrm>
              <a:blipFill>
                <a:blip r:embed="rId2"/>
                <a:stretch>
                  <a:fillRect l="-1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607995D-D530-90F4-0659-A319B8C5E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84886"/>
              </p:ext>
            </p:extLst>
          </p:nvPr>
        </p:nvGraphicFramePr>
        <p:xfrm>
          <a:off x="7423150" y="2054701"/>
          <a:ext cx="3930650" cy="218154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3755970682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8827020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1261149643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385408682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3959229270"/>
                    </a:ext>
                  </a:extLst>
                </a:gridCol>
              </a:tblGrid>
              <a:tr h="353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 dirty="0">
                          <a:effectLst/>
                        </a:rPr>
                        <a:t>0</a:t>
                      </a:r>
                      <a:endParaRPr lang="ru-RU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 dirty="0">
                          <a:effectLst/>
                        </a:rPr>
                        <a:t> </a:t>
                      </a:r>
                      <a:endParaRPr lang="ru-RU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019031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1</a:t>
                      </a:r>
                      <a:r>
                        <a:rPr lang="en-US" sz="2800" kern="100">
                          <a:effectLst/>
                        </a:rPr>
                        <a:t>/2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1</a:t>
                      </a:r>
                      <a:r>
                        <a:rPr lang="en-US" sz="2800" kern="100">
                          <a:effectLst/>
                        </a:rPr>
                        <a:t>/2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026231"/>
                  </a:ext>
                </a:extLst>
              </a:tr>
              <a:tr h="343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1</a:t>
                      </a:r>
                      <a:r>
                        <a:rPr lang="en-US" sz="2800" kern="100">
                          <a:effectLst/>
                        </a:rPr>
                        <a:t>/2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1</a:t>
                      </a:r>
                      <a:r>
                        <a:rPr lang="en-US" sz="2800" kern="100">
                          <a:effectLst/>
                        </a:rPr>
                        <a:t>/2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5893911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 dirty="0">
                          <a:effectLst/>
                        </a:rPr>
                        <a:t> </a:t>
                      </a:r>
                      <a:endParaRPr lang="ru-RU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946856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 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1</a:t>
                      </a:r>
                      <a:r>
                        <a:rPr lang="en-US" sz="2800" kern="100">
                          <a:effectLst/>
                        </a:rPr>
                        <a:t>/6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1</a:t>
                      </a:r>
                      <a:r>
                        <a:rPr lang="en-US" sz="2800" kern="100">
                          <a:effectLst/>
                        </a:rPr>
                        <a:t>/3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>
                          <a:effectLst/>
                        </a:rPr>
                        <a:t>1</a:t>
                      </a:r>
                      <a:r>
                        <a:rPr lang="en-US" sz="2800" kern="100">
                          <a:effectLst/>
                        </a:rPr>
                        <a:t>/3</a:t>
                      </a:r>
                      <a:endParaRPr lang="ru-RU" sz="2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800" kern="100" dirty="0">
                          <a:effectLst/>
                        </a:rPr>
                        <a:t>1</a:t>
                      </a:r>
                      <a:r>
                        <a:rPr lang="en-US" sz="2800" kern="100" dirty="0">
                          <a:effectLst/>
                        </a:rPr>
                        <a:t>/6</a:t>
                      </a:r>
                      <a:endParaRPr lang="ru-RU" sz="2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42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2C110-EE81-FAA6-F284-BC307C74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аппроксимации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91D180-A437-4CE2-5EF4-C58FADB73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Условие Кутты: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Первый порядок: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Второй порядок: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Третий порядок: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limLoc m:val="subSup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</m:oMath>
                </a14:m>
                <a:endParaRPr lang="ru-RU" dirty="0"/>
              </a:p>
              <a:p>
                <a:r>
                  <a:rPr lang="en-US" dirty="0"/>
                  <a:t>S</a:t>
                </a:r>
                <a:r>
                  <a:rPr lang="ru-RU" dirty="0"/>
                  <a:t>-стадийный явный метод Рунге</a:t>
                </a:r>
                <a:r>
                  <a:rPr lang="en-US" dirty="0"/>
                  <a:t>-</a:t>
                </a:r>
                <a:r>
                  <a:rPr lang="ru-RU" dirty="0"/>
                  <a:t>Кутты</a:t>
                </a:r>
                <a:r>
                  <a:rPr lang="en-US" dirty="0"/>
                  <a:t> </a:t>
                </a:r>
                <a:r>
                  <a:rPr lang="ru-RU" dirty="0"/>
                  <a:t>с порядком точности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91D180-A437-4CE2-5EF4-C58FADB73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4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B4637-F219-12E4-FB2B-6076BC55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Устойчивость и порядок аппроксимации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EABA80-5D7C-B02A-C0B9-58C2848AD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197662" cy="49325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Для явных методов Рунге-Кутты</a:t>
                </a:r>
              </a:p>
              <a:p>
                <a:r>
                  <a:rPr lang="ru-RU" dirty="0"/>
                  <a:t>Барьеры </a:t>
                </a:r>
                <a:r>
                  <a:rPr lang="ru-RU" dirty="0" err="1"/>
                  <a:t>Бутчера</a:t>
                </a:r>
                <a:r>
                  <a:rPr lang="ru-RU" dirty="0"/>
                  <a:t>: </a:t>
                </a:r>
                <a:endParaRPr lang="en-US" dirty="0"/>
              </a:p>
              <a:p>
                <a:pPr lvl="1"/>
                <a:r>
                  <a:rPr lang="ru-RU" dirty="0"/>
                  <a:t>для числа стадий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порядок аппроксимации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для числа стадий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5≤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порядок аппроксимации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для числа стадий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≤9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порядок аппроксимации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Устойчивость: </a:t>
                </a:r>
                <a:endParaRPr lang="en-US" dirty="0"/>
              </a:p>
              <a:p>
                <a:pPr lvl="1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/>
                        </m:ctrlPr>
                      </m:dPr>
                      <m:e>
                        <m:r>
                          <a:rPr lang="en-US"/>
                          <m:t>𝑓</m:t>
                        </m:r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𝑢</m:t>
                            </m:r>
                          </m:e>
                        </m:d>
                        <m:r>
                          <a:rPr lang="en-US"/>
                          <m:t>−</m:t>
                        </m:r>
                        <m:r>
                          <a:rPr lang="en-US"/>
                          <m:t>𝑓</m:t>
                        </m:r>
                        <m:d>
                          <m:dPr>
                            <m:ctrlPr>
                              <a:rPr lang="en-US"/>
                            </m:ctrlPr>
                          </m:dPr>
                          <m:e>
                            <m:r>
                              <a:rPr lang="en-US"/>
                              <m:t>𝑣</m:t>
                            </m:r>
                          </m:e>
                        </m:d>
                      </m:e>
                    </m:d>
                    <m:r>
                      <a:rPr lang="en-US"/>
                      <m:t>≤</m:t>
                    </m:r>
                    <m:r>
                      <a:rPr lang="en-US"/>
                      <m:t>𝐶</m:t>
                    </m:r>
                    <m:d>
                      <m:dPr>
                        <m:begChr m:val="‖"/>
                        <m:endChr m:val="‖"/>
                        <m:ctrlPr>
                          <a:rPr lang="ru-RU"/>
                        </m:ctrlPr>
                      </m:dPr>
                      <m:e>
                        <m:r>
                          <a:rPr lang="en-US"/>
                          <m:t>𝑢</m:t>
                        </m:r>
                        <m:r>
                          <a:rPr lang="en-US"/>
                          <m:t>−</m:t>
                        </m:r>
                        <m:r>
                          <a:rPr lang="en-US"/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d>
                      <m:dPr>
                        <m:begChr m:val="‖"/>
                        <m:endChr m:val="‖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EABA80-5D7C-B02A-C0B9-58C2848AD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197662" cy="4932527"/>
              </a:xfrm>
              <a:blipFill>
                <a:blip r:embed="rId2"/>
                <a:stretch>
                  <a:fillRect l="-1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93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CCCBBD54-3D02-F2E2-9C9B-1080FCC750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Вложенные методы Рунге-Кутты</a:t>
                </a:r>
                <a:r>
                  <a:rPr lang="en-US" dirty="0"/>
                  <a:t> </a:t>
                </a:r>
                <a:r>
                  <a:rPr lang="ru-RU" dirty="0"/>
                  <a:t>порядка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CCCBBD54-3D02-F2E2-9C9B-1080FCC75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5309B2-3602-1F4B-C21E-5E9B47565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3844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для оценки точности метода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для оценки величины последнего учтенного члена в разложении в ряд Тейлора</a:t>
                </a:r>
              </a:p>
              <a:p>
                <a:r>
                  <a:rPr lang="ru-RU" dirty="0"/>
                  <a:t>Оценка погрешности решения: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Уменьшение шага интегрирования до выполнения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5309B2-3602-1F4B-C21E-5E9B47565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38440" cy="4351338"/>
              </a:xfrm>
              <a:blipFill>
                <a:blip r:embed="rId3"/>
                <a:stretch>
                  <a:fillRect l="-140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32A37BD-316B-552A-DACC-C2EB0949F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088675"/>
                  </p:ext>
                </p:extLst>
              </p:nvPr>
            </p:nvGraphicFramePr>
            <p:xfrm>
              <a:off x="8270240" y="1690688"/>
              <a:ext cx="1259840" cy="15544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29920">
                      <a:extLst>
                        <a:ext uri="{9D8B030D-6E8A-4147-A177-3AD203B41FA5}">
                          <a16:colId xmlns:a16="http://schemas.microsoft.com/office/drawing/2014/main" val="3589259200"/>
                        </a:ext>
                      </a:extLst>
                    </a:gridCol>
                    <a:gridCol w="629920">
                      <a:extLst>
                        <a:ext uri="{9D8B030D-6E8A-4147-A177-3AD203B41FA5}">
                          <a16:colId xmlns:a16="http://schemas.microsoft.com/office/drawing/2014/main" val="2847483926"/>
                        </a:ext>
                      </a:extLst>
                    </a:gridCol>
                  </a:tblGrid>
                  <a:tr h="4148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1005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398318"/>
                      </a:ext>
                    </a:extLst>
                  </a:tr>
                  <a:tr h="4148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32A37BD-316B-552A-DACC-C2EB0949F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088675"/>
                  </p:ext>
                </p:extLst>
              </p:nvPr>
            </p:nvGraphicFramePr>
            <p:xfrm>
              <a:off x="8270240" y="1690688"/>
              <a:ext cx="1259840" cy="15544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29920">
                      <a:extLst>
                        <a:ext uri="{9D8B030D-6E8A-4147-A177-3AD203B41FA5}">
                          <a16:colId xmlns:a16="http://schemas.microsoft.com/office/drawing/2014/main" val="3589259200"/>
                        </a:ext>
                      </a:extLst>
                    </a:gridCol>
                    <a:gridCol w="629920">
                      <a:extLst>
                        <a:ext uri="{9D8B030D-6E8A-4147-A177-3AD203B41FA5}">
                          <a16:colId xmlns:a16="http://schemas.microsoft.com/office/drawing/2014/main" val="284748392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62" t="-1176" r="-103846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62" t="-1176" r="-3846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91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62" t="-100000" r="-3846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39831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62" t="-202353" r="-3846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278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4A6B9-6A13-6541-06E1-2E83DCF3575A}"/>
                  </a:ext>
                </a:extLst>
              </p:cNvPr>
              <p:cNvSpPr txBox="1"/>
              <p:nvPr/>
            </p:nvSpPr>
            <p:spPr>
              <a:xfrm>
                <a:off x="9530080" y="2189490"/>
                <a:ext cx="24282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порядок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4A6B9-6A13-6541-06E1-2E83DCF3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80" y="2189490"/>
                <a:ext cx="2428240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0FFFEF-1978-E019-71AB-5B3BC92E6A85}"/>
                  </a:ext>
                </a:extLst>
              </p:cNvPr>
              <p:cNvSpPr txBox="1"/>
              <p:nvPr/>
            </p:nvSpPr>
            <p:spPr>
              <a:xfrm>
                <a:off x="9530080" y="2721948"/>
                <a:ext cx="24282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порядок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0FFFEF-1978-E019-71AB-5B3BC92E6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80" y="2721948"/>
                <a:ext cx="2428240" cy="523220"/>
              </a:xfrm>
              <a:prstGeom prst="rect">
                <a:avLst/>
              </a:prstGeom>
              <a:blipFill>
                <a:blip r:embed="rId6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15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DCC5D-9374-8CD1-4A26-37A0315B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Рунге и экстраполяция Ричардсона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1D85033-64DC-8D64-65AB-998ACC78C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порядок аппроксимации</a:t>
                </a:r>
                <a:r>
                  <a:rPr lang="en-US" dirty="0"/>
                  <a:t> </a:t>
                </a:r>
                <a:r>
                  <a:rPr lang="ru-RU" dirty="0"/>
                  <a:t>метода Рунге-Кутты</a:t>
                </a: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Погрешность решения с шагом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ru-RU" b="0" dirty="0"/>
                  <a:t>Экстраполяция Ричардсона: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1D85033-64DC-8D64-65AB-998ACC78C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17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4CE09-942C-C859-4CCB-DB10EC84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3F69F-E0CC-1C25-2D32-74A6CD43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667251"/>
          </a:xfrm>
        </p:spPr>
        <p:txBody>
          <a:bodyPr>
            <a:normAutofit/>
          </a:bodyPr>
          <a:lstStyle/>
          <a:p>
            <a:r>
              <a:rPr lang="ru-RU" dirty="0"/>
              <a:t>Решить систему обыкновенных дифференциальных уравнений на отрезке явным методом 4 порядка по таблице </a:t>
            </a:r>
            <a:r>
              <a:rPr lang="ru-RU" dirty="0" err="1"/>
              <a:t>Бутчера</a:t>
            </a:r>
            <a:r>
              <a:rPr lang="ru-RU" dirty="0"/>
              <a:t> и сравнить со стандартным методом Рунге-Кутты 4 порядка и явным методом Эйлера</a:t>
            </a:r>
          </a:p>
          <a:p>
            <a:r>
              <a:rPr lang="ru-RU" dirty="0"/>
              <a:t>Точное решение известно, проверить его</a:t>
            </a:r>
          </a:p>
          <a:p>
            <a:r>
              <a:rPr lang="ru-RU" dirty="0"/>
              <a:t>Выбрать оптимальный шаг интегрирования по правилу Рунге  и построить графики траектории решения и погрешности от времени</a:t>
            </a:r>
          </a:p>
          <a:p>
            <a:r>
              <a:rPr lang="ru-RU" dirty="0"/>
              <a:t>Построить зависимость максимальной погрешности решения от шага расчёта, аппроксимировать зависимость степенной функцией (подобрать значение степени)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16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6E6C-174A-EE27-8A42-32D4C3D1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+1 балл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7A81A-6FC9-ED54-F7B0-E6E11B8E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Найти и реализовать метод 4(5) или 5(4) порядка аппроксимации:</a:t>
            </a:r>
          </a:p>
          <a:p>
            <a:pPr lvl="1"/>
            <a:r>
              <a:rPr lang="ru-RU" dirty="0"/>
              <a:t>метод Дормана - Принса 5(4)</a:t>
            </a:r>
          </a:p>
          <a:p>
            <a:pPr lvl="1"/>
            <a:r>
              <a:rPr lang="ru-RU" dirty="0"/>
              <a:t>метод Кутты - </a:t>
            </a:r>
            <a:r>
              <a:rPr lang="ru-RU" dirty="0" err="1"/>
              <a:t>Мерсона</a:t>
            </a:r>
            <a:r>
              <a:rPr lang="ru-RU" dirty="0"/>
              <a:t> 4(5)</a:t>
            </a:r>
          </a:p>
          <a:p>
            <a:r>
              <a:rPr lang="ru-RU" dirty="0"/>
              <a:t>Найти подходящий шаг интегрирования по правилу Рунге, решить ОДУ, построить графики траектории решения и погрешности от времени и шага</a:t>
            </a:r>
          </a:p>
          <a:p>
            <a:r>
              <a:rPr lang="ru-RU" dirty="0"/>
              <a:t>Решить ОДУ с автоматическим выбором шага интегрирования и нарисовать график ошибки на каждом шаге</a:t>
            </a:r>
          </a:p>
        </p:txBody>
      </p:sp>
    </p:spTree>
    <p:extLst>
      <p:ext uri="{BB962C8B-B14F-4D97-AF65-F5344CB8AC3E}">
        <p14:creationId xmlns:p14="http://schemas.microsoft.com/office/powerpoint/2010/main" val="14812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3D51D-4F17-78DE-54AD-E9D260D0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365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2BA5-89CF-594A-01BF-5C8C8544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26E8-CAD5-4762-41B6-2C4DCC91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тем – 14 баллов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8D74A-F140-EE07-1C23-F3E2C7D2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	Погрешности вычислений – упражнение, 0.5 баллов</a:t>
            </a:r>
          </a:p>
          <a:p>
            <a:pPr marL="0" indent="0">
              <a:buNone/>
            </a:pPr>
            <a:r>
              <a:rPr lang="ru-RU" dirty="0"/>
              <a:t>2.	Линейные системы уравнений – 3 балла</a:t>
            </a:r>
          </a:p>
          <a:p>
            <a:pPr marL="0" indent="0">
              <a:buNone/>
            </a:pPr>
            <a:r>
              <a:rPr lang="ru-RU" dirty="0"/>
              <a:t>3.	Нелинейные системы уравнений – 2 балла</a:t>
            </a:r>
          </a:p>
          <a:p>
            <a:pPr marL="0" indent="0">
              <a:buNone/>
            </a:pPr>
            <a:r>
              <a:rPr lang="ru-RU" strike="sngStrike" dirty="0"/>
              <a:t>										</a:t>
            </a:r>
          </a:p>
          <a:p>
            <a:pPr marL="0" indent="0">
              <a:buNone/>
            </a:pPr>
            <a:r>
              <a:rPr lang="ru-RU" dirty="0"/>
              <a:t>4.	Метод наименьших квадратов – 2 балла</a:t>
            </a:r>
          </a:p>
          <a:p>
            <a:pPr marL="0" indent="0">
              <a:buNone/>
            </a:pPr>
            <a:r>
              <a:rPr lang="ru-RU" dirty="0"/>
              <a:t>5.	Интерполяция функций – 2 балла</a:t>
            </a:r>
          </a:p>
          <a:p>
            <a:pPr marL="0" indent="0">
              <a:buNone/>
            </a:pPr>
            <a:r>
              <a:rPr lang="ru-RU" dirty="0"/>
              <a:t>6.	Численное интегрирование – 2 балла</a:t>
            </a:r>
          </a:p>
          <a:p>
            <a:pPr marL="0" indent="0">
              <a:buNone/>
            </a:pPr>
            <a:r>
              <a:rPr lang="ru-RU" dirty="0"/>
              <a:t>7.	</a:t>
            </a:r>
            <a:r>
              <a:rPr lang="ru-RU" b="1" dirty="0"/>
              <a:t>Задачи Коши для ОДУ </a:t>
            </a:r>
            <a:r>
              <a:rPr lang="ru-RU" dirty="0"/>
              <a:t>– 3-4 балла</a:t>
            </a:r>
          </a:p>
          <a:p>
            <a:pPr marL="0" indent="0">
              <a:buNone/>
            </a:pPr>
            <a:r>
              <a:rPr lang="ru-RU"/>
              <a:t>Сдача всех лабораторных работ – необходимое условие получения оценки</a:t>
            </a:r>
          </a:p>
        </p:txBody>
      </p:sp>
    </p:spTree>
    <p:extLst>
      <p:ext uri="{BB962C8B-B14F-4D97-AF65-F5344CB8AC3E}">
        <p14:creationId xmlns:p14="http://schemas.microsoft.com/office/powerpoint/2010/main" val="12260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B5564-A414-7B97-AAA4-CD88F0F0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Обыкновенные дифференциальные уравнения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77B655-0AB7-4638-0D7F-C7DE727BF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4667250"/>
              </a:xfrm>
            </p:spPr>
            <p:txBody>
              <a:bodyPr/>
              <a:lstStyle/>
              <a:p>
                <a:r>
                  <a:rPr lang="ru-RU" b="0" dirty="0"/>
                  <a:t>Задача Коши: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Для уравнений порядка выше первого: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,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m:rPr>
                              <m:nor/>
                            </m:rPr>
                            <a:rPr lang="en-US" dirty="0"/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77B655-0AB7-4638-0D7F-C7DE727BF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4667250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78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89D93-B748-AB8B-4FE8-B72D293A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9620F56-D378-0E5D-8B0E-D327C0B6C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ru-RU" dirty="0"/>
                  <a:t>Операторный вид ОДУ: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Расчётная сетка: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Решение разностного уравнения: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Проекция точного решения ОДУ: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Аппроксимирующее уравнение в операторном виде: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9620F56-D378-0E5D-8B0E-D327C0B6C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2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C5EB5-660D-2B54-DC19-96C99638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0096C9C-CF08-F70B-81E3-31849E0EA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35640" cy="49409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Сходимость решения разностного уравнения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dirty="0"/>
                  <a:t> к решению дифференциального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Сходимость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порядка: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Аппроксимация дифференциального уравнения разностным: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Аппроксимация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порядка: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ru-RU" dirty="0"/>
                  <a:t>Устойчивость разностной задачи: </a:t>
                </a:r>
              </a:p>
              <a:p>
                <a:pPr lvl="1"/>
                <a:r>
                  <a:rPr lang="ru-RU" dirty="0"/>
                  <a:t>Если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dirty="0"/>
                  <a:t> следует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Корректность задачи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Теорема Рябенького-Филиппова-</a:t>
                </a:r>
                <a:r>
                  <a:rPr lang="ru-RU" dirty="0" err="1"/>
                  <a:t>Лакса</a:t>
                </a:r>
                <a:r>
                  <a:rPr lang="ru-RU" dirty="0"/>
                  <a:t>: аппроксимация + устойчивость = сходимость,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0096C9C-CF08-F70B-81E3-31849E0EA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35640" cy="4940935"/>
              </a:xfrm>
              <a:blipFill>
                <a:blip r:embed="rId2"/>
                <a:stretch>
                  <a:fillRect l="-1013" t="-2713" r="-1463" b="-3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7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3C615-4B96-2820-D959-E72A3D37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явный метод Эйлера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9BD2DE-F3ED-0FEB-76C2-9A942302F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9BD2DE-F3ED-0FEB-76C2-9A942302F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88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DD88C-2965-50A7-17B6-A2D7DA6E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Устойчивость разностных схем для ОДУ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3302FF-177B-6C1D-059C-D8AA12C0D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5335"/>
              </a:xfrm>
            </p:spPr>
            <p:txBody>
              <a:bodyPr/>
              <a:lstStyle/>
              <a:p>
                <a:r>
                  <a:rPr lang="ru-RU" dirty="0"/>
                  <a:t>Каноническая форма записи разностных схем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оператор перехода</a:t>
                </a:r>
              </a:p>
              <a:p>
                <a:r>
                  <a:rPr lang="ru-RU" dirty="0"/>
                  <a:t>Нестрогая устойчивость: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Строгая устойчивость: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Уравнение </a:t>
                </a:r>
                <a:r>
                  <a:rPr lang="ru-RU" dirty="0" err="1"/>
                  <a:t>Далквиста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точное решение: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𝜆𝜏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Устойчивость: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при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ru-RU" dirty="0"/>
                  <a:t> модуль точного решения ― невозрастающая функция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3302FF-177B-6C1D-059C-D8AA12C0D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5335"/>
              </a:xfrm>
              <a:blipFill>
                <a:blip r:embed="rId2"/>
                <a:stretch>
                  <a:fillRect l="-1043" t="-2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42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3C615-4B96-2820-D959-E72A3D37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явный метод Эйлера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9BD2DE-F3ED-0FEB-76C2-9A942302F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776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Линеаризация схемы около гладкой траектории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𝑖𝑦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Нестрогая устойчивость: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Строгая устойчивость: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9BD2DE-F3ED-0FEB-76C2-9A942302F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776"/>
              </a:xfrm>
              <a:blipFill>
                <a:blip r:embed="rId2"/>
                <a:stretch>
                  <a:fillRect l="-928" t="-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72549-B2D4-4061-4DB0-2C5126DF0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82" t="46370" r="35918" b="16444"/>
          <a:stretch/>
        </p:blipFill>
        <p:spPr>
          <a:xfrm>
            <a:off x="9089556" y="3048000"/>
            <a:ext cx="274684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9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9453F5-CBB1-A6F5-895F-E44B8721B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0" t="52444" r="37342" b="20890"/>
          <a:stretch/>
        </p:blipFill>
        <p:spPr>
          <a:xfrm>
            <a:off x="6692638" y="4747527"/>
            <a:ext cx="5078949" cy="18288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8E0F4-E58A-25A0-6381-D245A01B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методы Рунге-Кутты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DB72A8-500D-342A-0D55-490587E1DF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S-</a:t>
                </a:r>
                <a:r>
                  <a:rPr lang="ru-RU" dirty="0"/>
                  <a:t>стадийный одношаговый явный метод:</a:t>
                </a:r>
                <a:endParaRPr lang="en-US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………………………………………………</m:t>
                              </m:r>
                            </m:e>
                          </m:eqAr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e>
                      </m:mr>
                    </m:m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DB72A8-500D-342A-0D55-490587E1D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17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1012</Words>
  <Application>Microsoft Office PowerPoint</Application>
  <PresentationFormat>Широкоэкранный</PresentationFormat>
  <Paragraphs>140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Google Sans</vt:lpstr>
      <vt:lpstr>Arial</vt:lpstr>
      <vt:lpstr>Calibri</vt:lpstr>
      <vt:lpstr>Calibri Light</vt:lpstr>
      <vt:lpstr>Cambria Math</vt:lpstr>
      <vt:lpstr>Тема Office</vt:lpstr>
      <vt:lpstr>Вычислительная математика: лабораторные работы Шестое занятие</vt:lpstr>
      <vt:lpstr>Список тем – 14 баллов</vt:lpstr>
      <vt:lpstr>Обыкновенные дифференциальные уравнения</vt:lpstr>
      <vt:lpstr>Основные понятия</vt:lpstr>
      <vt:lpstr>Основные понятия</vt:lpstr>
      <vt:lpstr>Пример: явный метод Эйлера</vt:lpstr>
      <vt:lpstr>Устойчивость разностных схем для ОДУ</vt:lpstr>
      <vt:lpstr>Пример: явный метод Эйлера</vt:lpstr>
      <vt:lpstr>Явные методы Рунге-Кутты</vt:lpstr>
      <vt:lpstr>Классический метод 4 порядка</vt:lpstr>
      <vt:lpstr>Порядок аппроксимации</vt:lpstr>
      <vt:lpstr>Устойчивость и порядок аппроксимации</vt:lpstr>
      <vt:lpstr>Вложенные методы Рунге-Кутты порядка p(q)</vt:lpstr>
      <vt:lpstr>Правило Рунге и экстраполяция Ричардсона</vt:lpstr>
      <vt:lpstr>Задание</vt:lpstr>
      <vt:lpstr>Задание на +1 балл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Вычислительная математика: лабораторные работы Седьмое занятие</dc:title>
  <dc:creator>Евгения Гусева</dc:creator>
  <cp:lastModifiedBy>Евгения Гусева</cp:lastModifiedBy>
  <cp:revision>99</cp:revision>
  <dcterms:created xsi:type="dcterms:W3CDTF">2024-01-24T18:23:41Z</dcterms:created>
  <dcterms:modified xsi:type="dcterms:W3CDTF">2024-03-26T17:51:28Z</dcterms:modified>
</cp:coreProperties>
</file>