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73" r:id="rId6"/>
    <p:sldId id="274" r:id="rId7"/>
    <p:sldId id="275" r:id="rId8"/>
    <p:sldId id="278" r:id="rId9"/>
    <p:sldId id="276" r:id="rId10"/>
    <p:sldId id="277" r:id="rId11"/>
    <p:sldId id="279" r:id="rId12"/>
    <p:sldId id="280" r:id="rId13"/>
    <p:sldId id="281" r:id="rId14"/>
    <p:sldId id="301" r:id="rId15"/>
    <p:sldId id="283" r:id="rId16"/>
    <p:sldId id="299" r:id="rId17"/>
    <p:sldId id="297" r:id="rId18"/>
    <p:sldId id="282" r:id="rId19"/>
    <p:sldId id="287" r:id="rId20"/>
    <p:sldId id="288" r:id="rId21"/>
    <p:sldId id="285" r:id="rId22"/>
    <p:sldId id="289" r:id="rId23"/>
    <p:sldId id="300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7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985F-E3E5-4EFC-8FB9-E01382D274A7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B6207-4FBF-4B03-A3AD-2122DB48C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13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B6207-4FBF-4B03-A3AD-2122DB48CD9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5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B6207-4FBF-4B03-A3AD-2122DB48CD9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59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B6207-4FBF-4B03-A3AD-2122DB48CD9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B6207-4FBF-4B03-A3AD-2122DB48CD9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C0CDA-950C-AFE0-7B58-12E10F42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90C6DE-B24B-69CD-83D8-D055C55C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A76AC-B351-EEED-4E0A-4825A256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33CA0-F18E-E17B-60A3-00B1B909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60B079-7E3A-579E-2C02-C91D1441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5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9BD89-B2E6-D489-7D46-F31A32C6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5EF130-C8C1-39A5-339C-154D82130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F3BD04-D363-5309-1B14-6E669AB6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24195-59FC-0E63-1DB7-460502C7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A2225-8E23-4600-48AD-7D898929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7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1BDB9B8-47D7-8176-F68C-446041C4E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DF35DB-B63A-81DD-3D90-0192D5E0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7E4EF-350D-64DC-517A-65F85B40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5A5225-486F-6A23-3E3F-4E9053B9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12D98-98B8-73A3-E109-B51B0418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2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CBC6-2329-1105-0CD4-C701C378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4F469-97EC-CBE1-DF34-E1EEBF0E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45CDA-6576-3BD2-4AD7-362E0C72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28A15-329C-9DAC-E3BA-921C8D29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60A19-6B01-7ED3-7F93-3627FF9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05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65539-73D8-D9DE-4BE4-2979A21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98668F-3D06-495C-A4C6-F6284CF0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5AE8F-C157-9A82-9071-89B7B3D4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297C7-BB3E-2838-CF9F-3015357E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3C28E-8706-2842-A24B-D6A9A4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1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7F0C2-D0B0-04C0-8F00-FD42E1C3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1D7E1-89FE-BCE4-ED97-8DC0A51DD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BEB989-6A6A-E629-8CC4-D33DB181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87A0C1-07B3-764B-B58C-3811376D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4E96C9-2B8D-6C24-7A2C-18F42FD8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4F0849-DBC5-AACC-46D2-5EA25246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557BE-AFFE-1AA7-120B-3AA8B9F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D332CD-1318-3B57-E5D7-BC564F85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9BE170-DCB8-035F-8125-DBAD96C2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73127-5BA5-6B0B-0A09-A57A28F30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6C2218-726D-7AEF-CF3E-0D1155B11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8EF419-1C31-CE5A-E636-FB1C5C03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B7316C-642F-DE0B-212B-4C93639E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79FBB7-737F-CD42-F4E0-2555A605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4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35663-066A-B8B4-4769-2AF2A6D3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B49F1D-64DB-19A9-73A5-0BDC9AFC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46128B-1F38-9654-B9EA-52FD567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5F7AC2-7379-D015-3EAA-15F84DA0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E4F5BA-E38D-1C2C-D869-2EA2A98F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FB11E9-F677-1BE9-4D59-421B5720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A327ED-17F4-E4EA-B442-4B1AB3A7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66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3C5F9-8CE2-35F1-5C03-1FE52512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9D030F-C9A2-068F-C182-33EF93A0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74203F-8241-9EFD-FF27-C3B293099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66E975-1821-774B-8A78-C19E6497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7E8F60-6455-E786-4959-22551B34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67F45-F505-A221-63BA-E15E94F1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3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9EAA7-1F7E-5312-B76C-593829B7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5B2675-50D3-A1B6-CE45-05AFF774E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D8BAF1-D20E-A934-E216-164E08E0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EB4F05-3B82-444C-7A4F-2932E0D0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912EB-EDE5-55A2-85D4-C4CC0E01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86AA0D-F8F3-BE37-4014-51AE5532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2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B7DC6-64B6-C18A-372B-201566F1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8C74E-1D92-9AAE-A600-A2A622B3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B48AF-D476-2FAD-8137-FB3E1A97E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FA29-0C6B-4184-86FE-72E9E007B415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888E1-3C37-7DD8-BDA9-232560B1D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1CF3C-06C6-9009-B265-C879E2773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2A89-BD8E-4FC1-A55E-2DA7BDFB4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0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C5F1-66FF-B648-79F7-62828EE02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Вычислительная математика: лабораторные работы</a:t>
            </a:r>
            <a:br>
              <a:rPr lang="ru-RU" dirty="0"/>
            </a:br>
            <a:r>
              <a:rPr lang="ru-RU" sz="4400" dirty="0"/>
              <a:t>Четвёртое занятие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C8F3C-B8A2-F0FC-E412-D1184875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Гусева Евгения Кирилловна, аспирант кафедры информатики и вычислительной математики</a:t>
            </a:r>
          </a:p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evgeniya.guseva.k@gmail.com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84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CE481-5713-9346-2904-FF98D919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интерполяционных полиномов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0E879-033A-FCA5-B99B-5B281DC9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Степенные функции:</a:t>
            </a:r>
          </a:p>
          <a:p>
            <a:pPr lvl="1"/>
            <a:r>
              <a:rPr lang="ru-RU" dirty="0"/>
              <a:t>Полином в форме Лагранжа</a:t>
            </a:r>
          </a:p>
          <a:p>
            <a:pPr lvl="1"/>
            <a:r>
              <a:rPr lang="ru-RU" dirty="0"/>
              <a:t>Полином в форме Ньютона</a:t>
            </a:r>
          </a:p>
          <a:p>
            <a:r>
              <a:rPr lang="ru-RU" dirty="0"/>
              <a:t>Тригонометрический полином</a:t>
            </a:r>
          </a:p>
        </p:txBody>
      </p:sp>
    </p:spTree>
    <p:extLst>
      <p:ext uri="{BB962C8B-B14F-4D97-AF65-F5344CB8AC3E}">
        <p14:creationId xmlns:p14="http://schemas.microsoft.com/office/powerpoint/2010/main" val="212573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3CCB7-E21E-3A98-5084-F1EA7EB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Степенные 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5610AC-D523-6048-F2C3-573508647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⋯⋯⋯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⋯⋯⋯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⋯⋯⋯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определитель </a:t>
                </a:r>
                <a:r>
                  <a:rPr lang="ru-RU" dirty="0" err="1"/>
                  <a:t>Вандермонда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5610AC-D523-6048-F2C3-573508647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t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9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FCD83-E3F2-62C3-4127-2CE006EE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Полином в форме Лагранжа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B0B6963-D1D8-BDE6-848D-CE81DE613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Базис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B0B6963-D1D8-BDE6-848D-CE81DE613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30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F07B5-5ADF-B193-6637-E2FC9F15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Полином в форме Ньютона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138119-8691-FA67-DA90-202D858B5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27080" cy="4667250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dirty="0"/>
                  <a:t>Разделённые разности: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ru-RU" sz="2600" dirty="0"/>
                  <a:t>Нулевого порядка: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sz="2600" dirty="0"/>
              </a:p>
              <a:p>
                <a:pPr lvl="1">
                  <a:spcAft>
                    <a:spcPts val="600"/>
                  </a:spcAft>
                </a:pPr>
                <a:r>
                  <a:rPr lang="ru-RU" sz="2600" dirty="0"/>
                  <a:t>1-го порядка: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ru-RU" sz="2600" dirty="0"/>
              </a:p>
              <a:p>
                <a:pPr lvl="1">
                  <a:spcAft>
                    <a:spcPts val="600"/>
                  </a:spcAft>
                </a:pPr>
                <a:r>
                  <a:rPr lang="ru-RU" sz="2600" dirty="0"/>
                  <a:t>2-го порядка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ru-RU" sz="2600" dirty="0"/>
              </a:p>
              <a:p>
                <a:pPr lvl="1">
                  <a:spcAft>
                    <a:spcPts val="600"/>
                  </a:spcAft>
                </a:pPr>
                <a:r>
                  <a:rPr lang="en-US" sz="2600" dirty="0"/>
                  <a:t>p</a:t>
                </a:r>
                <a:r>
                  <a:rPr lang="ru-RU" sz="2600" dirty="0"/>
                  <a:t>-го порядка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2600" dirty="0"/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Интерполяционный полином:</a:t>
                </a: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138119-8691-FA67-DA90-202D858B5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27080" cy="4667250"/>
              </a:xfrm>
              <a:blipFill>
                <a:blip r:embed="rId2"/>
                <a:stretch>
                  <a:fillRect l="-1004" t="-2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35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AABA6-3F79-1D24-D453-961D948E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Разделённые разности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Объект 9">
                <a:extLst>
                  <a:ext uri="{FF2B5EF4-FFF2-40B4-BE49-F238E27FC236}">
                    <a16:creationId xmlns:a16="http://schemas.microsoft.com/office/drawing/2014/main" id="{D9680AC2-EEE1-E3B8-86BA-6F76BB7FFF6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879418"/>
                  </p:ext>
                </p:extLst>
              </p:nvPr>
            </p:nvGraphicFramePr>
            <p:xfrm>
              <a:off x="375920" y="1869441"/>
              <a:ext cx="11531599" cy="448056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7889">
                      <a:extLst>
                        <a:ext uri="{9D8B030D-6E8A-4147-A177-3AD203B41FA5}">
                          <a16:colId xmlns:a16="http://schemas.microsoft.com/office/drawing/2014/main" val="4125545349"/>
                        </a:ext>
                      </a:extLst>
                    </a:gridCol>
                    <a:gridCol w="513467">
                      <a:extLst>
                        <a:ext uri="{9D8B030D-6E8A-4147-A177-3AD203B41FA5}">
                          <a16:colId xmlns:a16="http://schemas.microsoft.com/office/drawing/2014/main" val="1309921166"/>
                        </a:ext>
                      </a:extLst>
                    </a:gridCol>
                    <a:gridCol w="1293844">
                      <a:extLst>
                        <a:ext uri="{9D8B030D-6E8A-4147-A177-3AD203B41FA5}">
                          <a16:colId xmlns:a16="http://schemas.microsoft.com/office/drawing/2014/main" val="47664092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712140056"/>
                        </a:ext>
                      </a:extLst>
                    </a:gridCol>
                    <a:gridCol w="2143760">
                      <a:extLst>
                        <a:ext uri="{9D8B030D-6E8A-4147-A177-3AD203B41FA5}">
                          <a16:colId xmlns:a16="http://schemas.microsoft.com/office/drawing/2014/main" val="2688051838"/>
                        </a:ext>
                      </a:extLst>
                    </a:gridCol>
                    <a:gridCol w="2479040">
                      <a:extLst>
                        <a:ext uri="{9D8B030D-6E8A-4147-A177-3AD203B41FA5}">
                          <a16:colId xmlns:a16="http://schemas.microsoft.com/office/drawing/2014/main" val="2284120559"/>
                        </a:ext>
                      </a:extLst>
                    </a:gridCol>
                    <a:gridCol w="2997199">
                      <a:extLst>
                        <a:ext uri="{9D8B030D-6E8A-4147-A177-3AD203B41FA5}">
                          <a16:colId xmlns:a16="http://schemas.microsoft.com/office/drawing/2014/main" val="1905141162"/>
                        </a:ext>
                      </a:extLst>
                    </a:gridCol>
                  </a:tblGrid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541441996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630536113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29009364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730403566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383812080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435062906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82129955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707827005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672128588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3717046087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30407641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Объект 9">
                <a:extLst>
                  <a:ext uri="{FF2B5EF4-FFF2-40B4-BE49-F238E27FC236}">
                    <a16:creationId xmlns:a16="http://schemas.microsoft.com/office/drawing/2014/main" id="{D9680AC2-EEE1-E3B8-86BA-6F76BB7FFF6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879418"/>
                  </p:ext>
                </p:extLst>
              </p:nvPr>
            </p:nvGraphicFramePr>
            <p:xfrm>
              <a:off x="375920" y="1869441"/>
              <a:ext cx="11531599" cy="448056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7889">
                      <a:extLst>
                        <a:ext uri="{9D8B030D-6E8A-4147-A177-3AD203B41FA5}">
                          <a16:colId xmlns:a16="http://schemas.microsoft.com/office/drawing/2014/main" val="4125545349"/>
                        </a:ext>
                      </a:extLst>
                    </a:gridCol>
                    <a:gridCol w="513467">
                      <a:extLst>
                        <a:ext uri="{9D8B030D-6E8A-4147-A177-3AD203B41FA5}">
                          <a16:colId xmlns:a16="http://schemas.microsoft.com/office/drawing/2014/main" val="1309921166"/>
                        </a:ext>
                      </a:extLst>
                    </a:gridCol>
                    <a:gridCol w="1293844">
                      <a:extLst>
                        <a:ext uri="{9D8B030D-6E8A-4147-A177-3AD203B41FA5}">
                          <a16:colId xmlns:a16="http://schemas.microsoft.com/office/drawing/2014/main" val="47664092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712140056"/>
                        </a:ext>
                      </a:extLst>
                    </a:gridCol>
                    <a:gridCol w="2143760">
                      <a:extLst>
                        <a:ext uri="{9D8B030D-6E8A-4147-A177-3AD203B41FA5}">
                          <a16:colId xmlns:a16="http://schemas.microsoft.com/office/drawing/2014/main" val="2688051838"/>
                        </a:ext>
                      </a:extLst>
                    </a:gridCol>
                    <a:gridCol w="2479040">
                      <a:extLst>
                        <a:ext uri="{9D8B030D-6E8A-4147-A177-3AD203B41FA5}">
                          <a16:colId xmlns:a16="http://schemas.microsoft.com/office/drawing/2014/main" val="2284120559"/>
                        </a:ext>
                      </a:extLst>
                    </a:gridCol>
                    <a:gridCol w="2997199">
                      <a:extLst>
                        <a:ext uri="{9D8B030D-6E8A-4147-A177-3AD203B41FA5}">
                          <a16:colId xmlns:a16="http://schemas.microsoft.com/office/drawing/2014/main" val="1905141162"/>
                        </a:ext>
                      </a:extLst>
                    </a:gridCol>
                  </a:tblGrid>
                  <a:tr h="4073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429" t="-1493" r="-2607143" b="-10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83529" t="-1493" r="-2047059" b="-10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541441996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73585" t="-101493" r="-720755" b="-9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630536113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429" t="-201493" r="-2607143" b="-8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83529" t="-201493" r="-2047059" b="-8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33818" t="-201493" r="-455636" b="-8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29009364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73585" t="-301493" r="-720755" b="-7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82670" t="-301493" r="-255966" b="-7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730403566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429" t="-401493" r="-2607143" b="-6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83529" t="-401493" r="-2047059" b="-6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33818" t="-401493" r="-455636" b="-6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244472" t="-401493" r="-121376" b="-6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383812080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73585" t="-509091" r="-720755" b="-5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82670" t="-509091" r="-255966" b="-5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284959" t="-509091" r="-407" b="-54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062906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429" t="-600000" r="-2607143" b="-4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83529" t="-600000" r="-2047059" b="-4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33818" t="-600000" r="-455636" b="-4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244472" t="-600000" r="-121376" b="-4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082129955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73585" t="-700000" r="-720755" b="-3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82670" t="-700000" r="-255966" b="-3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707827005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429" t="-800000" r="-2607143" b="-2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83529" t="-800000" r="-2047059" b="-2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33818" t="-800000" r="-455636" b="-2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672128588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73585" t="-900000" r="-720755" b="-1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3717046087"/>
                      </a:ext>
                    </a:extLst>
                  </a:tr>
                  <a:tr h="4073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1429" t="-1000000" r="-2607143" b="-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83529" t="-1000000" r="-2047059" b="-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30407641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199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FCD83-E3F2-62C3-4127-2CE006EE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B0B6963-D1D8-BDE6-848D-CE81DE613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Остаточный член интерполяции: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Погрешность вычислений на равномерной сетке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𝑘h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B0B6963-D1D8-BDE6-848D-CE81DE613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96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96E39-3A78-0D0B-1F74-6E080720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экстраполяции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E8FDEC-D811-3CA2-F2EB-621087089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Интервал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Интервал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Интервал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E8FDEC-D811-3CA2-F2EB-621087089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66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BD9E8-DBE8-1BB5-9CCF-778012D5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неустойчивости интерполяции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B017F1-D3B0-A030-E83B-EF7B941EA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96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Для полинома в форме Лагранжа: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фундаментальные полиномы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ошибка входных данных</a:t>
                </a:r>
              </a:p>
              <a:p>
                <a:r>
                  <a:rPr lang="ru-RU" dirty="0"/>
                  <a:t>Погрешность: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Оценка: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r>
                  <a:rPr lang="ru-RU" dirty="0"/>
                  <a:t>Постоянная Лебега: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функция Лебега, зависит от сетки</a:t>
                </a:r>
              </a:p>
              <a:p>
                <a:r>
                  <a:rPr lang="ru-RU" dirty="0"/>
                  <a:t>Равномерная сетка: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B017F1-D3B0-A030-E83B-EF7B941EA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9655"/>
              </a:xfrm>
              <a:blipFill>
                <a:blip r:embed="rId2"/>
                <a:stretch>
                  <a:fillRect l="-1043" t="-2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02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13666-1685-8FAD-0E71-2877639D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Тригонометрическая интерполяция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CAA3FA-247C-F566-D5BC-B07B5EBF9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2360" cy="452437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ru-RU" sz="4000" dirty="0"/>
                  <a:t>Частичные суммы ряда Фурье: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𝑘𝑡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𝑘𝑡</m:t>
                                        </m:r>
                                      </m:num>
                                      <m:den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𝑘𝑡</m:t>
                                        </m:r>
                                      </m:num>
                                      <m:den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sz="4000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4000" dirty="0"/>
                  <a:t>,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4000" dirty="0"/>
                  <a:t>,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cos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 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cos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 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cos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cos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cos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cos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</m:t>
                                            </m:r>
                                          </m: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8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func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    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4000" dirty="0"/>
                  <a:t>,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CAA3FA-247C-F566-D5BC-B07B5EBF9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2360" cy="4524376"/>
              </a:xfrm>
              <a:blipFill>
                <a:blip r:embed="rId3"/>
                <a:stretch>
                  <a:fillRect l="-975" t="-18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46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118A1-5463-AEA6-42DF-B6BF4222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для равномерной сетки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ECF6CE-6F56-6C24-0782-DC9455DEF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6120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Чётное число точек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ECF6CE-6F56-6C24-0782-DC9455DEF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6120" cy="4351338"/>
              </a:xfrm>
              <a:blipFill>
                <a:blip r:embed="rId2"/>
                <a:stretch>
                  <a:fillRect l="-1010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4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26E8-CAD5-4762-41B6-2C4DCC91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тем – 14 баллов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D74A-F140-EE07-1C23-F3E2C7D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Погрешности вычислений – упражнение, 0.5 баллов</a:t>
            </a:r>
          </a:p>
          <a:p>
            <a:pPr marL="0" indent="0">
              <a:buNone/>
            </a:pPr>
            <a:r>
              <a:rPr lang="ru-RU" dirty="0"/>
              <a:t>2.	Линейные системы уравнений – 3 балла</a:t>
            </a:r>
          </a:p>
          <a:p>
            <a:pPr marL="0" indent="0">
              <a:buNone/>
            </a:pPr>
            <a:r>
              <a:rPr lang="ru-RU" dirty="0"/>
              <a:t>3.	Нелинейные системы уравнений – 2 балла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pPr marL="0" indent="0">
              <a:buNone/>
            </a:pPr>
            <a:r>
              <a:rPr lang="ru-RU" dirty="0"/>
              <a:t>4.	Метод наименьших квадратов – 2 балла</a:t>
            </a:r>
          </a:p>
          <a:p>
            <a:pPr marL="0" indent="0">
              <a:buNone/>
            </a:pPr>
            <a:r>
              <a:rPr lang="ru-RU" dirty="0"/>
              <a:t>5.	</a:t>
            </a:r>
            <a:r>
              <a:rPr lang="ru-RU" b="1" dirty="0"/>
              <a:t>Интерполяция функций </a:t>
            </a:r>
            <a:r>
              <a:rPr lang="ru-RU" dirty="0"/>
              <a:t>– 2 балла</a:t>
            </a:r>
          </a:p>
          <a:p>
            <a:pPr marL="0" indent="0">
              <a:buNone/>
            </a:pPr>
            <a:r>
              <a:rPr lang="ru-RU" dirty="0"/>
              <a:t>6.	Численное интегрирование – 2 балла</a:t>
            </a:r>
          </a:p>
          <a:p>
            <a:pPr marL="0" indent="0">
              <a:buNone/>
            </a:pPr>
            <a:r>
              <a:rPr lang="ru-RU" dirty="0"/>
              <a:t>7.	Задачи Коши для ОДУ – 3-4 балла</a:t>
            </a:r>
          </a:p>
          <a:p>
            <a:pPr marL="0" indent="0">
              <a:buNone/>
            </a:pPr>
            <a:r>
              <a:rPr lang="ru-RU"/>
              <a:t>Сдача всех лабораторных работ – необходимое условие получения оценки</a:t>
            </a:r>
          </a:p>
        </p:txBody>
      </p:sp>
    </p:spTree>
    <p:extLst>
      <p:ext uri="{BB962C8B-B14F-4D97-AF65-F5344CB8AC3E}">
        <p14:creationId xmlns:p14="http://schemas.microsoft.com/office/powerpoint/2010/main" val="12260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118A1-5463-AEA6-42DF-B6BF4222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для равномерной сетки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ECF6CE-6F56-6C24-0782-DC9455DEF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6120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Нечётное число точек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ECF6CE-6F56-6C24-0782-DC9455DEF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6120" cy="4351338"/>
              </a:xfrm>
              <a:blipFill>
                <a:blip r:embed="rId2"/>
                <a:stretch>
                  <a:fillRect l="-1010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34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2E5FA-0ED6-E71C-8B22-2B0BD923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Альтернативная форма полинома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ACF59F-E018-6E40-9813-9DEF1D5C9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ACF59F-E018-6E40-9813-9DEF1D5C9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37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90CC1-1E6D-9D60-0228-4C40C68B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Комплексная форма тригонометрического многочлена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BCB2FC9-5DD2-9FDD-B0E1-3C40B81C9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</m:t>
                        </m:r>
                      </m:sup>
                    </m:sSup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𝑖𝑘𝑡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BCB2FC9-5DD2-9FDD-B0E1-3C40B81C9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50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22AAA-035A-6DD4-2328-531C1F3F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и устойчивость вычислений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3CEF6-3807-B472-D2FE-1D2AC80264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Грубая оценка погрешности: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r>
                  <a:rPr lang="ru-RU" dirty="0"/>
                  <a:t>Устойчивость: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Оценка: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r>
                  <a:rPr lang="ru-RU" dirty="0"/>
                  <a:t>Постоянная Лебега: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B3CEF6-3807-B472-D2FE-1D2AC8026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87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5A894-2788-5CBF-69D6-9FCCA36E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Интерполяция сплайнами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2F812-17F9-64B6-2BC6-26317CF8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Сплайн — функция, область определения которой разбита на конечное число отрезков, на каждом из которых она совпадает с некоторым алгебраическим полиномом</a:t>
            </a:r>
          </a:p>
          <a:p>
            <a:r>
              <a:rPr lang="ru-RU" dirty="0"/>
              <a:t>Степень сплайна — максимальная из степеней использованных полиномов</a:t>
            </a:r>
          </a:p>
          <a:p>
            <a:r>
              <a:rPr lang="ru-RU" dirty="0"/>
              <a:t>Гладкость сплайна — количество непрерывных производных сплайна</a:t>
            </a:r>
          </a:p>
          <a:p>
            <a:r>
              <a:rPr lang="ru-RU" dirty="0"/>
              <a:t>Дефект сплайна — разность между степенью и гладкостью сплайна</a:t>
            </a:r>
          </a:p>
        </p:txBody>
      </p:sp>
    </p:spTree>
    <p:extLst>
      <p:ext uri="{BB962C8B-B14F-4D97-AF65-F5344CB8AC3E}">
        <p14:creationId xmlns:p14="http://schemas.microsoft.com/office/powerpoint/2010/main" val="395406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0B64F-95DD-84AE-2E4F-8358E6D2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кусочно-линейная интерполяция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ABA6847-39D7-49F6-5681-5C4CC9B80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62040" cy="4667250"/>
              </a:xfrm>
            </p:spPr>
            <p:txBody>
              <a:bodyPr/>
              <a:lstStyle/>
              <a:p>
                <a:r>
                  <a:rPr lang="ru-RU" dirty="0"/>
                  <a:t>На каждом отрезке функция приближается линейной</a:t>
                </a:r>
              </a:p>
              <a:p>
                <a:r>
                  <a:rPr lang="ru-RU" dirty="0"/>
                  <a:t>В узлах требуется условие непрерывности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Степень сплайна: </a:t>
                </a:r>
                <a:r>
                  <a:rPr lang="en-US" dirty="0"/>
                  <a:t>1</a:t>
                </a:r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гладкость</a:t>
                </a:r>
                <a:r>
                  <a:rPr lang="en-US" dirty="0"/>
                  <a:t> </a:t>
                </a:r>
                <a:r>
                  <a:rPr lang="ru-RU" dirty="0"/>
                  <a:t>0</a:t>
                </a:r>
              </a:p>
              <a:p>
                <a:r>
                  <a:rPr lang="ru-RU" dirty="0"/>
                  <a:t>Дефект сплайна: 1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ABA6847-39D7-49F6-5681-5C4CC9B80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62040" cy="4667250"/>
              </a:xfrm>
              <a:blipFill>
                <a:blip r:embed="rId2"/>
                <a:stretch>
                  <a:fillRect l="-1782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9AE896-05B5-E460-58AC-A43A556B4A90}"/>
              </a:ext>
            </a:extLst>
          </p:cNvPr>
          <p:cNvGrpSpPr/>
          <p:nvPr/>
        </p:nvGrpSpPr>
        <p:grpSpPr>
          <a:xfrm>
            <a:off x="6908800" y="1742440"/>
            <a:ext cx="5171440" cy="3373120"/>
            <a:chOff x="6431280" y="1742440"/>
            <a:chExt cx="5171440" cy="3373120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45EBD47F-AF7A-3122-5870-E63DECF6C44B}"/>
                </a:ext>
              </a:extLst>
            </p:cNvPr>
            <p:cNvGrpSpPr/>
            <p:nvPr/>
          </p:nvGrpSpPr>
          <p:grpSpPr>
            <a:xfrm>
              <a:off x="6431280" y="1742440"/>
              <a:ext cx="5171440" cy="3373120"/>
              <a:chOff x="6431280" y="1742440"/>
              <a:chExt cx="5171440" cy="3373120"/>
            </a:xfrm>
          </p:grpSpPr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918C69C2-6AB3-6A81-4CC2-7E196E741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750" t="33926" r="43833" b="16888"/>
              <a:stretch/>
            </p:blipFill>
            <p:spPr>
              <a:xfrm>
                <a:off x="6431280" y="1742440"/>
                <a:ext cx="5171440" cy="3373120"/>
              </a:xfrm>
              <a:prstGeom prst="rect">
                <a:avLst/>
              </a:prstGeom>
            </p:spPr>
          </p:pic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9151E80D-4A66-A0F7-0797-C3B106310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001" t="57557" r="83000" b="35579"/>
              <a:stretch/>
            </p:blipFill>
            <p:spPr>
              <a:xfrm>
                <a:off x="10251440" y="1950720"/>
                <a:ext cx="568960" cy="70104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C46E45F-A83D-B6C9-443F-3A1CBBBE7C7F}"/>
                    </a:ext>
                  </a:extLst>
                </p:cNvPr>
                <p:cNvSpPr txBox="1"/>
                <p:nvPr/>
              </p:nvSpPr>
              <p:spPr>
                <a:xfrm>
                  <a:off x="9916160" y="1885741"/>
                  <a:ext cx="123952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C46E45F-A83D-B6C9-443F-3A1CBBB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160" y="1885741"/>
                  <a:ext cx="1239520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76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9EBCC-C987-8C2F-FE86-EF27FBC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кусочно-кубическая интерполяция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01962A0-4120-EE88-DEAF-54243A286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23000" cy="4667250"/>
              </a:xfrm>
            </p:spPr>
            <p:txBody>
              <a:bodyPr/>
              <a:lstStyle/>
              <a:p>
                <a:r>
                  <a:rPr lang="ru-RU" dirty="0"/>
                  <a:t>На каждом отрезке функция приближается кубическим многочленом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Степень сплайна: </a:t>
                </a:r>
                <a:r>
                  <a:rPr lang="en-US" dirty="0"/>
                  <a:t>3</a:t>
                </a:r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гладкость</a:t>
                </a:r>
                <a:r>
                  <a:rPr lang="en-US" dirty="0"/>
                  <a:t> 2</a:t>
                </a:r>
                <a:endParaRPr lang="ru-RU" dirty="0"/>
              </a:p>
              <a:p>
                <a:r>
                  <a:rPr lang="ru-RU" dirty="0"/>
                  <a:t>Дефект сплайна: 1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01962A0-4120-EE88-DEAF-54243A286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23000" cy="4667250"/>
              </a:xfrm>
              <a:blipFill>
                <a:blip r:embed="rId2"/>
                <a:stretch>
                  <a:fillRect l="-1765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36C6BF8-3EC4-6D4C-0D82-2795FCB901E5}"/>
              </a:ext>
            </a:extLst>
          </p:cNvPr>
          <p:cNvGrpSpPr/>
          <p:nvPr/>
        </p:nvGrpSpPr>
        <p:grpSpPr>
          <a:xfrm>
            <a:off x="6847840" y="1934185"/>
            <a:ext cx="5019040" cy="3095015"/>
            <a:chOff x="5080000" y="1912571"/>
            <a:chExt cx="4805680" cy="2989629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74FC6B1B-E059-0B48-75BA-DC0C4015C0DF}"/>
                </a:ext>
              </a:extLst>
            </p:cNvPr>
            <p:cNvGrpSpPr/>
            <p:nvPr/>
          </p:nvGrpSpPr>
          <p:grpSpPr>
            <a:xfrm>
              <a:off x="5080000" y="1955800"/>
              <a:ext cx="4805680" cy="2946400"/>
              <a:chOff x="6878320" y="1825625"/>
              <a:chExt cx="4805680" cy="2946400"/>
            </a:xfrm>
          </p:grpSpPr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60F875A9-187D-4CF6-A9BA-B05ED2B231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833" t="38075" r="44750" b="18962"/>
              <a:stretch/>
            </p:blipFill>
            <p:spPr>
              <a:xfrm>
                <a:off x="6878320" y="1825625"/>
                <a:ext cx="4805680" cy="2946400"/>
              </a:xfrm>
              <a:prstGeom prst="rect">
                <a:avLst/>
              </a:prstGeom>
            </p:spPr>
          </p:pic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433ED9DF-CDBF-96F7-C5EB-58F23B2A78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50" t="59233" r="72833" b="34619"/>
              <a:stretch/>
            </p:blipFill>
            <p:spPr>
              <a:xfrm>
                <a:off x="10444480" y="1898073"/>
                <a:ext cx="538480" cy="56499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F7F38-8B34-41B8-7FF7-0B0BC846250A}"/>
                    </a:ext>
                  </a:extLst>
                </p:cNvPr>
                <p:cNvSpPr txBox="1"/>
                <p:nvPr/>
              </p:nvSpPr>
              <p:spPr>
                <a:xfrm>
                  <a:off x="8295640" y="1912571"/>
                  <a:ext cx="123952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F7F38-8B34-41B8-7FF7-0B0BC8462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640" y="1912571"/>
                  <a:ext cx="1239520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139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569DE-9042-4831-72D8-5F4629EB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Кубический сплайн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BEA5F9-B260-18D0-B976-206BF9C33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Свободный сплайн: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Непрерывность второй производной: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ru-RU" dirty="0"/>
                  <a:t>Периодический сплайн: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BBEA5F9-B260-18D0-B976-206BF9C33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274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3E77AB-D38E-F9BD-D29E-AB2A07399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0" t="38371" r="43001" b="26666"/>
          <a:stretch/>
        </p:blipFill>
        <p:spPr>
          <a:xfrm>
            <a:off x="7091680" y="2651760"/>
            <a:ext cx="5029200" cy="23977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F75F7-61C7-3E81-81A5-F0E4AB4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Кубический сплайн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7DDE9B0-CC5D-D0D5-F94B-9AAB57355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СЛАУ для определения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7DDE9B0-CC5D-D0D5-F94B-9AAB57355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02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E2712-559B-F355-B706-A08F66F1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Кубический сплайн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48D1C4-1951-FECA-83B6-FEA45322D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48D1C4-1951-FECA-83B6-FEA45322D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93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41402-1B21-3D8F-169B-4B4ED15A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аппроксимации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89AA-91EC-6217-B255-3C8D27B49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Аппроксимировать заданную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обобщённым полиномом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так, чтобы отклонение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было наименьшим</a:t>
                </a:r>
              </a:p>
              <a:p>
                <a:r>
                  <a:rPr lang="ru-RU" dirty="0"/>
                  <a:t>Обобщённый полином: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система линейно независимых базисных функций</a:t>
                </a:r>
              </a:p>
              <a:p>
                <a:r>
                  <a:rPr lang="ru-RU" dirty="0"/>
                  <a:t>Примеры: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89AA-91EC-6217-B255-3C8D27B49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73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404E6-443E-0975-FF98-092CD81F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сплайна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9B04CD0-6564-99DD-3D40-D943F3160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9B04CD0-6564-99DD-3D40-D943F3160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04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2C433-46A4-BD61-C703-1EB8DBAF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F2AE5-301B-9915-14D0-0B7A4DB1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Провести интерполяцию функции на интервале </a:t>
            </a:r>
          </a:p>
          <a:p>
            <a:r>
              <a:rPr lang="ru-RU" dirty="0"/>
              <a:t>Сравнить полином Лагранжа / Ньютона / тригонометрический со сплайном 3 порядка</a:t>
            </a:r>
          </a:p>
          <a:p>
            <a:r>
              <a:rPr lang="ru-RU" dirty="0"/>
              <a:t>Попробовать решить возникающую СЛАУ прямым / итерационным методом, реализованным вами в первой лабораторной работе</a:t>
            </a:r>
          </a:p>
          <a:p>
            <a:r>
              <a:rPr lang="ru-RU" dirty="0"/>
              <a:t>Найти подходящий шаг интерполяции (если возможно) для обоих методов и выбрать наилучшую интерполяцию на основе нормы ошибки, рассчитанной на подробной сетке</a:t>
            </a:r>
          </a:p>
          <a:p>
            <a:r>
              <a:rPr lang="ru-RU" dirty="0"/>
              <a:t>Построить график максимальной ошибки от шага интерполяции</a:t>
            </a:r>
          </a:p>
          <a:p>
            <a:r>
              <a:rPr lang="ru-RU" dirty="0"/>
              <a:t>Протестировать немного изменённую функцию </a:t>
            </a:r>
          </a:p>
        </p:txBody>
      </p:sp>
    </p:spTree>
    <p:extLst>
      <p:ext uri="{BB962C8B-B14F-4D97-AF65-F5344CB8AC3E}">
        <p14:creationId xmlns:p14="http://schemas.microsoft.com/office/powerpoint/2010/main" val="1980838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3D51D-4F17-78DE-54AD-E9D260D0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36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2BA5-89CF-594A-01BF-5C8C8544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1EC93-6EB7-2DAA-E91B-9C240837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задач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F081D9-B4C9-9973-67F2-269DD5D30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20120" cy="4300856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Интерполяция</a:t>
                </a:r>
                <a:r>
                  <a:rPr lang="ru-RU" dirty="0"/>
                  <a:t>: определить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точечном множестве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 выполнении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Метод наименьших квадратов: определить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 задачи минимизации квадратичного отклонения на множестве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dirty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Среднеквадратичное отклонение: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nary>
                          <m:nary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F081D9-B4C9-9973-67F2-269DD5D30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20120" cy="4300856"/>
              </a:xfrm>
              <a:blipFill>
                <a:blip r:embed="rId2"/>
                <a:stretch>
                  <a:fillRect l="-987" t="-5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465A9-D6B7-7396-F239-4F7F8072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0EE3E4-8481-8299-9123-251CDEAEA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ru-RU" dirty="0"/>
                  <a:t>Непрерывные линейно-независимые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интерполянт</a:t>
                </a:r>
              </a:p>
              <a:p>
                <a:r>
                  <a:rPr lang="ru-RU" dirty="0"/>
                  <a:t>Разбиение отрезка</a:t>
                </a:r>
                <a:r>
                  <a:rPr lang="en-US" dirty="0"/>
                  <a:t>, </a:t>
                </a:r>
                <a:r>
                  <a:rPr lang="ru-RU" dirty="0"/>
                  <a:t>узлы интерполяции: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𝑖h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Интерполируемая функция, спроектированная на сетку: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Условия интерполяции: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Задача: определение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dirty="0"/>
                  <a:t> для выполнения условий интерполяции</a:t>
                </a:r>
              </a:p>
              <a:p>
                <a:r>
                  <a:rPr lang="ru-RU" dirty="0"/>
                  <a:t>Ошибка интерполяции: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0EE3E4-8481-8299-9123-251CDEAEA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73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4641E-C059-7716-E224-9172159B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интерполяции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C285AA-3DBE-913B-7A67-9644736A3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81080" cy="46672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……………………………………………………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ru-RU" b="0" dirty="0"/>
                  <a:t>СЛАУ: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⋯⋯⋯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⋯⋯⋯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⋯⋯⋯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C285AA-3DBE-913B-7A67-9644736A3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81080" cy="4667250"/>
              </a:xfrm>
              <a:blipFill>
                <a:blip r:embed="rId2"/>
                <a:stretch>
                  <a:fillRect l="-981" t="-1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2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2D7E6-50B3-9AAA-99AD-694B33FF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Симметризация</a:t>
            </a:r>
            <a:r>
              <a:rPr lang="ru-RU" dirty="0"/>
              <a:t> по Гауссу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4D952-147B-5514-3C96-B52D4D1F5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Матрица </a:t>
                </a:r>
                <a:r>
                  <a:rPr lang="ru-RU" dirty="0" err="1"/>
                  <a:t>Грама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ru-RU"/>
                  <a:t>Для ортонормированного базиса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4D952-147B-5514-3C96-B52D4D1F5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54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4B68B-33E2-D61E-DBE5-7C67110B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базисов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04E074-E37D-0CD2-68B2-AD5ED7918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Системы Чебышёва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базисы в функциональном пространстве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04E074-E37D-0CD2-68B2-AD5ED7918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8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0413A-6B89-B210-CC16-76D0ACAA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решения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5C2BD05-1E11-861A-5497-3EA603B7A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Проектирование функции на сетку: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groupChr>
                      <m:groupChrPr>
                        <m:chr m:val="→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groupCh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оператор ограничения </a:t>
                </a:r>
              </a:p>
              <a:p>
                <a:r>
                  <a:rPr lang="ru-RU" dirty="0"/>
                  <a:t>Интерполяция функции: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оператор интерполяции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5C2BD05-1E11-861A-5497-3EA603B7A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4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1471</Words>
  <Application>Microsoft Office PowerPoint</Application>
  <PresentationFormat>Широкоэкранный</PresentationFormat>
  <Paragraphs>231</Paragraphs>
  <Slides>32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Google Sans</vt:lpstr>
      <vt:lpstr>Arial</vt:lpstr>
      <vt:lpstr>Calibri</vt:lpstr>
      <vt:lpstr>Calibri Light</vt:lpstr>
      <vt:lpstr>Cambria Math</vt:lpstr>
      <vt:lpstr>Тема Office</vt:lpstr>
      <vt:lpstr>Вычислительная математика: лабораторные работы Четвёртое занятие</vt:lpstr>
      <vt:lpstr>Список тем – 14 баллов</vt:lpstr>
      <vt:lpstr>Задача аппроксимации функций</vt:lpstr>
      <vt:lpstr>Сравнение задач</vt:lpstr>
      <vt:lpstr>Постановка задачи</vt:lpstr>
      <vt:lpstr>Условия интерполяции</vt:lpstr>
      <vt:lpstr>Симметризация по Гауссу</vt:lpstr>
      <vt:lpstr>Примеры базисов</vt:lpstr>
      <vt:lpstr>Схема решения задачи</vt:lpstr>
      <vt:lpstr>Примеры интерполяционных полиномов</vt:lpstr>
      <vt:lpstr>Степенные функции</vt:lpstr>
      <vt:lpstr>Полином в форме Лагранжа</vt:lpstr>
      <vt:lpstr>Полином в форме Ньютона</vt:lpstr>
      <vt:lpstr>Разделённые разности</vt:lpstr>
      <vt:lpstr>Погрешность вычислений</vt:lpstr>
      <vt:lpstr>Погрешность экстраполяции</vt:lpstr>
      <vt:lpstr>Оценка неустойчивости интерполяции</vt:lpstr>
      <vt:lpstr>Тригонометрическая интерполяция</vt:lpstr>
      <vt:lpstr>Решение для равномерной сетки</vt:lpstr>
      <vt:lpstr>Решение для равномерной сетки</vt:lpstr>
      <vt:lpstr>Альтернативная форма полинома</vt:lpstr>
      <vt:lpstr>Комплексная форма тригонометрического многочлена</vt:lpstr>
      <vt:lpstr>Погрешность и устойчивость вычислений</vt:lpstr>
      <vt:lpstr>Интерполяция сплайнами</vt:lpstr>
      <vt:lpstr>Пример: кусочно-линейная интерполяция</vt:lpstr>
      <vt:lpstr>Пример: кусочно-кубическая интерполяция</vt:lpstr>
      <vt:lpstr>Кубический сплайн</vt:lpstr>
      <vt:lpstr>Кубический сплайн</vt:lpstr>
      <vt:lpstr>Кубический сплайн</vt:lpstr>
      <vt:lpstr>Погрешность сплайна</vt:lpstr>
      <vt:lpstr>Задание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Вычислительная математика: лабораторные работы Четвёртое занятие</dc:title>
  <dc:creator>Евгения Гусева</dc:creator>
  <cp:lastModifiedBy>Евгения Гусева</cp:lastModifiedBy>
  <cp:revision>175</cp:revision>
  <dcterms:created xsi:type="dcterms:W3CDTF">2024-01-24T12:51:05Z</dcterms:created>
  <dcterms:modified xsi:type="dcterms:W3CDTF">2024-03-07T06:33:33Z</dcterms:modified>
</cp:coreProperties>
</file>