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3" r:id="rId4"/>
    <p:sldId id="281" r:id="rId5"/>
    <p:sldId id="280" r:id="rId6"/>
    <p:sldId id="260" r:id="rId7"/>
    <p:sldId id="273" r:id="rId8"/>
    <p:sldId id="261" r:id="rId9"/>
    <p:sldId id="262" r:id="rId10"/>
    <p:sldId id="259" r:id="rId11"/>
    <p:sldId id="264" r:id="rId12"/>
    <p:sldId id="265" r:id="rId13"/>
    <p:sldId id="274" r:id="rId14"/>
    <p:sldId id="275" r:id="rId15"/>
    <p:sldId id="266" r:id="rId16"/>
    <p:sldId id="267" r:id="rId17"/>
    <p:sldId id="268" r:id="rId18"/>
    <p:sldId id="270" r:id="rId19"/>
    <p:sldId id="276" r:id="rId20"/>
    <p:sldId id="277" r:id="rId21"/>
    <p:sldId id="278" r:id="rId22"/>
    <p:sldId id="279" r:id="rId23"/>
    <p:sldId id="282" r:id="rId24"/>
    <p:sldId id="271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674B8-0E5C-4F81-A265-5AF87E866D5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FCA30-D9AD-49B8-8CF3-1BA8B5891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7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FCA30-D9AD-49B8-8CF3-1BA8B589132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5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FCA30-D9AD-49B8-8CF3-1BA8B589132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08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01FB4-7FAD-4405-4A7C-26ACDEBBA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0B018-0BDF-2290-B702-0F1298A2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DDDF64-7314-931B-E791-3BF903A8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790E-7E6C-4971-B66A-12EED63EC6E9}" type="datetimeFigureOut">
              <a:rPr lang="ru-RU" smtClean="0"/>
              <a:t>02.02.2024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0A292C-808E-9383-C48E-7EFF6A0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7A4E03-F2B1-480A-FEAA-7F18DB09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678-A3E9-438F-B9C9-560E02D4AB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96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73B39-922D-1751-B89A-2CC7B4E8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A99966-A9A2-3A1F-67DD-0E31C8EC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564D63-5B97-FFDD-7ED3-B219A278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790E-7E6C-4971-B66A-12EED63EC6E9}" type="datetimeFigureOut">
              <a:rPr lang="ru-RU" smtClean="0"/>
              <a:t>02.02.2024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A62224-BCE9-9946-EB75-8B0EC292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1E08B-78A6-FC27-0009-20D7AC17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678-A3E9-438F-B9C9-560E02D4AB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05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5D9570-23D3-2336-5949-48F6893A1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B88BA5-8CDF-A0EE-AC72-5319F0730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39A82D-652B-884B-9AA4-7D8DD76D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790E-7E6C-4971-B66A-12EED63EC6E9}" type="datetimeFigureOut">
              <a:rPr lang="ru-RU" smtClean="0"/>
              <a:t>02.02.2024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21F1D-7E8A-8D82-7F87-0028A213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786A6-ECB3-0BAB-E3A7-5B3FE89E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678-A3E9-438F-B9C9-560E02D4AB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38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C2DE5-10F3-A0BD-EB6E-F80AF2A6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6CC7A-6707-6084-03C2-858AD0C8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03909-DEBE-148F-9962-136AD70B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790E-7E6C-4971-B66A-12EED63EC6E9}" type="datetimeFigureOut">
              <a:rPr lang="ru-RU" smtClean="0"/>
              <a:t>02.02.2024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8F3C03-A597-2B73-0236-C51DF1F4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EF416-320F-1411-962D-AE14F4FF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678-A3E9-438F-B9C9-560E02D4AB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81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80584-110D-0E31-6C4F-D04BB081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A2996A-62F3-B5F8-BFDA-21B021E3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1C673-FCF7-C7EC-3C27-578FDBF3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790E-7E6C-4971-B66A-12EED63EC6E9}" type="datetimeFigureOut">
              <a:rPr lang="ru-RU" smtClean="0"/>
              <a:t>02.02.2024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8623C-73E3-3780-10FE-DAA1EEFF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B6F99-C4D1-7B8E-02AF-9612AFEF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678-A3E9-438F-B9C9-560E02D4AB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03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BC605-ECF7-F951-985F-1F8B203A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97422-BC2D-CAE1-3123-3ED9F9251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D42D55-6B8C-EA44-391F-E1CAD65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407116-B719-206B-0AD6-B1C9030D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790E-7E6C-4971-B66A-12EED63EC6E9}" type="datetimeFigureOut">
              <a:rPr lang="ru-RU" smtClean="0"/>
              <a:t>02.02.2024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3ECC30-5D49-6C4A-BB17-5DB2631D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4FB495-AA66-2E7F-B2C0-BE0AFFCF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678-A3E9-438F-B9C9-560E02D4AB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14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6A7F1-3778-7FB0-488E-639352FD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8EE8B7-A30D-2A06-3542-8E5FB806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3FF5B8-6DB2-79ED-A27C-AC1775E9F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C1E91C-4894-F4CD-B9CD-153210844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1473D6-A8CD-F81C-159A-454F75A83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56D127-A35D-830B-24DB-628F0DA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790E-7E6C-4971-B66A-12EED63EC6E9}" type="datetimeFigureOut">
              <a:rPr lang="ru-RU" smtClean="0"/>
              <a:t>02.02.2024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D43D19-89A8-B3BB-BD26-CF281151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B6B5A9-3A45-E3D5-F0DE-112652CE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678-A3E9-438F-B9C9-560E02D4AB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67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13EF5-F176-7A63-5466-411D9B69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CA9E07-FAEF-2BDD-B295-ED0BBD64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790E-7E6C-4971-B66A-12EED63EC6E9}" type="datetimeFigureOut">
              <a:rPr lang="ru-RU" smtClean="0"/>
              <a:t>02.02.2024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8E3103-D711-36CE-1D83-BD75B028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887736-9C5D-8FBF-ADD4-B2A7F142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678-A3E9-438F-B9C9-560E02D4AB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92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19D230-4A80-6C71-EE0B-0327036A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790E-7E6C-4971-B66A-12EED63EC6E9}" type="datetimeFigureOut">
              <a:rPr lang="ru-RU" smtClean="0"/>
              <a:t>02.02.2024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2F2848-F8D5-812B-1AC1-E7771F4A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B95AE5-E75F-13BC-0721-966584FC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678-A3E9-438F-B9C9-560E02D4AB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2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6A727-CA80-6BAB-4D62-A78C7CC3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95AAA-BDD3-6D32-A1E6-7DFD4EAB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D2415F-80AE-2ADB-7425-406EA372F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7B8A4-9FBA-FF53-E9E2-4DE09789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790E-7E6C-4971-B66A-12EED63EC6E9}" type="datetimeFigureOut">
              <a:rPr lang="ru-RU" smtClean="0"/>
              <a:t>02.02.2024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FB1DAB-B054-C2F6-C83D-C99F84FA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12E4B4-D9C4-A44D-9CC8-27DDDC8B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678-A3E9-438F-B9C9-560E02D4AB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94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54173-6710-6DBB-9410-46EACDA5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374BCB-8800-A030-2E02-CE2D2C0E8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F7ED77-2D0E-74FE-10A4-FCA6716A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325D78-ED4D-D059-0446-4EC4F1AE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790E-7E6C-4971-B66A-12EED63EC6E9}" type="datetimeFigureOut">
              <a:rPr lang="ru-RU" smtClean="0"/>
              <a:t>02.02.2024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A4FFE3-5298-52CC-41B7-F43D3FAE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833BB-21F1-CBD1-0FD9-EAD4DD16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678-A3E9-438F-B9C9-560E02D4AB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18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4B074-C361-7DC4-ECC2-210B59B8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D61FBD-F392-01A8-FDC2-F13B0AA05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93789-CD9B-B4E5-DFB2-0F8A612D5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B790E-7E6C-4971-B66A-12EED63EC6E9}" type="datetimeFigureOut">
              <a:rPr lang="ru-RU" smtClean="0"/>
              <a:t>02.02.2024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BB617C-E93A-F4B7-0679-F01093DE9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8D378-B2D9-0C77-CD7F-EBCFB3C36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B678-A3E9-438F-B9C9-560E02D4ABC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4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3C5F1-66FF-B648-79F7-62828EE02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Вычислительная математика: лабораторные работы</a:t>
            </a:r>
            <a:br>
              <a:rPr lang="ru-RU" dirty="0"/>
            </a:br>
            <a:r>
              <a:rPr lang="ru-RU" sz="4400" dirty="0"/>
              <a:t>Вводное занятие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0C8F3C-B8A2-F0FC-E412-D1184875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Гусева Евгения Кирилловна, аспирант кафедры информатики и вычислительной математики</a:t>
            </a:r>
          </a:p>
          <a:p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evgeniya.guseva.k@gmail.com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0847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AA15D-5630-D8CF-7269-16F87E67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8336961-A8FB-92A7-70E7-C965E2B4C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 – точное значение некоторой величины,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 – её приближённое значение</a:t>
                </a:r>
              </a:p>
              <a:p>
                <a:r>
                  <a:rPr lang="ru-RU" dirty="0"/>
                  <a:t>Абсолютная погрешность – наименьшее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Относительная погрешность</a:t>
                </a:r>
                <a:r>
                  <a:rPr lang="en-US" dirty="0"/>
                  <a:t> </a:t>
                </a:r>
                <a:r>
                  <a:rPr lang="ru-RU" dirty="0"/>
                  <a:t>– наименьшее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8336961-A8FB-92A7-70E7-C965E2B4C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3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C5D0C-8D83-520D-DFB2-792BFD83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погрешностей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26485-4D6D-8D5D-D34F-46593E76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Неустранимая погрешность при задании входных данных</a:t>
            </a:r>
          </a:p>
          <a:p>
            <a:r>
              <a:rPr lang="ru-RU" dirty="0"/>
              <a:t>Погрешность метода вычислений </a:t>
            </a:r>
          </a:p>
          <a:p>
            <a:r>
              <a:rPr lang="ru-RU" dirty="0"/>
              <a:t>Погрешность округления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52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06434-3D32-287D-6BF6-28547AAB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абсолютная, относительная погрешности, неустранимые погрешности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8718B6C-0F54-D7C8-2C2D-A8D4B9977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Длина и ширина комнаты измерены с точностью до 1 см и равны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=5.43</m:t>
                    </m:r>
                  </m:oMath>
                </a14:m>
                <a:r>
                  <a:rPr lang="ru-RU" dirty="0"/>
                  <a:t> м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=3.82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м. Оценить погрешность определения площади комнаты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=20.7426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</a:t>
                </a:r>
                <a:r>
                  <a:rPr lang="ru-RU" baseline="30000" dirty="0"/>
                  <a:t>2</a:t>
                </a:r>
                <a:r>
                  <a:rPr lang="ru-RU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ru-RU" dirty="0"/>
                  <a:t> м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=20.8352</m:t>
                    </m:r>
                  </m:oMath>
                </a14:m>
                <a:r>
                  <a:rPr lang="ru-RU" dirty="0"/>
                  <a:t> м</a:t>
                </a:r>
                <a:r>
                  <a:rPr lang="ru-RU" baseline="30000" dirty="0"/>
                  <a:t>2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=20.6502</m:t>
                    </m:r>
                  </m:oMath>
                </a14:m>
                <a:r>
                  <a:rPr lang="ru-RU" dirty="0"/>
                  <a:t> м</a:t>
                </a:r>
                <a:r>
                  <a:rPr lang="ru-RU" baseline="30000" dirty="0"/>
                  <a:t>2</a:t>
                </a:r>
                <a:endParaRPr lang="en-US" baseline="30000" dirty="0"/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=0.0926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0.0926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20.7426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=0.0045=0.45%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8718B6C-0F54-D7C8-2C2D-A8D4B9977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08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6D5A0-2DEA-491A-266B-41B7BE6C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округление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F738C9-2BC7-040A-699D-506C889F3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=20.7426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</a:t>
                </a:r>
                <a:r>
                  <a:rPr lang="ru-RU" baseline="30000" dirty="0"/>
                  <a:t>2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=0.0926</m:t>
                    </m:r>
                  </m:oMath>
                </a14:m>
                <a:r>
                  <a:rPr lang="ru-RU" dirty="0"/>
                  <a:t>, Верные знаки: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2, 0, 7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Округлить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/>
                  <a:t> до верных знаков.</a:t>
                </a:r>
              </a:p>
              <a:p>
                <a:r>
                  <a:rPr lang="ru-RU" dirty="0"/>
                  <a:t>Округление: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20.7</m:t>
                    </m:r>
                  </m:oMath>
                </a14:m>
                <a:r>
                  <a:rPr lang="ru-RU" dirty="0"/>
                  <a:t> м</a:t>
                </a:r>
                <a:r>
                  <a:rPr lang="ru-RU" baseline="30000" dirty="0"/>
                  <a:t>2</a:t>
                </a:r>
              </a:p>
              <a:p>
                <a:r>
                  <a:rPr lang="ru-RU" dirty="0"/>
                  <a:t>Возникшая погрешность: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0.0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Итоговая погрешность: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=0.136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Повторное округление: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ru-RU" dirty="0"/>
                  <a:t> м</a:t>
                </a:r>
                <a:r>
                  <a:rPr lang="ru-RU" baseline="30000" dirty="0"/>
                  <a:t>2</a:t>
                </a:r>
              </a:p>
              <a:p>
                <a:r>
                  <a:rPr lang="ru-RU" dirty="0"/>
                  <a:t>Новая погрешность:</a:t>
                </a:r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Погрешность числа не превосходит половины единицы последнего оставленного разряда: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0.44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=2%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F738C9-2BC7-040A-699D-506C889F3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12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9BA28-E299-769B-7A7F-1909A8B4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погрешность метода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3C7BE7-7FCD-C972-84EE-0D35DC34B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Вычислить значение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точке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b="0" dirty="0"/>
                  <a:t>.</a:t>
                </a:r>
                <a:endParaRPr lang="en-US" b="0" dirty="0"/>
              </a:p>
              <a:p>
                <a:r>
                  <a:rPr lang="ru-RU" dirty="0"/>
                  <a:t>Разложение в ряд Тейлора: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−…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Различные методы вычисления: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ru-RU" dirty="0"/>
                  <a:t>Погрешность метода: остаток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B3C7BE7-7FCD-C972-84EE-0D35DC34B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46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F4F48-1761-2D16-D5DA-0DD08785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суммы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998F3F-4AF8-E80E-35C0-17587966C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Абсолютная погрешность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Статистическая оценка при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правило Чеботарева: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∙0.5∙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Относительная погрешность суммы чисел одного знака заключена между наименьшей и наибольшей погрешностей слагаемых</a:t>
                </a:r>
              </a:p>
              <a:p>
                <a:r>
                  <a:rPr lang="ru-RU" dirty="0"/>
                  <a:t>Относительная погрешность разности положительных чисел больше относительных погрешности этих чисел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9998F3F-4AF8-E80E-35C0-17587966C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1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9CB86-2FA6-818D-F9F7-D9C7ED49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погрешность разности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6979B0-A944-B221-8E51-25D15264B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Оценить погрешность разности чисел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=1.137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=1.073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абсолютными погрешностями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=0.064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0.022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=35%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6979B0-A944-B221-8E51-25D15264B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30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38F96-77E7-6CC9-32F0-9ABC848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произведения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A42022-045C-E968-A93E-3063BD70C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950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Относительная погрешность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Статистическая оценка при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Абсолютная погрешность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A42022-045C-E968-A93E-3063BD70C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95000" cy="4351338"/>
              </a:xfrm>
              <a:blipFill>
                <a:blip r:embed="rId2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52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4C555-1E0B-1B0B-18CA-119B41B4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функции</a:t>
            </a:r>
            <a:r>
              <a:rPr lang="en-US" dirty="0"/>
              <a:t> </a:t>
            </a:r>
            <a:r>
              <a:rPr lang="ru-RU" dirty="0"/>
              <a:t>в точке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E4C4F79-9FA2-0B2C-056A-405A3C4ED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Для дифференцируемой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одной переменной </a:t>
                </a:r>
                <a:r>
                  <a:rPr lang="en-US" dirty="0"/>
                  <a:t>c </a:t>
                </a:r>
                <a:r>
                  <a:rPr lang="ru-RU" dirty="0"/>
                  <a:t>малой погрешностью аргумента</a:t>
                </a:r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абсолютная погрешность: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Относительная погрешность положительной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Для дифференцируемой функции нескольких переменных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 </a:t>
                </a:r>
                <a:r>
                  <a:rPr lang="ru-RU" dirty="0"/>
                  <a:t>малой погрешностью аргументов</a:t>
                </a:r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, …,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E4C4F79-9FA2-0B2C-056A-405A3C4ED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01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28EC4-1A88-0403-88DA-777B218D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B7834D-5427-60DA-041A-44F6FC312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Степенная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ru-RU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Показательная функция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Логарифмическая функция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ru-RU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Тригонометрические функции: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tg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ctg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tg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6B7834D-5427-60DA-041A-44F6FC312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78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B26E8-CAD5-4762-41B6-2C4DCC91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тем – 14 баллов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8D74A-F140-EE07-1C23-F3E2C7D2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1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	</a:t>
            </a:r>
            <a:r>
              <a:rPr lang="ru-RU" b="1" dirty="0"/>
              <a:t>Погрешности вычислений </a:t>
            </a:r>
            <a:r>
              <a:rPr lang="ru-RU" dirty="0"/>
              <a:t>– упражнение, 0.5 баллов</a:t>
            </a:r>
          </a:p>
          <a:p>
            <a:pPr marL="0" indent="0">
              <a:buNone/>
            </a:pPr>
            <a:r>
              <a:rPr lang="ru-RU" dirty="0"/>
              <a:t>2.	Линейные системы уравнений – 3 балла</a:t>
            </a:r>
          </a:p>
          <a:p>
            <a:pPr marL="0" indent="0">
              <a:buNone/>
            </a:pPr>
            <a:r>
              <a:rPr lang="ru-RU" dirty="0"/>
              <a:t>3.	Нелинейные системы уравнений – 2 балла</a:t>
            </a:r>
          </a:p>
          <a:p>
            <a:pPr marL="0" indent="0">
              <a:buNone/>
            </a:pPr>
            <a:r>
              <a:rPr lang="ru-RU" strike="sngStrike" dirty="0"/>
              <a:t>										</a:t>
            </a:r>
          </a:p>
          <a:p>
            <a:pPr marL="0" indent="0">
              <a:buNone/>
            </a:pPr>
            <a:r>
              <a:rPr lang="ru-RU" dirty="0"/>
              <a:t>4.	Метод наименьших квадратов – 2 балла</a:t>
            </a:r>
          </a:p>
          <a:p>
            <a:pPr marL="0" indent="0">
              <a:buNone/>
            </a:pPr>
            <a:r>
              <a:rPr lang="ru-RU" dirty="0"/>
              <a:t>5.	Интерполяция функций – 2 балла</a:t>
            </a:r>
          </a:p>
          <a:p>
            <a:pPr marL="0" indent="0">
              <a:buNone/>
            </a:pPr>
            <a:r>
              <a:rPr lang="ru-RU" dirty="0"/>
              <a:t>6.	Численное интегрирование – 2 балла</a:t>
            </a:r>
          </a:p>
          <a:p>
            <a:pPr marL="0" indent="0">
              <a:buNone/>
            </a:pPr>
            <a:r>
              <a:rPr lang="ru-RU" dirty="0"/>
              <a:t>7.	Задачи Коши для ОДУ – 3-4 балла</a:t>
            </a:r>
          </a:p>
          <a:p>
            <a:pPr marL="0" indent="0">
              <a:buNone/>
            </a:pPr>
            <a:r>
              <a:rPr lang="ru-RU" dirty="0"/>
              <a:t>Сдача всех лабораторных работ – необходимое условие получения положительной оценки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0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89792-AB1B-01DB-A71D-2FC9BC09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вычисления производной в точке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4101A1-E681-216F-56E3-262E62E33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13720" cy="4829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задана функция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Необходимо вычислить ее первую производную в некоторой точке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Формула первого порядка аппроксимации: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Пусть известно: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Абсолютная погрешность метода – первый порядок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4101A1-E681-216F-56E3-262E62E33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13720" cy="4829175"/>
              </a:xfrm>
              <a:blipFill>
                <a:blip r:embed="rId3"/>
                <a:stretch>
                  <a:fillRect l="-1195" t="-2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9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63225-1454-ABAA-C7B0-B6B409F7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вычисления производной в точке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6FC951-A2D7-D767-3977-3815DD8BC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Пусть значения функции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известны с погрешностью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)|≤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Обозначим машинную ошибку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маш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маш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Суммарная погрешность: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76FC951-A2D7-D767-3977-3815DD8BC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74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1C74F-D5D9-5E0B-C65C-E08FAA9B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вычисления производной в точке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66A9C3-52EF-2B17-3D3E-8E4087D19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3852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Оптимальный шаг дифференцирования: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66A9C3-52EF-2B17-3D3E-8E4087D19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38520" cy="4351338"/>
              </a:xfrm>
              <a:blipFill>
                <a:blip r:embed="rId3"/>
                <a:stretch>
                  <a:fillRect l="-18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54C861-3229-AB37-817E-A1DAB695441C}"/>
              </a:ext>
            </a:extLst>
          </p:cNvPr>
          <p:cNvGrpSpPr/>
          <p:nvPr/>
        </p:nvGrpSpPr>
        <p:grpSpPr>
          <a:xfrm>
            <a:off x="6370320" y="1696760"/>
            <a:ext cx="5191760" cy="3464480"/>
            <a:chOff x="6238240" y="1785065"/>
            <a:chExt cx="5191760" cy="346448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4E66E12A-386D-8080-D887-2A54ABFC0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000" t="30222" r="29666" b="19852"/>
            <a:stretch/>
          </p:blipFill>
          <p:spPr>
            <a:xfrm>
              <a:off x="6512560" y="1825625"/>
              <a:ext cx="4917440" cy="34239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72AFE8-8103-D0BD-7980-072BC756C4BE}"/>
                    </a:ext>
                  </a:extLst>
                </p:cNvPr>
                <p:cNvSpPr txBox="1"/>
                <p:nvPr/>
              </p:nvSpPr>
              <p:spPr>
                <a:xfrm>
                  <a:off x="6238240" y="1785065"/>
                  <a:ext cx="40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72AFE8-8103-D0BD-7980-072BC756C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240" y="1785065"/>
                  <a:ext cx="4064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AAAB8C1-C848-73E7-DC15-E12346101CF4}"/>
                    </a:ext>
                  </a:extLst>
                </p:cNvPr>
                <p:cNvSpPr txBox="1"/>
                <p:nvPr/>
              </p:nvSpPr>
              <p:spPr>
                <a:xfrm>
                  <a:off x="6238240" y="3168253"/>
                  <a:ext cx="406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AAAB8C1-C848-73E7-DC15-E12346101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240" y="3168253"/>
                  <a:ext cx="4064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DFAD0-7C0A-33A7-8D5D-587ECFAA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Рекомендуемые учебники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FBFEB-D231-29DE-530B-56EA27F6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3096"/>
          </a:xfrm>
        </p:spPr>
        <p:txBody>
          <a:bodyPr>
            <a:normAutofit/>
          </a:bodyPr>
          <a:lstStyle/>
          <a:p>
            <a:r>
              <a:rPr lang="ru-RU" dirty="0"/>
              <a:t>Лобанов А. И., Петров И. Б.</a:t>
            </a:r>
            <a:r>
              <a:rPr lang="en-US" dirty="0"/>
              <a:t> </a:t>
            </a:r>
            <a:r>
              <a:rPr lang="ru-RU" dirty="0"/>
              <a:t>Вычислительная математика. Курс лекций</a:t>
            </a:r>
            <a:endParaRPr lang="en-US" dirty="0"/>
          </a:p>
          <a:p>
            <a:r>
              <a:rPr lang="ru-RU" dirty="0"/>
              <a:t>Аристова Е.Н., Завьялова Н.А., Лобанов А.И. Практические занятия по вычислительной математике. Часть 1</a:t>
            </a:r>
          </a:p>
          <a:p>
            <a:r>
              <a:rPr lang="ru-RU" i="1" dirty="0"/>
              <a:t>Аристова Е.Н., Лобанов А.И. Практические занятия по вычислительной математике. Часть 2 – не обязательно</a:t>
            </a:r>
          </a:p>
          <a:p>
            <a:r>
              <a:rPr lang="ru-RU" dirty="0"/>
              <a:t>Петров И. Б.</a:t>
            </a:r>
            <a:r>
              <a:rPr lang="en-US" dirty="0"/>
              <a:t> </a:t>
            </a:r>
            <a:r>
              <a:rPr lang="ru-RU" dirty="0"/>
              <a:t>Вычислительная математика для физиков</a:t>
            </a:r>
          </a:p>
          <a:p>
            <a:r>
              <a:rPr lang="ru-RU" dirty="0"/>
              <a:t>Демченко В. В. Упражнения и задачи контрольных работ по вычислительной математике. Часть 1</a:t>
            </a:r>
          </a:p>
        </p:txBody>
      </p:sp>
    </p:spTree>
    <p:extLst>
      <p:ext uri="{BB962C8B-B14F-4D97-AF65-F5344CB8AC3E}">
        <p14:creationId xmlns:p14="http://schemas.microsoft.com/office/powerpoint/2010/main" val="420875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A6162-1AE3-AADA-843E-43F49219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на 0.5 балла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50D0A-D3AE-4581-4D2A-11C7AF52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58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Прислать на почту до 0:00 </a:t>
            </a:r>
            <a:r>
              <a:rPr lang="en-US" dirty="0"/>
              <a:t>8</a:t>
            </a:r>
            <a:r>
              <a:rPr lang="ru-RU" dirty="0"/>
              <a:t> февраля:</a:t>
            </a:r>
          </a:p>
          <a:p>
            <a:pPr marL="0" indent="0" algn="ctr">
              <a:buNone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evgeniya.guseva.k@gmail.com</a:t>
            </a:r>
            <a:endParaRPr lang="ru-RU" dirty="0"/>
          </a:p>
          <a:p>
            <a:r>
              <a:rPr lang="ru-RU" dirty="0"/>
              <a:t>Погрешность суммы</a:t>
            </a:r>
            <a:r>
              <a:rPr lang="en-US" dirty="0"/>
              <a:t>, </a:t>
            </a:r>
            <a:r>
              <a:rPr lang="ru-RU" dirty="0"/>
              <a:t>произведения</a:t>
            </a:r>
            <a:r>
              <a:rPr lang="en-US" dirty="0"/>
              <a:t> </a:t>
            </a:r>
            <a:r>
              <a:rPr lang="ru-RU" dirty="0"/>
              <a:t>или функции</a:t>
            </a:r>
          </a:p>
          <a:p>
            <a:r>
              <a:rPr lang="ru-RU" dirty="0"/>
              <a:t>Погрешность производной</a:t>
            </a:r>
          </a:p>
        </p:txBody>
      </p:sp>
    </p:spTree>
    <p:extLst>
      <p:ext uri="{BB962C8B-B14F-4D97-AF65-F5344CB8AC3E}">
        <p14:creationId xmlns:p14="http://schemas.microsoft.com/office/powerpoint/2010/main" val="1674304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3D51D-4F17-78DE-54AD-E9D260D0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5365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B2BA5-89CF-594A-01BF-5C8C8544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9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B26E8-CAD5-4762-41B6-2C4DCC91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Хронология выдачи задач – 11 занятий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8D74A-F140-EE07-1C23-F3E2C7D2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110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	Погрешности вычислений – вводное занятие</a:t>
            </a:r>
          </a:p>
          <a:p>
            <a:pPr marL="0" indent="0">
              <a:buNone/>
            </a:pPr>
            <a:r>
              <a:rPr lang="ru-RU" dirty="0"/>
              <a:t>2.	Линейные системы уравнений – 1 занятие</a:t>
            </a:r>
          </a:p>
          <a:p>
            <a:pPr marL="0" indent="0">
              <a:buNone/>
            </a:pPr>
            <a:r>
              <a:rPr lang="ru-RU" dirty="0"/>
              <a:t>3.	Нелинейные системы уравнений – 2 занятие</a:t>
            </a:r>
          </a:p>
          <a:p>
            <a:pPr marL="0" indent="0">
              <a:buNone/>
            </a:pPr>
            <a:r>
              <a:rPr lang="ru-RU" strike="sngStrike" dirty="0"/>
              <a:t>										</a:t>
            </a:r>
          </a:p>
          <a:p>
            <a:pPr marL="0" indent="0">
              <a:buNone/>
            </a:pPr>
            <a:r>
              <a:rPr lang="ru-RU" dirty="0"/>
              <a:t>4.	Метод наименьших квадратов – 4 занятие</a:t>
            </a:r>
          </a:p>
          <a:p>
            <a:pPr marL="0" indent="0">
              <a:buNone/>
            </a:pPr>
            <a:r>
              <a:rPr lang="ru-RU" dirty="0"/>
              <a:t>5.	Интерполяция функций – 5 занятие</a:t>
            </a:r>
          </a:p>
          <a:p>
            <a:pPr marL="0" indent="0">
              <a:buNone/>
            </a:pPr>
            <a:r>
              <a:rPr lang="ru-RU" dirty="0"/>
              <a:t>6.	Численное интегрирование – 7 занятие</a:t>
            </a:r>
          </a:p>
          <a:p>
            <a:pPr marL="0" indent="0">
              <a:buNone/>
            </a:pPr>
            <a:r>
              <a:rPr lang="ru-RU" dirty="0"/>
              <a:t>7.	Задачи Коши для ОДУ – 8 занятие</a:t>
            </a:r>
          </a:p>
          <a:p>
            <a:pPr marL="0" indent="0">
              <a:buNone/>
            </a:pPr>
            <a:r>
              <a:rPr lang="ru-RU" dirty="0"/>
              <a:t>Посещение – 0.5 балл за присутствие на 8 занятиях</a:t>
            </a:r>
          </a:p>
          <a:p>
            <a:pPr marL="0" indent="0">
              <a:buNone/>
            </a:pPr>
            <a:r>
              <a:rPr lang="ru-RU" dirty="0"/>
              <a:t>-0.5 баллов за первую часть при сдачи после МНК</a:t>
            </a:r>
          </a:p>
        </p:txBody>
      </p:sp>
    </p:spTree>
    <p:extLst>
      <p:ext uri="{BB962C8B-B14F-4D97-AF65-F5344CB8AC3E}">
        <p14:creationId xmlns:p14="http://schemas.microsoft.com/office/powerpoint/2010/main" val="315183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B4A4E-48B1-29DB-7540-3BB71135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E510D-A463-F411-1F84-81AA9412D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 12 апреля – выполнение и сдача лабораторных работ</a:t>
            </a:r>
          </a:p>
          <a:p>
            <a:r>
              <a:rPr lang="ru-RU" dirty="0"/>
              <a:t>12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– 19 </a:t>
            </a:r>
            <a:r>
              <a:rPr lang="ru-RU" dirty="0"/>
              <a:t>апреля – зачётная неделя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19 апреля – 5 мая – экзамен </a:t>
            </a:r>
          </a:p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Среднее арифметическое между оценками за лабораторные работы и лекции формируют окончательную оценку за курс</a:t>
            </a:r>
          </a:p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Возможен теоретический зачёт для неуспевающих студентов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64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3EE61-BA30-54E4-9884-64CCB99B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занятий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18FF92-F656-B84F-F297-D4DC7DE5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Рассказ по теме лабораторной работы</a:t>
            </a:r>
          </a:p>
          <a:p>
            <a:r>
              <a:rPr lang="ru-RU" dirty="0"/>
              <a:t>Раздача задач</a:t>
            </a:r>
          </a:p>
          <a:p>
            <a:pPr marL="0" indent="0">
              <a:buNone/>
            </a:pPr>
            <a:r>
              <a:rPr lang="ru-RU" strike="sngStrike" dirty="0"/>
              <a:t>										</a:t>
            </a:r>
          </a:p>
          <a:p>
            <a:r>
              <a:rPr lang="ru-RU" dirty="0"/>
              <a:t>Сдача заданий </a:t>
            </a:r>
          </a:p>
          <a:p>
            <a:r>
              <a:rPr lang="ru-RU" dirty="0"/>
              <a:t>Решение лабораторной работы</a:t>
            </a:r>
          </a:p>
          <a:p>
            <a:r>
              <a:rPr lang="ru-RU" dirty="0"/>
              <a:t>Можно ходить с ноутбуком</a:t>
            </a:r>
          </a:p>
        </p:txBody>
      </p:sp>
    </p:spTree>
    <p:extLst>
      <p:ext uri="{BB962C8B-B14F-4D97-AF65-F5344CB8AC3E}">
        <p14:creationId xmlns:p14="http://schemas.microsoft.com/office/powerpoint/2010/main" val="300089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80399-32CB-F681-9A9B-10E95832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4B4BF-5BD4-BF38-2F54-D0E44B2C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Решить задачу 1-3 методами</a:t>
            </a:r>
          </a:p>
          <a:p>
            <a:r>
              <a:rPr lang="ru-RU" dirty="0"/>
              <a:t>Провести их сравнение</a:t>
            </a:r>
          </a:p>
          <a:p>
            <a:r>
              <a:rPr lang="ru-RU" dirty="0"/>
              <a:t>Провести небольшие аналитические выкладки</a:t>
            </a:r>
          </a:p>
          <a:p>
            <a:r>
              <a:rPr lang="ru-RU" dirty="0"/>
              <a:t>Исследовать решение задачи при изменении некоторых входных параметров</a:t>
            </a:r>
          </a:p>
          <a:p>
            <a:r>
              <a:rPr lang="ru-RU" dirty="0"/>
              <a:t>Построить графики</a:t>
            </a:r>
          </a:p>
          <a:p>
            <a:r>
              <a:rPr lang="ru-RU" dirty="0"/>
              <a:t>Написать программный код (</a:t>
            </a:r>
            <a:r>
              <a:rPr lang="en-US" dirty="0"/>
              <a:t>C, C++, Python, Java, …</a:t>
            </a:r>
            <a:r>
              <a:rPr lang="ru-RU" dirty="0"/>
              <a:t>)</a:t>
            </a:r>
          </a:p>
          <a:p>
            <a:r>
              <a:rPr lang="ru-RU" dirty="0"/>
              <a:t>Написать отчёт по работе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04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64058-F743-C4A6-04B7-31C4FFBC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отчёта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9B5828-A663-BBF3-5A1E-29B26973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ru-RU" dirty="0"/>
              <a:t>Постановка задачи, алгоритм решения, входные данные</a:t>
            </a:r>
          </a:p>
          <a:p>
            <a:r>
              <a:rPr lang="ru-RU" dirty="0"/>
              <a:t>Проведённые выкладки</a:t>
            </a:r>
          </a:p>
          <a:p>
            <a:r>
              <a:rPr lang="ru-RU" dirty="0"/>
              <a:t>Графики с подписями, решение задачи</a:t>
            </a:r>
          </a:p>
          <a:p>
            <a:r>
              <a:rPr lang="ru-RU" dirty="0"/>
              <a:t>Ответы на вопросы задачи, небольшой анализ</a:t>
            </a:r>
          </a:p>
          <a:p>
            <a:r>
              <a:rPr lang="ru-RU" dirty="0"/>
              <a:t>Код в приложении</a:t>
            </a:r>
          </a:p>
          <a:p>
            <a:pPr marL="0" indent="0">
              <a:buNone/>
            </a:pPr>
            <a:r>
              <a:rPr lang="ru-RU" dirty="0"/>
              <a:t>Необходимо выслать на почту (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evgeniya.guseva.k@gmail.com</a:t>
            </a:r>
            <a:r>
              <a:rPr lang="ru-RU" dirty="0"/>
              <a:t>) за день до сдачи</a:t>
            </a:r>
          </a:p>
          <a:p>
            <a:pPr marL="0" indent="0">
              <a:buNone/>
            </a:pPr>
            <a:r>
              <a:rPr lang="ru-RU" dirty="0"/>
              <a:t>1-2 балла за отчёт </a:t>
            </a:r>
          </a:p>
          <a:p>
            <a:pPr marL="0" indent="0">
              <a:buNone/>
            </a:pPr>
            <a:r>
              <a:rPr lang="ru-RU" dirty="0"/>
              <a:t>0 баллов за списывание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45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93085-44D2-2C31-ED42-6EEE742D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сдачи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CF7A7-45EC-006E-0EFE-4501B8A46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ru-RU" dirty="0"/>
              <a:t>Беседа по отчёту по работе</a:t>
            </a:r>
          </a:p>
          <a:p>
            <a:r>
              <a:rPr lang="ru-RU" dirty="0"/>
              <a:t>Написанный, работающий код</a:t>
            </a:r>
          </a:p>
          <a:p>
            <a:r>
              <a:rPr lang="ru-RU" dirty="0"/>
              <a:t>Правильный метод решения</a:t>
            </a:r>
          </a:p>
          <a:p>
            <a:r>
              <a:rPr lang="ru-RU" dirty="0"/>
              <a:t>Правильный ответ / объяснение, почему он не получается</a:t>
            </a:r>
          </a:p>
          <a:p>
            <a:r>
              <a:rPr lang="ru-RU" dirty="0"/>
              <a:t>Умение объяснить код</a:t>
            </a:r>
          </a:p>
          <a:p>
            <a:r>
              <a:rPr lang="ru-RU" dirty="0"/>
              <a:t>Умение ответить на вопросы по теории</a:t>
            </a:r>
          </a:p>
          <a:p>
            <a:pPr marL="0" indent="0">
              <a:buNone/>
            </a:pPr>
            <a:r>
              <a:rPr lang="ru-RU" dirty="0"/>
              <a:t>1 балл за сдачу задачи</a:t>
            </a:r>
          </a:p>
          <a:p>
            <a:pPr lvl="1"/>
            <a:r>
              <a:rPr lang="ru-RU" dirty="0"/>
              <a:t>-0.5 за слабую сдачу </a:t>
            </a:r>
            <a:endParaRPr lang="en-US" dirty="0"/>
          </a:p>
          <a:p>
            <a:pPr lvl="1"/>
            <a:r>
              <a:rPr lang="en-US" dirty="0"/>
              <a:t>-1 </a:t>
            </a:r>
            <a:r>
              <a:rPr lang="ru-RU" dirty="0"/>
              <a:t>без сдачи</a:t>
            </a:r>
          </a:p>
        </p:txBody>
      </p:sp>
    </p:spTree>
    <p:extLst>
      <p:ext uri="{BB962C8B-B14F-4D97-AF65-F5344CB8AC3E}">
        <p14:creationId xmlns:p14="http://schemas.microsoft.com/office/powerpoint/2010/main" val="161553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D4743-BC34-7630-5EE0-76FF8ADC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к коду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AA2E9-1487-719D-8056-54FAB3383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Читаемость кода</a:t>
            </a:r>
          </a:p>
          <a:p>
            <a:r>
              <a:rPr lang="ru-RU" dirty="0"/>
              <a:t>Значащие название переменных и функций</a:t>
            </a:r>
            <a:endParaRPr lang="en-US" dirty="0"/>
          </a:p>
          <a:p>
            <a:r>
              <a:rPr lang="ru-RU" dirty="0"/>
              <a:t>Добавлять комментарии</a:t>
            </a:r>
          </a:p>
          <a:p>
            <a:r>
              <a:rPr lang="ru-RU" dirty="0"/>
              <a:t>Структурирование кода, разделение на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1379728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1351</Words>
  <Application>Microsoft Office PowerPoint</Application>
  <PresentationFormat>Широкоэкранный</PresentationFormat>
  <Paragraphs>170</Paragraphs>
  <Slides>25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Cambria Math</vt:lpstr>
      <vt:lpstr>Google Sans</vt:lpstr>
      <vt:lpstr>Тема Office</vt:lpstr>
      <vt:lpstr>Вычислительная математика: лабораторные работы Вводное занятие</vt:lpstr>
      <vt:lpstr>Список тем – 14 баллов</vt:lpstr>
      <vt:lpstr>Хронология выдачи задач – 11 занятий</vt:lpstr>
      <vt:lpstr>Структура курса</vt:lpstr>
      <vt:lpstr>Структура занятий</vt:lpstr>
      <vt:lpstr>Стандартная постановка задачи</vt:lpstr>
      <vt:lpstr>Содержание отчёта</vt:lpstr>
      <vt:lpstr>Требования к сдачи задачи</vt:lpstr>
      <vt:lpstr>Рекомендации к коду</vt:lpstr>
      <vt:lpstr>Погрешности</vt:lpstr>
      <vt:lpstr>Виды погрешностей</vt:lpstr>
      <vt:lpstr>Пример: абсолютная, относительная погрешности, неустранимые погрешности</vt:lpstr>
      <vt:lpstr>Пример: округление</vt:lpstr>
      <vt:lpstr>Пример: погрешность метода</vt:lpstr>
      <vt:lpstr>Погрешность суммы </vt:lpstr>
      <vt:lpstr>Пример: погрешность разности</vt:lpstr>
      <vt:lpstr>Погрешность произведения</vt:lpstr>
      <vt:lpstr>Погрешность функции в точке</vt:lpstr>
      <vt:lpstr>Пример</vt:lpstr>
      <vt:lpstr>Задача вычисления производной в точке</vt:lpstr>
      <vt:lpstr>Задача вычисления производной в точке</vt:lpstr>
      <vt:lpstr>Задача вычисления производной в точке</vt:lpstr>
      <vt:lpstr>Рекомендуемые учебники</vt:lpstr>
      <vt:lpstr>Упражнение на 0.5 балла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курса: лабораторные работы</dc:title>
  <dc:creator>Евгения Гусева</dc:creator>
  <cp:lastModifiedBy>Семён Касьянов</cp:lastModifiedBy>
  <cp:revision>255</cp:revision>
  <dcterms:created xsi:type="dcterms:W3CDTF">2024-01-12T12:28:55Z</dcterms:created>
  <dcterms:modified xsi:type="dcterms:W3CDTF">2024-02-02T07:01:40Z</dcterms:modified>
</cp:coreProperties>
</file>