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94" r:id="rId4"/>
    <p:sldId id="288" r:id="rId5"/>
    <p:sldId id="257" r:id="rId6"/>
    <p:sldId id="263" r:id="rId7"/>
    <p:sldId id="260" r:id="rId8"/>
    <p:sldId id="264" r:id="rId9"/>
    <p:sldId id="261" r:id="rId10"/>
    <p:sldId id="265" r:id="rId11"/>
    <p:sldId id="262" r:id="rId12"/>
    <p:sldId id="273" r:id="rId13"/>
    <p:sldId id="275" r:id="rId14"/>
    <p:sldId id="276" r:id="rId15"/>
    <p:sldId id="277" r:id="rId16"/>
    <p:sldId id="274" r:id="rId17"/>
    <p:sldId id="278" r:id="rId18"/>
    <p:sldId id="279" r:id="rId19"/>
    <p:sldId id="283" r:id="rId20"/>
    <p:sldId id="282" r:id="rId21"/>
    <p:sldId id="284" r:id="rId22"/>
    <p:sldId id="285" r:id="rId23"/>
    <p:sldId id="286" r:id="rId24"/>
    <p:sldId id="287" r:id="rId25"/>
    <p:sldId id="281" r:id="rId26"/>
    <p:sldId id="289" r:id="rId27"/>
    <p:sldId id="290" r:id="rId28"/>
    <p:sldId id="291" r:id="rId29"/>
    <p:sldId id="292" r:id="rId30"/>
    <p:sldId id="293" r:id="rId31"/>
    <p:sldId id="280" r:id="rId32"/>
    <p:sldId id="27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E2A98-3D48-4CFF-831B-426939E5A0DB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0E0E-CEA2-46B1-9D97-729BD6FC9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6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0E0E-CEA2-46B1-9D97-729BD6FC9D1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15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DAE41-02FE-98E8-2CFD-FAD90B0E3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CE2030-A690-7111-80A9-28E5413EF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902F3-7B8B-05DC-AFDC-5435681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B4F08-3594-EE99-A554-FF9D9B14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E3224-B07C-AB1A-DBA2-B5F2E407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3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5C891-EAA6-8CD1-AA67-92841410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E91FC9-FBA1-0ECA-A06C-217C94C14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C222C-715F-6CBC-3F71-9D09229E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36F29-B460-DC3C-4150-8D518CB6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CB979-1368-8145-C4B6-DE502691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6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DDAC1A-C5D1-4D82-6456-AFCC5450A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702E69-BD47-A512-4114-9083D2210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A2DFC-5553-0BB1-130D-A6326430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4E3289-4F06-D832-5333-F158084E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A81213-7229-169F-EDCD-91BE4D6E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B277C-1EDA-F2BC-DF0D-3F7D3835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835FD-2C83-99E3-3530-CD74ABC9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C963AE-75BE-D8FC-7E87-B82CC966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5A297-6654-29D4-B2A6-F8AB365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348E5-CED0-C610-B0D7-42FEA351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6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EA62E-01CF-5091-0FCC-1147C57D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5C066C-2F32-DDAA-2116-DC662FB1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C0FC2-C89A-DCF9-45A8-19438F10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0269A0-4B8F-2E50-4717-E79987F1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3E9DD-FE7F-2738-CE02-18F3BCAF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9C141-514A-78F4-A43D-8F481D3C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A1A4B-03AC-6D2D-5B37-2506ED9D3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4E3A02-9937-005E-97D1-B686D13F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62DC2F-3568-50A9-9A58-5A81DD9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D9C980-0DD6-F05D-4B2A-5C41FFFB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21C217-33BC-6758-76BB-EAC1C611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14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25B79-FAF9-E28D-58B0-FE9301DA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A419B-2895-443A-EBD5-9845D35A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0363DF-1D1B-BDDA-949E-2EF9347D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215AB1-B9C0-DED2-88B4-576CDF6F1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E9EFA5-B8E9-778A-4866-4BAC67337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1CAFF1-05D9-A111-8C46-0C095015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DACEEB-5335-CCB1-A010-16C3B377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CBF61B-ED17-71D3-3014-AA33E9CB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5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3E36B-1DFC-2DD9-1490-63D313B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BF0B5D-6865-AA5A-73BF-C9585534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06E8B7-F4B5-A0D3-4305-104E8352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DEE13B-F169-B9ED-6A15-CD21B240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8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982452-F0D9-4D0A-A248-A5493CF5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06F0ED-750F-5CAB-1B09-0063EB28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8957A2-8573-2815-3DE1-525DD080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5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AC4C4-9CDD-EAD2-A1BF-806D1658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DBC6E-ED08-B3C7-3D56-7C2C91E3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3A1A42-FCEA-CD55-7D7A-017201D9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CF78F-F2D0-BF9C-9080-622AD296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53D29E-C4FD-A7D2-3160-E7B7B0B4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ED976-0B7D-5860-4AE0-6CF4837D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70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BAE6D-6BF9-6688-AA17-5D5E805A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ACA55C-3FBF-91DD-888F-D37CD4D21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5C31F3-6525-99B9-385F-B3B7FBC7D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15FCE0-88E9-ADD3-9056-722A176D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A43553-B7A4-1311-FD0A-530D0613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DCDEF8-F7AA-91FD-20E2-7F4EE2DF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FEB34-2B64-E042-3B7A-B1985131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BBC1D-DFA6-53BB-3BF2-FD3A1110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AB8D9-A97B-F432-49A3-E0135F13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894C-5897-4BC0-A008-FE130758362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8E066-9CEA-8DF8-78FF-38B8D41D0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863B0D-FA13-EBC6-3A66-5698CB56B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ED04-F044-4250-8DBC-CDFB52A1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6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C5F1-66FF-B648-79F7-62828EE02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Вычислительная математика: </a:t>
            </a:r>
            <a:r>
              <a:rPr lang="ru-RU" dirty="0"/>
              <a:t>лабораторные работы</a:t>
            </a:r>
            <a:br>
              <a:rPr lang="ru-RU" dirty="0"/>
            </a:br>
            <a:r>
              <a:rPr lang="ru-RU" sz="4400" dirty="0"/>
              <a:t>Первое занятие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C8F3C-B8A2-F0FC-E412-D1184875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Гусева Евгения Кирилловна, аспирант кафедры информатики и вычислительной математики</a:t>
            </a:r>
          </a:p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evgeniya.guseva.k@gmail.com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84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170EB-431D-3438-B636-71109ED7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FEBF7C3-91BE-2662-663E-7F51B07A6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Сведение матрицы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к </a:t>
                </a:r>
                <a:r>
                  <a:rPr lang="ru-RU" dirty="0" err="1"/>
                  <a:t>верхнетреугольной</a:t>
                </a:r>
                <a:r>
                  <a:rPr lang="ru-RU" dirty="0"/>
                  <a:t> форме </a:t>
                </a:r>
              </a:p>
              <a:p>
                <a:r>
                  <a:rPr lang="ru-RU" dirty="0"/>
                  <a:t>Рекуррентное вычисление решения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FEBF7C3-91BE-2662-663E-7F51B07A6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38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E4964-0DC3-4787-29B7-3F9A57E5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0263AE-368A-67ED-1C3B-38D8D970A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dirty="0"/>
                  <a:t>Верхнетреугольная форма: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⋯⋯⋯⋯⋯⋯⋯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0     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Рекуррентные формулы: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0263AE-368A-67ED-1C3B-38D8D970A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 t="-2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55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F991E-DFC8-BB4E-4737-85984EC9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E309A-E111-ED3D-7466-AB2014A94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……………………………………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E309A-E111-ED3D-7466-AB2014A94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DB355-0EC9-4673-7880-C2407B2AD8C7}"/>
                  </a:ext>
                </a:extLst>
              </p:cNvPr>
              <p:cNvSpPr txBox="1"/>
              <p:nvPr/>
            </p:nvSpPr>
            <p:spPr>
              <a:xfrm>
                <a:off x="8564880" y="1873250"/>
                <a:ext cx="1402080" cy="1422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DB355-0EC9-4673-7880-C2407B2A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880" y="1873250"/>
                <a:ext cx="1402080" cy="1422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44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F991E-DFC8-BB4E-4737-85984EC9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E309A-E111-ED3D-7466-AB2014A94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……………………………………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E309A-E111-ED3D-7466-AB2014A94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0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DB355-0EC9-4673-7880-C2407B2AD8C7}"/>
                  </a:ext>
                </a:extLst>
              </p:cNvPr>
              <p:cNvSpPr txBox="1"/>
              <p:nvPr/>
            </p:nvSpPr>
            <p:spPr>
              <a:xfrm>
                <a:off x="8564880" y="1873250"/>
                <a:ext cx="1402080" cy="1422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←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DB355-0EC9-4673-7880-C2407B2A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880" y="1873250"/>
                <a:ext cx="1402080" cy="1422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0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F991E-DFC8-BB4E-4737-85984EC9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E309A-E111-ED3D-7466-AB2014A94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56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…+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+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+…+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……………………………………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+   0    +…+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E309A-E111-ED3D-7466-AB2014A94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56175"/>
              </a:xfrm>
              <a:blipFill>
                <a:blip r:embed="rId2"/>
                <a:stretch>
                  <a:fillRect t="-1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DB355-0EC9-4673-7880-C2407B2AD8C7}"/>
                  </a:ext>
                </a:extLst>
              </p:cNvPr>
              <p:cNvSpPr txBox="1"/>
              <p:nvPr/>
            </p:nvSpPr>
            <p:spPr>
              <a:xfrm>
                <a:off x="8888730" y="1704976"/>
                <a:ext cx="140208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DB355-0EC9-4673-7880-C2407B2A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730" y="1704976"/>
                <a:ext cx="1402080" cy="2123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86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E87AE-0FC8-A3FB-3033-FD0F9110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метода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B0EDB2F-35AD-345B-32E8-039429632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Ведущие (главные) элементы не должны быть малыми: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Диагональное преобладание: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Строгое диагональное преобладание: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B0EDB2F-35AD-345B-32E8-039429632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1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FC839-7601-C241-4268-72DED887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LU-</a:t>
            </a:r>
            <a:r>
              <a:rPr lang="ru-RU" dirty="0"/>
              <a:t>разложение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237702-F445-BFA8-1484-BBF75C3FA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25176" cy="45942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ru-RU" dirty="0"/>
              </a:p>
              <a:p>
                <a:r>
                  <a:rPr lang="en-US" dirty="0"/>
                  <a:t>LU-</a:t>
                </a:r>
                <a:r>
                  <a:rPr lang="ru-RU" dirty="0"/>
                  <a:t>разложение возможно, когда главные миноры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отличны от 0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237702-F445-BFA8-1484-BBF75C3FA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25176" cy="4594225"/>
              </a:xfrm>
              <a:blipFill>
                <a:blip r:embed="rId2"/>
                <a:stretch>
                  <a:fillRect l="-837" t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7E51C6-54F0-C1A4-8234-C4BF6E0A4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96"/>
          <a:stretch/>
        </p:blipFill>
        <p:spPr>
          <a:xfrm>
            <a:off x="8376577" y="3237732"/>
            <a:ext cx="3062948" cy="1912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DA2E10-8012-664B-7A3F-F4C56EC4F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96"/>
          <a:stretch/>
        </p:blipFill>
        <p:spPr>
          <a:xfrm>
            <a:off x="5442877" y="3261524"/>
            <a:ext cx="2681947" cy="1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D399E-A893-18C4-ABF6-165DB069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LU-</a:t>
            </a:r>
            <a:r>
              <a:rPr lang="ru-RU" dirty="0"/>
              <a:t>разложение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25058CA-001F-1155-5E19-EF109F880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⋯⋯⋯⋯⋯⋯⋯⋯⋯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⋯⋯⋯⋯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⋯⋯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⋯⋯⋯⋯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⋯⋯⋯⋯⋯⋯⋯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25058CA-001F-1155-5E19-EF109F88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31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ABE1C-4E42-5B3C-58AA-7045E1F1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квадратного корня (</a:t>
            </a:r>
            <a:r>
              <a:rPr lang="ru-RU" dirty="0" err="1"/>
              <a:t>Холецкого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AE3DF69-1F4A-BCFC-C626-15E3BA0F0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275"/>
                <a:ext cx="11049000" cy="5054600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ru-RU" dirty="0"/>
                  <a:t>Для симметричной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ru-RU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ru-RU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600" dirty="0"/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600" dirty="0"/>
                  <a:t>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  <m:r>
                      <a:rPr lang="ru-RU" sz="2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sz="2600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2600" dirty="0"/>
                  <a:t>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/>
                  <a:t>,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6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600" b="0" dirty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600" b="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600" dirty="0"/>
                  <a:t>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AE3DF69-1F4A-BCFC-C626-15E3BA0F0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275"/>
                <a:ext cx="11049000" cy="5054600"/>
              </a:xfrm>
              <a:blipFill>
                <a:blip r:embed="rId2"/>
                <a:stretch>
                  <a:fillRect l="-993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178D-2544-EE80-99A7-E30EF677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методы решения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5F292-1B4C-C144-4D91-0F7D0A4C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94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Прямые методы:</a:t>
            </a:r>
          </a:p>
          <a:p>
            <a:r>
              <a:rPr lang="ru-RU" dirty="0"/>
              <a:t>Метод Гаусса</a:t>
            </a:r>
          </a:p>
          <a:p>
            <a:r>
              <a:rPr lang="en-US" dirty="0"/>
              <a:t>LU-</a:t>
            </a:r>
            <a:r>
              <a:rPr lang="ru-RU" dirty="0"/>
              <a:t>разложение</a:t>
            </a:r>
          </a:p>
          <a:p>
            <a:r>
              <a:rPr lang="ru-RU" dirty="0"/>
              <a:t>Метод </a:t>
            </a:r>
            <a:r>
              <a:rPr lang="ru-RU" dirty="0" err="1"/>
              <a:t>Холецкого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739A8-010A-620E-19AB-3FB79B65A3D5}"/>
              </a:ext>
            </a:extLst>
          </p:cNvPr>
          <p:cNvSpPr txBox="1"/>
          <p:nvPr/>
        </p:nvSpPr>
        <p:spPr>
          <a:xfrm>
            <a:off x="5623560" y="1825625"/>
            <a:ext cx="57302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Итерационные методы</a:t>
            </a:r>
            <a:r>
              <a:rPr lang="ru-RU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Якоби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Зейделя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верхней релаксации</a:t>
            </a:r>
            <a:endParaRPr lang="en-US" sz="2800" dirty="0"/>
          </a:p>
          <a:p>
            <a:r>
              <a:rPr lang="ru-RU" sz="2800" dirty="0"/>
              <a:t>Итерационные вариационные методы: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градиентного спуска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минимальных невязок</a:t>
            </a:r>
          </a:p>
        </p:txBody>
      </p:sp>
    </p:spTree>
    <p:extLst>
      <p:ext uri="{BB962C8B-B14F-4D97-AF65-F5344CB8AC3E}">
        <p14:creationId xmlns:p14="http://schemas.microsoft.com/office/powerpoint/2010/main" val="24913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26E8-CAD5-4762-41B6-2C4DCC91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тем – 14 баллов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D74A-F140-EE07-1C23-F3E2C7D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Погрешности вычислений – упражнение, 0.5 баллов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Линейные системы уравнений </a:t>
            </a:r>
            <a:r>
              <a:rPr lang="ru-RU" dirty="0"/>
              <a:t>– 3 балла</a:t>
            </a:r>
          </a:p>
          <a:p>
            <a:pPr marL="0" indent="0">
              <a:buNone/>
            </a:pPr>
            <a:r>
              <a:rPr lang="ru-RU" dirty="0"/>
              <a:t>3.	Нелинейные системы уравнений – 2 балла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pPr marL="0" indent="0">
              <a:buNone/>
            </a:pPr>
            <a:r>
              <a:rPr lang="ru-RU" dirty="0"/>
              <a:t>4.	Метод наименьших квадратов – 2 балла</a:t>
            </a:r>
          </a:p>
          <a:p>
            <a:pPr marL="0" indent="0">
              <a:buNone/>
            </a:pPr>
            <a:r>
              <a:rPr lang="ru-RU" dirty="0"/>
              <a:t>5.	Интерполяция функций – 2 балла</a:t>
            </a:r>
          </a:p>
          <a:p>
            <a:pPr marL="0" indent="0">
              <a:buNone/>
            </a:pPr>
            <a:r>
              <a:rPr lang="ru-RU" dirty="0"/>
              <a:t>6.	Численное интегрирование – 2 балла</a:t>
            </a:r>
          </a:p>
          <a:p>
            <a:pPr marL="0" indent="0">
              <a:buNone/>
            </a:pPr>
            <a:r>
              <a:rPr lang="ru-RU" dirty="0"/>
              <a:t>7.	Задачи Коши для ОДУ – 3-4 балла</a:t>
            </a:r>
          </a:p>
          <a:p>
            <a:pPr marL="0" indent="0">
              <a:buNone/>
            </a:pPr>
            <a:r>
              <a:rPr lang="ru-RU"/>
              <a:t>Сдача всех лабораторных работ – необходимое условие получения оценки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0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31A6-3B41-9F84-CE31-662F5E63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Якоби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6F966C9-93F7-83CE-B87E-9DF0E6999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нижнедиагональная</a:t>
                </a:r>
                <a:r>
                  <a:rPr lang="ru-RU" dirty="0"/>
                  <a:t> матрица,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– диагональная матрица,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верхнедиагональная</a:t>
                </a:r>
                <a:r>
                  <a:rPr lang="ru-RU" dirty="0"/>
                  <a:t> матрица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⋯⋯⋯⋯⋯⋯⋯⋯⋯⋯⋯⋯⋯⋯⋯⋯⋯⋯⋯⋯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6F966C9-93F7-83CE-B87E-9DF0E6999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0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31A6-3B41-9F84-CE31-662F5E63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Зейделя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6F966C9-93F7-83CE-B87E-9DF0E6999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нижнедиагональная</a:t>
                </a:r>
                <a:r>
                  <a:rPr lang="ru-RU" dirty="0"/>
                  <a:t> матрица,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– диагональная матрица,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верхнедиагональная</a:t>
                </a:r>
                <a:r>
                  <a:rPr lang="ru-RU" dirty="0"/>
                  <a:t> матрица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+1)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⋯⋯⋯⋯⋯⋯⋯⋯⋯⋯⋯⋯⋯⋯⋯⋯⋯⋯⋯⋯⋯⋯⋯⋯⋯⋯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6F966C9-93F7-83CE-B87E-9DF0E6999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20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4DCA8-B51C-21B9-EC97-32DE553B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релаксации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6E315A-9911-D783-0BAB-CD8BD95D2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2037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6E315A-9911-D783-0BAB-CD8BD95D2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20375" cy="4351338"/>
              </a:xfr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3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178D-2544-EE80-99A7-E30EF677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методы решения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5F292-1B4C-C144-4D91-0F7D0A4C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94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Прямые методы:</a:t>
            </a:r>
          </a:p>
          <a:p>
            <a:r>
              <a:rPr lang="ru-RU" dirty="0"/>
              <a:t>Метод Гаусса</a:t>
            </a:r>
          </a:p>
          <a:p>
            <a:r>
              <a:rPr lang="en-US" dirty="0"/>
              <a:t>LU-</a:t>
            </a:r>
            <a:r>
              <a:rPr lang="ru-RU" dirty="0"/>
              <a:t>разложение</a:t>
            </a:r>
          </a:p>
          <a:p>
            <a:r>
              <a:rPr lang="ru-RU" dirty="0"/>
              <a:t>Метод </a:t>
            </a:r>
            <a:r>
              <a:rPr lang="ru-RU" dirty="0" err="1"/>
              <a:t>Холецкого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739A8-010A-620E-19AB-3FB79B65A3D5}"/>
              </a:ext>
            </a:extLst>
          </p:cNvPr>
          <p:cNvSpPr txBox="1"/>
          <p:nvPr/>
        </p:nvSpPr>
        <p:spPr>
          <a:xfrm>
            <a:off x="5623560" y="1825625"/>
            <a:ext cx="57302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Итерационные методы: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Якоби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Зейделя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верхней релаксации</a:t>
            </a:r>
            <a:endParaRPr lang="en-US" sz="2800" dirty="0"/>
          </a:p>
          <a:p>
            <a:r>
              <a:rPr lang="ru-RU" sz="2800" b="1" dirty="0"/>
              <a:t>Итерационные вариационные методы</a:t>
            </a:r>
            <a:r>
              <a:rPr lang="ru-RU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градиентного спуска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минимальных невязок</a:t>
            </a:r>
          </a:p>
        </p:txBody>
      </p:sp>
    </p:spTree>
    <p:extLst>
      <p:ext uri="{BB962C8B-B14F-4D97-AF65-F5344CB8AC3E}">
        <p14:creationId xmlns:p14="http://schemas.microsoft.com/office/powerpoint/2010/main" val="129256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97456-E80D-43D2-C9C4-98C0C38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Итерационные вариационные методы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CFAAAB-4386-D5D8-D588-C5A5EB0C5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800" b="0" dirty="0"/>
                  <a:t>Для симметричной матрицы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сходимость при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ru-RU" sz="2800" dirty="0"/>
              </a:p>
              <a:p>
                <a:r>
                  <a:rPr lang="ru-RU" sz="2800" dirty="0"/>
                  <a:t>Метод градиентного и наискорейшего спуска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ru-RU" sz="2800" dirty="0"/>
                  <a:t>Метод минимальных невязок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CFAAAB-4386-D5D8-D588-C5A5EB0C5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9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DAE15-EEC9-F641-86DC-28B613C2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останова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75B11B2-DA9A-1F26-A7B0-54D11806E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75B11B2-DA9A-1F26-A7B0-54D11806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89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1018-FAAF-2C84-2A18-125E75A5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Трёхдиагональные</a:t>
            </a:r>
            <a:r>
              <a:rPr lang="ru-RU" dirty="0"/>
              <a:t> матрицы</a:t>
            </a:r>
            <a:r>
              <a:rPr lang="en-US" dirty="0"/>
              <a:t>: </a:t>
            </a:r>
            <a:r>
              <a:rPr lang="ru-RU" dirty="0"/>
              <a:t>система ОДУ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8F5E41B-F6A5-2441-5655-BF4722CD75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Краевая задача для ОДУ второго порядка: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граничные условия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8F5E41B-F6A5-2441-5655-BF4722CD7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434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66960-7669-9F84-34F9-98D6CC10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BCF7F-AB6D-CEF1-9A91-937045E9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Трёхдиагональные</a:t>
            </a:r>
            <a:r>
              <a:rPr lang="ru-RU" dirty="0"/>
              <a:t> матрицы: граничные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B7C24B-EDD6-BF64-B1DC-D5E6A0BCA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Граничные условия: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Аппроксимация: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B7C24B-EDD6-BF64-B1DC-D5E6A0BCA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1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DBA87-1384-60E9-518C-EEE7C5A9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Трёхдиагональные</a:t>
            </a:r>
            <a:r>
              <a:rPr lang="ru-RU" dirty="0"/>
              <a:t> матрицы</a:t>
            </a:r>
            <a:r>
              <a:rPr lang="en-US" dirty="0"/>
              <a:t>: </a:t>
            </a:r>
            <a:r>
              <a:rPr lang="ru-RU" dirty="0"/>
              <a:t>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3B21CA-8F6A-C7F2-F0D4-504CB2888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0     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0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3B21CA-8F6A-C7F2-F0D4-504CB2888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78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0C72C-45A9-28B3-2581-4503E183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Трёхдиагональные</a:t>
            </a:r>
            <a:r>
              <a:rPr lang="ru-RU" dirty="0"/>
              <a:t> матрицы</a:t>
            </a:r>
            <a:r>
              <a:rPr lang="en-US" dirty="0"/>
              <a:t>:</a:t>
            </a:r>
            <a:r>
              <a:rPr lang="ru-RU" dirty="0"/>
              <a:t> прогонка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2F7A87-E1F3-D136-3847-CB4D686B0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ru-RU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ru-RU" b="0" dirty="0"/>
                  <a:t>Из граничных условий: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2F7A87-E1F3-D136-3847-CB4D686B0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3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B4A4E-48B1-29DB-7540-3BB71135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E510D-A463-F411-1F84-81AA9412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12 апреля – выполнение и сдача лабораторных работ</a:t>
            </a:r>
          </a:p>
          <a:p>
            <a:r>
              <a:rPr lang="ru-RU" dirty="0"/>
              <a:t>12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– 19 </a:t>
            </a:r>
            <a:r>
              <a:rPr lang="ru-RU" dirty="0"/>
              <a:t>апреля – зачётная неделя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19 апреля – 5 мая – </a:t>
            </a:r>
            <a:r>
              <a:rPr lang="ru-RU" b="0" i="0">
                <a:solidFill>
                  <a:srgbClr val="000000"/>
                </a:solidFill>
                <a:effectLst/>
                <a:latin typeface="-apple-system"/>
              </a:rPr>
              <a:t>экзаменационная неделя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Среднее арифметическое между оценками за лабораторные работы и лекции формируют окончательную оценку за курс</a:t>
            </a: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Возможен теоретический зачёт для неуспевающих студентов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640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BB5C8-762B-0AC3-D8F1-D2BEB4C5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Трёхдиагональные</a:t>
            </a:r>
            <a:r>
              <a:rPr lang="ru-RU" dirty="0"/>
              <a:t> матрицы</a:t>
            </a:r>
            <a:r>
              <a:rPr lang="en-US" dirty="0"/>
              <a:t>: </a:t>
            </a:r>
            <a:r>
              <a:rPr lang="ru-RU" dirty="0"/>
              <a:t>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8A7664-ED3C-F89B-F180-E2985B65F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712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Аппроксимация изначального уравнения </a:t>
                </a:r>
              </a:p>
              <a:p>
                <a:r>
                  <a:rPr lang="ru-RU" dirty="0"/>
                  <a:t>Запись получившихся соотношений в форме СЛАУ</a:t>
                </a:r>
              </a:p>
              <a:p>
                <a:r>
                  <a:rPr lang="ru-RU" dirty="0"/>
                  <a:t>Нахождение коэффициентов прогонки (прямой ход):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Восстановление искомого решения (обратный ход):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сходимости требуется диагональное преобладание и строгое диагональное преобладание для 1 строки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8A7664-ED3C-F89B-F180-E2985B65F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7126"/>
              </a:xfrm>
              <a:blipFill>
                <a:blip r:embed="rId2"/>
                <a:stretch>
                  <a:fillRect l="-1043" t="-1975" r="-754" b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898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AC3BD-4BD7-3C03-4D50-04B53118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7EB5A-0B89-F270-4E35-B7C790C5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049"/>
            <a:ext cx="10515600" cy="4695825"/>
          </a:xfrm>
        </p:spPr>
        <p:txBody>
          <a:bodyPr>
            <a:normAutofit/>
          </a:bodyPr>
          <a:lstStyle/>
          <a:p>
            <a:r>
              <a:rPr lang="ru-RU" dirty="0"/>
              <a:t>Решить СЛАУ прямым и итерационным методом с заданной точностью</a:t>
            </a:r>
          </a:p>
          <a:p>
            <a:r>
              <a:rPr lang="ru-RU" dirty="0"/>
              <a:t>Выбрать начальное приближение и критерий останова самостоятельно</a:t>
            </a:r>
          </a:p>
          <a:p>
            <a:r>
              <a:rPr lang="ru-RU" dirty="0"/>
              <a:t>Построить график ошибки (норма разности между точным и приближённым решением) и выбранного критерия останова на каждой итерации </a:t>
            </a:r>
          </a:p>
          <a:p>
            <a:r>
              <a:rPr lang="ru-RU" dirty="0"/>
              <a:t>Проверить строгое диагональное преобладание, решить задачу с нарушением диагонального преобладания (изменить коэффициенты матрицы). Построить график ошибки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87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3D51D-4F17-78DE-54AD-E9D260D0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36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2BA5-89CF-594A-01BF-5C8C8544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C0D50-3C14-970E-4CC3-86688EE0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оценивания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04FB8D-047E-2031-715D-28986E887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Итоговая оценка = сумма всех полученных баллов * 10/14</a:t>
                </a:r>
              </a:p>
              <a:p>
                <a:r>
                  <a:rPr lang="ru-RU" dirty="0"/>
                  <a:t>Максимальная оценка без очных сдач и с идеальными отчётами = хорошо 5</a:t>
                </a:r>
              </a:p>
              <a:p>
                <a:r>
                  <a:rPr lang="ru-RU" dirty="0"/>
                  <a:t>Очная сдача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возможность ответить на вопросы, возникшие по отчёту, исправить ошибки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04FB8D-047E-2031-715D-28986E887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5A4CC-2CF0-2448-209B-19B7D021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линейных алгебраических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27A6BE-9FA4-71E1-82C9-16AE960B3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……………………………………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27A6BE-9FA4-71E1-82C9-16AE960B3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19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6B751-B828-B967-9949-C725A71A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методы решения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08A69-5C7D-23BD-5448-E8E20AEF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Прямые методы</a:t>
            </a:r>
          </a:p>
          <a:p>
            <a:r>
              <a:rPr lang="ru-RU" dirty="0"/>
              <a:t>Итерационные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41608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6B751-B828-B967-9949-C725A71A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Прямые методы решения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308A69-5C7D-23BD-5448-E8E20AEFF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Метод называется </a:t>
                </a:r>
                <a:r>
                  <a:rPr lang="ru-RU" b="1" dirty="0"/>
                  <a:t>прямым</a:t>
                </a:r>
                <a:r>
                  <a:rPr lang="ru-RU" dirty="0"/>
                  <a:t>, если для нахождения решения требуется конечное число арифметических операций (+,-,*,/) и извлечений квадратного корня. Пример: метод Крамера. </a:t>
                </a:r>
              </a:p>
              <a:p>
                <a:pPr lvl="1"/>
                <a:r>
                  <a:rPr lang="ru-RU" dirty="0"/>
                  <a:t>Достоинства: возможность получения высокой точности решения</a:t>
                </a:r>
              </a:p>
              <a:p>
                <a:pPr lvl="1"/>
                <a:r>
                  <a:rPr lang="ru-RU" dirty="0"/>
                  <a:t>Недостатки: необходимость хранения в оперативной памяти компьютера сразу всей матрицы; накапливание погрешностей округления в процессе решения</a:t>
                </a:r>
              </a:p>
              <a:p>
                <a:pPr lvl="1"/>
                <a:r>
                  <a:rPr lang="ru-RU" dirty="0"/>
                  <a:t>Применение: не слишком большие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ru-RU" dirty="0"/>
                  <a:t>) системы с плотно заполненной матрицей и не близким к нулю определителем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308A69-5C7D-23BD-5448-E8E20AEFF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96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6B751-B828-B967-9949-C725A71A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Итерационные методы решения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308A69-5C7D-23BD-5448-E8E20AEFF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/>
                  <a:t>Итерационные методы </a:t>
                </a:r>
                <a:r>
                  <a:rPr lang="ru-RU" dirty="0"/>
                  <a:t>позволяют за конечное число операций отыскать лишь приближенное решение (с заданной точностью). . </a:t>
                </a:r>
              </a:p>
              <a:p>
                <a:pPr lvl="1"/>
                <a:r>
                  <a:rPr lang="ru-RU" dirty="0"/>
                  <a:t>Достоинства: не требуют обязательного хранения матрицы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; требуется уметь вычислять лишь произведение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на заданный вектор; погрешности вычислений не накапливаются</a:t>
                </a:r>
              </a:p>
              <a:p>
                <a:pPr lvl="1"/>
                <a:r>
                  <a:rPr lang="ru-RU" dirty="0"/>
                  <a:t>Недостатки: необходимость начального приближения, ограниченная точность решения</a:t>
                </a:r>
              </a:p>
              <a:p>
                <a:pPr lvl="1"/>
                <a:r>
                  <a:rPr lang="ru-RU" dirty="0"/>
                  <a:t>Применение: нужна невысокая точность решения; большие и сверхбольшие системы; СЛАУ со специальными матрицами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308A69-5C7D-23BD-5448-E8E20AEFF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68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178D-2544-EE80-99A7-E30EF677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методы решения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5F292-1B4C-C144-4D91-0F7D0A4C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94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Прямые методы</a:t>
            </a:r>
            <a:r>
              <a:rPr lang="ru-RU" dirty="0"/>
              <a:t>:</a:t>
            </a:r>
          </a:p>
          <a:p>
            <a:r>
              <a:rPr lang="ru-RU" dirty="0"/>
              <a:t>Метод Гаусса</a:t>
            </a:r>
          </a:p>
          <a:p>
            <a:r>
              <a:rPr lang="en-US" dirty="0"/>
              <a:t>LU-</a:t>
            </a:r>
            <a:r>
              <a:rPr lang="ru-RU" dirty="0"/>
              <a:t>разложение</a:t>
            </a:r>
          </a:p>
          <a:p>
            <a:r>
              <a:rPr lang="ru-RU" dirty="0"/>
              <a:t>Метод </a:t>
            </a:r>
            <a:r>
              <a:rPr lang="ru-RU" dirty="0" err="1"/>
              <a:t>Холецкого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739A8-010A-620E-19AB-3FB79B65A3D5}"/>
              </a:ext>
            </a:extLst>
          </p:cNvPr>
          <p:cNvSpPr txBox="1"/>
          <p:nvPr/>
        </p:nvSpPr>
        <p:spPr>
          <a:xfrm>
            <a:off x="5623560" y="1825625"/>
            <a:ext cx="57302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Итерационные методы: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Якоби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Зейделя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верхней релаксации</a:t>
            </a:r>
            <a:endParaRPr lang="en-US" sz="2800" dirty="0"/>
          </a:p>
          <a:p>
            <a:r>
              <a:rPr lang="ru-RU" sz="2800" dirty="0"/>
              <a:t>Итерационные вариационные методы: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градиентного спуска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Метод минимальных невязок</a:t>
            </a:r>
          </a:p>
        </p:txBody>
      </p:sp>
    </p:spTree>
    <p:extLst>
      <p:ext uri="{BB962C8B-B14F-4D97-AF65-F5344CB8AC3E}">
        <p14:creationId xmlns:p14="http://schemas.microsoft.com/office/powerpoint/2010/main" val="4123584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1403</Words>
  <Application>Microsoft Office PowerPoint</Application>
  <PresentationFormat>Широкоэкранный</PresentationFormat>
  <Paragraphs>204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Cambria Math</vt:lpstr>
      <vt:lpstr>Google Sans</vt:lpstr>
      <vt:lpstr>Тема Office</vt:lpstr>
      <vt:lpstr>Вычислительная математика: лабораторные работы Первое занятие</vt:lpstr>
      <vt:lpstr>Список тем – 14 баллов</vt:lpstr>
      <vt:lpstr>Структура курса</vt:lpstr>
      <vt:lpstr>Система оценивания</vt:lpstr>
      <vt:lpstr>Система линейных алгебраических уравнений</vt:lpstr>
      <vt:lpstr>Численные методы решения СЛАУ</vt:lpstr>
      <vt:lpstr>Прямые методы решения СЛАУ</vt:lpstr>
      <vt:lpstr>Итерационные методы решения СЛАУ</vt:lpstr>
      <vt:lpstr>Численные методы решения СЛАУ</vt:lpstr>
      <vt:lpstr>Метод Гаусса</vt:lpstr>
      <vt:lpstr>Метод Гаусса</vt:lpstr>
      <vt:lpstr>Метод Гаусса</vt:lpstr>
      <vt:lpstr>Метод Гаусса</vt:lpstr>
      <vt:lpstr>Метод Гаусса</vt:lpstr>
      <vt:lpstr>Проблемы метода Гаусса</vt:lpstr>
      <vt:lpstr>LU-разложение</vt:lpstr>
      <vt:lpstr>LU-разложение</vt:lpstr>
      <vt:lpstr>Метод квадратного корня (Холецкого)</vt:lpstr>
      <vt:lpstr>Численные методы решения СЛАУ</vt:lpstr>
      <vt:lpstr>Метод Якоби</vt:lpstr>
      <vt:lpstr>Метод Зейделя</vt:lpstr>
      <vt:lpstr>Метод релаксации</vt:lpstr>
      <vt:lpstr>Численные методы решения СЛАУ</vt:lpstr>
      <vt:lpstr>Итерационные вариационные методы</vt:lpstr>
      <vt:lpstr>Критерии останова</vt:lpstr>
      <vt:lpstr>Трёхдиагональные матрицы: система ОДУ</vt:lpstr>
      <vt:lpstr>Трёхдиагональные матрицы: граничные условия</vt:lpstr>
      <vt:lpstr>Трёхдиагональные матрицы: СЛАУ</vt:lpstr>
      <vt:lpstr>Трёхдиагональные матрицы: прогонка</vt:lpstr>
      <vt:lpstr>Трёхдиагональные матрицы: алгоритм</vt:lpstr>
      <vt:lpstr>Задача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курса: лабораторные работы Первое занятие</dc:title>
  <dc:creator>Евгения Гусева</dc:creator>
  <cp:lastModifiedBy>Семён Касьянов</cp:lastModifiedBy>
  <cp:revision>194</cp:revision>
  <dcterms:created xsi:type="dcterms:W3CDTF">2024-01-18T11:46:35Z</dcterms:created>
  <dcterms:modified xsi:type="dcterms:W3CDTF">2024-02-08T20:13:56Z</dcterms:modified>
</cp:coreProperties>
</file>