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4" r:id="rId4"/>
    <p:sldId id="259" r:id="rId5"/>
    <p:sldId id="261" r:id="rId6"/>
    <p:sldId id="272" r:id="rId7"/>
    <p:sldId id="262" r:id="rId8"/>
    <p:sldId id="264" r:id="rId9"/>
    <p:sldId id="275" r:id="rId10"/>
    <p:sldId id="265" r:id="rId11"/>
    <p:sldId id="260" r:id="rId12"/>
    <p:sldId id="268" r:id="rId13"/>
    <p:sldId id="263" r:id="rId14"/>
    <p:sldId id="269" r:id="rId15"/>
    <p:sldId id="270" r:id="rId16"/>
    <p:sldId id="271" r:id="rId17"/>
    <p:sldId id="276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7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3FF5E-DD75-4E8B-8D88-C040C6884024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63366-7C86-4CE0-BBF1-050644D7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7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63366-7C86-4CE0-BBF1-050644D751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09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63366-7C86-4CE0-BBF1-050644D751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7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D0337-DAC9-00C9-7860-B941CE69B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FF0470-C8E2-2AB6-35B4-E09C3BAC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17469-8F94-CDF4-D364-D5B0290A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F7938-69D6-557B-51C7-F89DEE97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DCD9B-E4CD-34ED-1A5E-20AED707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9396D-C124-07DC-B159-66152C07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63ABB-F5B9-F8A3-53CB-9831E4F57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EB3C8-54AC-559F-3C87-1D3BF6F1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A1C33-3735-9409-FDB5-58446E7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969AA-E3C7-A4CA-332A-4017FC6D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97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12908B-F176-7792-B3D4-279DDBFDA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F342E5-4309-16E8-4FDD-859EEB8F3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05238A-014A-9367-4E99-6FD73363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2EACD-1B83-CEF7-CBA7-3B31E5B1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BDED8C-3913-F894-BE9A-B3D01B46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43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312A-2345-4830-34C2-F191D3B8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1BEA2-1AA8-CBB0-15CD-E09074DF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B4058B-0EA1-EA63-09F9-8C5EC033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78FF4B-AAA4-19E5-3B3E-9C9E10C5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05690-4FD9-3CCA-EB43-24462117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DD1E4-7F85-25E6-743F-D507EE5A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381B4C-FF00-B9FA-3EA7-0D81DD8E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492A3-CD0C-E0E5-D0CC-6F2FC31F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5A38CD-BCC9-8D6C-7D50-6A111755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00A231-BED8-9FB8-43EC-5A0D189C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31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F902-ADAC-D537-FD28-ABD22516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06AEB-1699-936D-8081-E96EC4E68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28B33-AB33-B60D-CD0C-A203D499E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EA92E9-0C03-017B-6543-D5C9520C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5F57EF-F93D-CAAB-84C2-7CBF4FC5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BD286D-FB8E-FFD9-BA2D-32511923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3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5471B-FD0F-1CBA-F054-95C16164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D1B032-422C-B390-72C8-EC9B8BFC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92E6E3-CBAE-02D6-8236-3801AE51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E5DD13-34E3-0B4D-6760-26A9C4AC1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C716AA-E254-8A17-F314-9A35660B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805F2C-F6E6-1825-73B7-E9FE512D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FBEFEE-4A1B-9095-298B-A8521F54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168A43-9DF5-DCC7-BED5-7FF49033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5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221CD-0C74-5EA4-47D2-0B66B74E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C80A46-E24E-A59A-71AD-FC30DBF4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5CD6EF-41F6-D6F5-8AEB-7D0B80F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150A7-8AE6-0FF5-8C2C-4D76B00A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3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AC1880-0481-D3F8-773B-2FC577F9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7D4B2-8D37-9889-C66C-D9D088A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CCE199-EA77-E990-7243-829B6D10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01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DD82A-DC11-B934-126E-B65115E8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4C236-8C07-94C8-47B7-B40EF131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59D847-06CA-A0F0-F2CA-6FBFCFE93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671A35-15E2-0991-3CEB-18ABE434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9B295-9DD0-04C5-AD0A-B08557F1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DAA5E8-2FE5-5CA2-1839-15B0FDE7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43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63E5B-5232-9EF4-ED27-64AC106F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97CB8C-1783-3A0B-544F-03CC2200B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E6BA77-8C8C-597A-B8A0-FFC0E719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4587EE-C25E-1F6C-D5CA-353FBEA3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57D226-192A-D835-8C8E-6394C1A5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0BC720-3D6B-2E8C-49EC-44BECEBD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23BA-04BE-441A-95D5-5B0C0038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4568D2-3056-73C9-1320-2EC714DC3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44EBB-CA3D-E610-8615-5A062E72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8E97-E230-4BD2-81C4-C9ECA3B00E0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CCD1A-C96C-53EC-5F0B-0C8C78F00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B11713-FD09-A06A-397F-F17AC6031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1A99-6F26-458B-AC28-53EBF12D6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99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C5F1-66FF-B648-79F7-62828EE02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Вычислительная математика: </a:t>
            </a:r>
            <a:r>
              <a:rPr lang="ru-RU" dirty="0"/>
              <a:t>лабораторные работы</a:t>
            </a:r>
            <a:br>
              <a:rPr lang="ru-RU" dirty="0"/>
            </a:br>
            <a:r>
              <a:rPr lang="ru-RU" sz="4400" dirty="0"/>
              <a:t>Второе занятие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C8F3C-B8A2-F0FC-E412-D1184875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Гусева Евгения Кирилловна, аспирант кафедры информатики и вычислительной математики</a:t>
            </a:r>
          </a:p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evgeniya.guseva.k@gmail.com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84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20F9E-BB26-1630-667F-04910A6C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7E5923-7B58-4B2D-368E-B14FA7C7E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93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Метод простой итерации: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Метод Ньютона: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Нормы матриц: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сумма столбцов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сумма строк</a:t>
                </a:r>
              </a:p>
              <a:p>
                <a:pPr lvl="1"/>
                <a:r>
                  <a:rPr lang="ru-RU" dirty="0"/>
                  <a:t>Спектральная норма: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7E5923-7B58-4B2D-368E-B14FA7C7E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9335"/>
              </a:xfrm>
              <a:blipFill>
                <a:blip r:embed="rId2"/>
                <a:stretch>
                  <a:fillRect l="-1043" t="-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4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FA198-EFEE-DEAB-8385-73FDF5BB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Локализация корней уравнения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FD59E-FD38-6D10-B90D-D80DF49C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Графическая</a:t>
            </a:r>
            <a:r>
              <a:rPr lang="en-US" dirty="0"/>
              <a:t> </a:t>
            </a:r>
            <a:r>
              <a:rPr lang="ru-RU" dirty="0"/>
              <a:t>– для одного уравнения</a:t>
            </a:r>
          </a:p>
          <a:p>
            <a:r>
              <a:rPr lang="ru-RU" dirty="0"/>
              <a:t>Программная – для </a:t>
            </a:r>
            <a:r>
              <a:rPr lang="ru-RU"/>
              <a:t>системы уравнений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71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149CE-DC6F-7FD8-B76A-5E5AB55B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E50C54-705D-E0A9-BFBC-A3105D2BC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[−0.45,−0.4]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2.4, 2.45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E50C54-705D-E0A9-BFBC-A3105D2BC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F98FFDA-9CFB-FAD8-8B6B-310021864BE1}"/>
              </a:ext>
            </a:extLst>
          </p:cNvPr>
          <p:cNvGrpSpPr/>
          <p:nvPr/>
        </p:nvGrpSpPr>
        <p:grpSpPr>
          <a:xfrm>
            <a:off x="5699760" y="838199"/>
            <a:ext cx="5760720" cy="5572443"/>
            <a:chOff x="6096000" y="848359"/>
            <a:chExt cx="5760720" cy="5572443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AFE6555-5981-2962-52AC-8C434E50E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0" t="1860" r="1680" b="5266"/>
            <a:stretch/>
          </p:blipFill>
          <p:spPr>
            <a:xfrm>
              <a:off x="6096000" y="848359"/>
              <a:ext cx="5689600" cy="55724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4CF1456-DE05-2000-04CF-0E13D541F0FC}"/>
                    </a:ext>
                  </a:extLst>
                </p:cNvPr>
                <p:cNvSpPr txBox="1"/>
                <p:nvPr/>
              </p:nvSpPr>
              <p:spPr>
                <a:xfrm>
                  <a:off x="8359140" y="4412954"/>
                  <a:ext cx="2428240" cy="6127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4CF1456-DE05-2000-04CF-0E13D541F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140" y="4412954"/>
                  <a:ext cx="2428240" cy="6127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071CA27-05BC-C4FE-04AE-01BD74607BE4}"/>
                    </a:ext>
                  </a:extLst>
                </p:cNvPr>
                <p:cNvSpPr txBox="1"/>
                <p:nvPr/>
              </p:nvSpPr>
              <p:spPr>
                <a:xfrm>
                  <a:off x="9154160" y="5807631"/>
                  <a:ext cx="27025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071CA27-05BC-C4FE-04AE-01BD74607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4160" y="5807631"/>
                  <a:ext cx="270256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3AE15C-DA09-1303-1E53-B78CB2E46F00}"/>
                    </a:ext>
                  </a:extLst>
                </p:cNvPr>
                <p:cNvSpPr txBox="1"/>
                <p:nvPr/>
              </p:nvSpPr>
              <p:spPr>
                <a:xfrm>
                  <a:off x="8625840" y="1321356"/>
                  <a:ext cx="11582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3AE15C-DA09-1303-1E53-B78CB2E46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40" y="1321356"/>
                  <a:ext cx="115824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38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3F5952-6C38-51EB-409A-761B3AA0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" t="1803" r="1680" b="5266"/>
          <a:stretch/>
        </p:blipFill>
        <p:spPr>
          <a:xfrm>
            <a:off x="6096000" y="681037"/>
            <a:ext cx="5720080" cy="55758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C44C0-98E5-E289-D325-482C2722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88AF3A-1657-1358-3A0F-23F024EEB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Разделение изначального отрезка на большое число отрезков с шагом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Вычисление значений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последовательности значений аргумента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𝑘h</m:t>
                    </m:r>
                  </m:oMath>
                </a14:m>
                <a:r>
                  <a:rPr lang="ru-RU" dirty="0"/>
                  <a:t> до тех пор, пока не будут найдены две точки, удовлетворяющие условию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88AF3A-1657-1358-3A0F-23F024EEB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2088" t="-2241" r="-23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09361F-D897-11E9-826D-EB4C56F4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7413415" y="3363074"/>
            <a:ext cx="45719" cy="2117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425BCD-3BB8-BFCB-4F94-A09C2C92C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6888481" y="3363074"/>
            <a:ext cx="45719" cy="2117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11EEB0-C1A4-6191-7C78-EFD99983A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7938349" y="3363074"/>
            <a:ext cx="45719" cy="21175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9D4E6E4-0F62-EDBE-9D98-AF611C091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8463283" y="3363074"/>
            <a:ext cx="45719" cy="21175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40E782C-FCBA-A8E7-955A-4D9177ED5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8965357" y="3363074"/>
            <a:ext cx="45719" cy="2117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36150C8-5A32-1394-C600-46CC087F47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9477592" y="3363074"/>
            <a:ext cx="45719" cy="21175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078150A-F628-0A63-D589-B1D81CA7D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9989828" y="3363074"/>
            <a:ext cx="45719" cy="2117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3334709-9202-030A-75F4-D9F2ACA89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10507991" y="3363074"/>
            <a:ext cx="45719" cy="21175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789EC8D-2FF5-7EFC-CE84-3CC27E04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11026154" y="3363074"/>
            <a:ext cx="45719" cy="21175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091692-091F-E950-804C-5F167A2678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11541793" y="3363074"/>
            <a:ext cx="45719" cy="21175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7F98C51-755A-6F7C-29D4-CA6F7682E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t="40371" r="70247" b="56100"/>
          <a:stretch/>
        </p:blipFill>
        <p:spPr>
          <a:xfrm>
            <a:off x="6393177" y="3363074"/>
            <a:ext cx="45719" cy="2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3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A1174-1178-8DA3-4EC2-A2FB82C5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половинного 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6719FA5-2177-B7B3-CA6C-54E88E745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Выбирается отрезок, для которого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:r>
                  <a:rPr lang="ru-RU" dirty="0"/>
                  <a:t>Число итераций: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6719FA5-2177-B7B3-CA6C-54E88E745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89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6C4F-BEBE-A5E5-5ABD-0ACA939B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хорд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C8E2BE4-A452-D272-A5DC-628E40967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Отрезок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делится в отношении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C8E2BE4-A452-D272-A5DC-628E40967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CE1100B-40B7-EA93-90B8-213EA28C2694}"/>
              </a:ext>
            </a:extLst>
          </p:cNvPr>
          <p:cNvGrpSpPr/>
          <p:nvPr/>
        </p:nvGrpSpPr>
        <p:grpSpPr>
          <a:xfrm>
            <a:off x="4860758" y="3048752"/>
            <a:ext cx="6381549" cy="3128211"/>
            <a:chOff x="4860758" y="3048752"/>
            <a:chExt cx="6381549" cy="3128211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28F646DE-A768-941E-7677-0C4B5F53B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735" t="30316" r="12922" b="24070"/>
            <a:stretch/>
          </p:blipFill>
          <p:spPr>
            <a:xfrm>
              <a:off x="4860758" y="3048752"/>
              <a:ext cx="6381549" cy="31282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03FBB44-8B15-68A9-DFBB-C9839389252F}"/>
                    </a:ext>
                  </a:extLst>
                </p:cNvPr>
                <p:cNvSpPr txBox="1"/>
                <p:nvPr/>
              </p:nvSpPr>
              <p:spPr>
                <a:xfrm>
                  <a:off x="8419699" y="3244334"/>
                  <a:ext cx="16290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03FBB44-8B15-68A9-DFBB-C98393892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699" y="3244334"/>
                  <a:ext cx="162907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0586980-C9E5-2133-031D-F6F79A62A062}"/>
                    </a:ext>
                  </a:extLst>
                </p:cNvPr>
                <p:cNvSpPr txBox="1"/>
                <p:nvPr/>
              </p:nvSpPr>
              <p:spPr>
                <a:xfrm>
                  <a:off x="6047071" y="3246740"/>
                  <a:ext cx="2004461" cy="366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0586980-C9E5-2133-031D-F6F79A62A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071" y="3246740"/>
                  <a:ext cx="2004461" cy="366926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219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4A18B-D8A0-88B4-28B1-85E935AB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18C9126-6C7B-299E-7BC9-F5ED52B5A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Локализовать корни уравнения для выбора начального приближения</a:t>
                </a:r>
              </a:p>
              <a:p>
                <a:r>
                  <a:rPr lang="ru-RU" dirty="0"/>
                  <a:t>Решить задачу методом простой итерации и методом Ньютона</a:t>
                </a:r>
              </a:p>
              <a:p>
                <a:r>
                  <a:rPr lang="ru-RU" dirty="0"/>
                  <a:t>Проверить сходимость метода простой итерации, оценить число итераций и сравнить с действительным</a:t>
                </a:r>
              </a:p>
              <a:p>
                <a:r>
                  <a:rPr lang="ru-RU" dirty="0"/>
                  <a:t>Выбрать критерий останова, начальное приближение</a:t>
                </a:r>
              </a:p>
              <a:p>
                <a:r>
                  <a:rPr lang="ru-RU" dirty="0"/>
                  <a:t>Построить график критерия останова, ошибки (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)</a:t>
                </a:r>
                <a:r>
                  <a:rPr lang="en-US" dirty="0"/>
                  <a:t>, </a:t>
                </a:r>
                <a:r>
                  <a:rPr lang="ru-RU" dirty="0"/>
                  <a:t>значения решения на каждой итерации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18C9126-6C7B-299E-7BC9-F5ED52B5A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90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62EB9-DC53-70BE-44A3-1781D144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Задание* на интерес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485D2-EB4B-2337-C142-268FA911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метод третьего порядка </a:t>
            </a:r>
          </a:p>
          <a:p>
            <a:r>
              <a:rPr lang="ru-RU" dirty="0"/>
              <a:t>Сравнить число итераций по всем методам</a:t>
            </a:r>
          </a:p>
          <a:p>
            <a:r>
              <a:rPr lang="ru-RU" dirty="0"/>
              <a:t>Выделить </a:t>
            </a:r>
            <a:r>
              <a:rPr lang="ru-RU"/>
              <a:t>наиболее быстрый метод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0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3D51D-4F17-78DE-54AD-E9D260D0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36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2BA5-89CF-594A-01BF-5C8C8544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26E8-CAD5-4762-41B6-2C4DCC91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тем – 14 баллов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D74A-F140-EE07-1C23-F3E2C7D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Погрешности вычислений – упражнение, 0.5 баллов</a:t>
            </a:r>
          </a:p>
          <a:p>
            <a:pPr marL="0" indent="0">
              <a:buNone/>
            </a:pPr>
            <a:r>
              <a:rPr lang="ru-RU" dirty="0"/>
              <a:t>2.	Линейные системы уравнений – 3 балла</a:t>
            </a:r>
          </a:p>
          <a:p>
            <a:pPr marL="0" indent="0">
              <a:buNone/>
            </a:pPr>
            <a:r>
              <a:rPr lang="ru-RU" dirty="0"/>
              <a:t>3.	</a:t>
            </a:r>
            <a:r>
              <a:rPr lang="ru-RU" b="1" dirty="0"/>
              <a:t>Нелинейные системы уравнений </a:t>
            </a:r>
            <a:r>
              <a:rPr lang="ru-RU" dirty="0"/>
              <a:t>– 2 балла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pPr marL="0" indent="0">
              <a:buNone/>
            </a:pPr>
            <a:r>
              <a:rPr lang="ru-RU" dirty="0"/>
              <a:t>4.	Метод наименьших квадратов – 2 балла</a:t>
            </a:r>
          </a:p>
          <a:p>
            <a:pPr marL="0" indent="0">
              <a:buNone/>
            </a:pPr>
            <a:r>
              <a:rPr lang="ru-RU" dirty="0"/>
              <a:t>5.	Интерполяция функций – 2 балла</a:t>
            </a:r>
          </a:p>
          <a:p>
            <a:pPr marL="0" indent="0">
              <a:buNone/>
            </a:pPr>
            <a:r>
              <a:rPr lang="ru-RU" dirty="0"/>
              <a:t>6.	Численное интегрирование – 2 балла</a:t>
            </a:r>
          </a:p>
          <a:p>
            <a:pPr marL="0" indent="0">
              <a:buNone/>
            </a:pPr>
            <a:r>
              <a:rPr lang="ru-RU" dirty="0"/>
              <a:t>7.	Задачи Коши для ОДУ – 3-4 балла</a:t>
            </a:r>
          </a:p>
          <a:p>
            <a:pPr marL="0" indent="0">
              <a:buNone/>
            </a:pPr>
            <a:r>
              <a:rPr lang="ru-RU" dirty="0"/>
              <a:t>Сдача всех лабораторных работ – необходимое условие получения оценки</a:t>
            </a:r>
          </a:p>
        </p:txBody>
      </p:sp>
    </p:spTree>
    <p:extLst>
      <p:ext uri="{BB962C8B-B14F-4D97-AF65-F5344CB8AC3E}">
        <p14:creationId xmlns:p14="http://schemas.microsoft.com/office/powerpoint/2010/main" val="12260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26E8-CAD5-4762-41B6-2C4DCC91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Хронология выдачи задач – 11 занятий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D74A-F140-EE07-1C23-F3E2C7D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Погрешности вычислений – вводное занятие</a:t>
            </a:r>
          </a:p>
          <a:p>
            <a:pPr marL="0" indent="0">
              <a:buNone/>
            </a:pPr>
            <a:r>
              <a:rPr lang="ru-RU" dirty="0"/>
              <a:t>2.	Линейные системы уравнений – 1 занятие</a:t>
            </a:r>
          </a:p>
          <a:p>
            <a:pPr marL="0" indent="0">
              <a:buNone/>
            </a:pPr>
            <a:r>
              <a:rPr lang="ru-RU" dirty="0"/>
              <a:t>3.	</a:t>
            </a:r>
            <a:r>
              <a:rPr lang="ru-RU" b="1" dirty="0"/>
              <a:t>Нелинейные системы уравнений </a:t>
            </a:r>
            <a:r>
              <a:rPr lang="ru-RU" dirty="0"/>
              <a:t>– 2 занятие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pPr marL="0" indent="0">
              <a:buNone/>
            </a:pPr>
            <a:r>
              <a:rPr lang="ru-RU" dirty="0"/>
              <a:t>4.	Метод наименьших квадратов – 4 занятие</a:t>
            </a:r>
          </a:p>
          <a:p>
            <a:pPr marL="0" indent="0">
              <a:buNone/>
            </a:pPr>
            <a:r>
              <a:rPr lang="ru-RU" dirty="0"/>
              <a:t>5.	Интерполяция функций – 5 занятие</a:t>
            </a:r>
          </a:p>
          <a:p>
            <a:pPr marL="0" indent="0">
              <a:buNone/>
            </a:pPr>
            <a:r>
              <a:rPr lang="ru-RU" dirty="0"/>
              <a:t>6.	Численное интегрирование – 7 занятие</a:t>
            </a:r>
          </a:p>
          <a:p>
            <a:pPr marL="0" indent="0">
              <a:buNone/>
            </a:pPr>
            <a:r>
              <a:rPr lang="ru-RU" dirty="0"/>
              <a:t>7.	Задачи Коши для ОДУ – 8 занятие</a:t>
            </a:r>
          </a:p>
          <a:p>
            <a:pPr marL="0" indent="0">
              <a:buNone/>
            </a:pPr>
            <a:r>
              <a:rPr lang="ru-RU" dirty="0"/>
              <a:t>Посещение – 0.5 балл за присутствие на 8 занятиях</a:t>
            </a:r>
          </a:p>
          <a:p>
            <a:pPr marL="0" indent="0">
              <a:buNone/>
            </a:pPr>
            <a:r>
              <a:rPr lang="ru-RU" dirty="0"/>
              <a:t>-0.5 баллов за первую часть при сдачи после МНК</a:t>
            </a:r>
          </a:p>
        </p:txBody>
      </p:sp>
    </p:spTree>
    <p:extLst>
      <p:ext uri="{BB962C8B-B14F-4D97-AF65-F5344CB8AC3E}">
        <p14:creationId xmlns:p14="http://schemas.microsoft.com/office/powerpoint/2010/main" val="315183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F1BE4-6C38-B5CB-75DD-57A6B6CB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Нелинейные уравнения и системы алгебраических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A7A1ED8-441F-2ABD-6B9C-3972C8D0D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⋯⋯⋯⋯⋯⋯⋯⋯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Метод простой итерации</a:t>
                </a:r>
              </a:p>
              <a:p>
                <a:r>
                  <a:rPr lang="ru-RU" dirty="0"/>
                  <a:t>Метод Ньютона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A7A1ED8-441F-2ABD-6B9C-3972C8D0D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86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6503D-E14C-0A91-2FE8-A4247424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простой итерации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7AA4F3-40BE-7410-69F6-3E525B9F9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Итерационный процесс: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Достаточное условие сходимости: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7AA4F3-40BE-7410-69F6-3E525B9F9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6FFBE9-3D4C-55F8-6EC4-34FF6FCBAB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17" t="29481" r="46500" b="29185"/>
          <a:stretch/>
        </p:blipFill>
        <p:spPr>
          <a:xfrm>
            <a:off x="4866640" y="3658235"/>
            <a:ext cx="3362960" cy="28346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B75D8D-57E2-FDFB-60D5-F20C86791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00" t="26620" r="47666" b="27408"/>
          <a:stretch/>
        </p:blipFill>
        <p:spPr>
          <a:xfrm>
            <a:off x="8564880" y="3658235"/>
            <a:ext cx="3362960" cy="28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0A7F-8AE2-0645-4C1A-A8E06662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итераций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A1F3FA-D311-232D-198A-4D76F1AFF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46672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точное решение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Линейная сходимость: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Условие сходимости: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Минимальное число итераций: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A1F3FA-D311-232D-198A-4D76F1AFF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4667250"/>
              </a:xfrm>
              <a:blipFill>
                <a:blip r:embed="rId2"/>
                <a:stretch>
                  <a:fillRect l="-984" t="-2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5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004B2-438B-0295-4ABE-8CAC48F3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Обобщение метода простой итерации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E642756-5392-81AF-57A4-954351CC8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b="0" dirty="0"/>
                  <a:t>Метод релаксации: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Предельный случай: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Метод Ньютона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окрестности корня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то метод релаксации сходится при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Наиболее быстрая сходимость: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E642756-5392-81AF-57A4-954351CC8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9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BA741-0362-2295-FAFA-F4131F99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Ньютона и модификации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8624F5-FB40-269B-EA15-1366758BB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6096"/>
                <a:ext cx="10515600" cy="49296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Метод Ньютона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Метод одной касательной: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Метод секущих: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Метод Ньютона-</a:t>
                </a:r>
                <a:r>
                  <a:rPr lang="ru-RU" dirty="0" err="1"/>
                  <a:t>Бройдена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Метод третьего порядка сходимости: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8624F5-FB40-269B-EA15-1366758BB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6096"/>
                <a:ext cx="10515600" cy="4929664"/>
              </a:xfrm>
              <a:blipFill>
                <a:blip r:embed="rId3"/>
                <a:stretch>
                  <a:fillRect l="-1043" t="-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FA9501-2A66-17F1-981B-263D5AB504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00" t="29481" r="48250" b="27111"/>
          <a:stretch/>
        </p:blipFill>
        <p:spPr>
          <a:xfrm>
            <a:off x="8524240" y="269717"/>
            <a:ext cx="3505200" cy="29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6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4F61B-AF59-5A6D-EE7C-40BD090A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метода Ньютона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E5F272-061A-93E4-8801-B2493CCA5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52200" cy="466725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Условия при которых метод Ньютона может не сойтись:</a:t>
                </a:r>
              </a:p>
              <a:p>
                <a:pPr lvl="1"/>
                <a:r>
                  <a:rPr lang="ru-RU" dirty="0"/>
                  <a:t>Начальное приближение недостаточно близко к решению</a:t>
                </a:r>
              </a:p>
              <a:p>
                <a:pPr lvl="1"/>
                <a:r>
                  <a:rPr lang="ru-RU" dirty="0"/>
                  <a:t>Производная не непрерывна в точке корня</a:t>
                </a:r>
              </a:p>
              <a:p>
                <a:pPr lvl="1"/>
                <a:r>
                  <a:rPr lang="ru-RU" dirty="0"/>
                  <a:t>Производная равна нулю в точке корня</a:t>
                </a:r>
              </a:p>
              <a:p>
                <a:r>
                  <a:rPr lang="ru-RU" dirty="0"/>
                  <a:t>Скорость сходимости снижена:</a:t>
                </a:r>
              </a:p>
              <a:p>
                <a:pPr lvl="1"/>
                <a:r>
                  <a:rPr lang="ru-RU" dirty="0"/>
                  <a:t>Не существует вторая производная в точке корня</a:t>
                </a:r>
              </a:p>
              <a:p>
                <a:pPr lvl="1"/>
                <a:r>
                  <a:rPr lang="ru-RU" dirty="0"/>
                  <a:t>Производная равна нулю в точке корня</a:t>
                </a:r>
              </a:p>
              <a:p>
                <a:r>
                  <a:rPr lang="ru-RU" dirty="0"/>
                  <a:t>Достаточное условие квадратичной сходимости: равномерная ограниченность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 …≤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E5F272-061A-93E4-8801-B2493CCA5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52200" cy="4667250"/>
              </a:xfrm>
              <a:blipFill>
                <a:blip r:embed="rId2"/>
                <a:stretch>
                  <a:fillRect l="-976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657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886</Words>
  <Application>Microsoft Office PowerPoint</Application>
  <PresentationFormat>Широкоэкранный</PresentationFormat>
  <Paragraphs>119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Google Sans</vt:lpstr>
      <vt:lpstr>Arial</vt:lpstr>
      <vt:lpstr>Calibri</vt:lpstr>
      <vt:lpstr>Calibri Light</vt:lpstr>
      <vt:lpstr>Cambria Math</vt:lpstr>
      <vt:lpstr>Тема Office</vt:lpstr>
      <vt:lpstr>Вычислительная математика: лабораторные работы Второе занятие</vt:lpstr>
      <vt:lpstr>Список тем – 14 баллов</vt:lpstr>
      <vt:lpstr>Хронология выдачи задач – 11 занятий</vt:lpstr>
      <vt:lpstr>Нелинейные уравнения и системы алгебраических уравнений</vt:lpstr>
      <vt:lpstr>Метод простой итерации</vt:lpstr>
      <vt:lpstr>Число итераций</vt:lpstr>
      <vt:lpstr>Обобщение метода простой итерации</vt:lpstr>
      <vt:lpstr>Метод Ньютона и модификации</vt:lpstr>
      <vt:lpstr>Проблемы метода Ньютона</vt:lpstr>
      <vt:lpstr>Системы уравнений</vt:lpstr>
      <vt:lpstr>Локализация корней уравнения</vt:lpstr>
      <vt:lpstr>Пример</vt:lpstr>
      <vt:lpstr>Наивный алгоритм</vt:lpstr>
      <vt:lpstr>Метод половинного деления</vt:lpstr>
      <vt:lpstr>Метод хорд</vt:lpstr>
      <vt:lpstr>Задание</vt:lpstr>
      <vt:lpstr>Задание* на интерес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курса: лабораторные работы Второе занятие</dc:title>
  <dc:creator>Евгения Гусева</dc:creator>
  <cp:lastModifiedBy>Евгения Гусева</cp:lastModifiedBy>
  <cp:revision>104</cp:revision>
  <dcterms:created xsi:type="dcterms:W3CDTF">2024-01-21T17:41:56Z</dcterms:created>
  <dcterms:modified xsi:type="dcterms:W3CDTF">2024-02-14T17:57:40Z</dcterms:modified>
</cp:coreProperties>
</file>