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3" r:id="rId4"/>
    <p:sldId id="275" r:id="rId5"/>
    <p:sldId id="276" r:id="rId6"/>
    <p:sldId id="274" r:id="rId7"/>
    <p:sldId id="277" r:id="rId8"/>
    <p:sldId id="279" r:id="rId9"/>
    <p:sldId id="281" r:id="rId10"/>
    <p:sldId id="282" r:id="rId11"/>
    <p:sldId id="280" r:id="rId12"/>
    <p:sldId id="283" r:id="rId13"/>
    <p:sldId id="284" r:id="rId14"/>
    <p:sldId id="278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вгения Гусева" initials="ЕГ" lastIdx="1" clrIdx="0">
    <p:extLst>
      <p:ext uri="{19B8F6BF-5375-455C-9EA6-DF929625EA0E}">
        <p15:presenceInfo xmlns:p15="http://schemas.microsoft.com/office/powerpoint/2012/main" userId="9ece4516f7bee2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667C1-B06B-47FE-A6B5-FAC617F441F5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4420C-342F-4C00-83BE-4AC190268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972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4420C-342F-4C00-83BE-4AC1902689C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61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11F2F-9BC3-26C1-A2EC-B3A8A711D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D46CD3-32B5-E162-AADA-3273EBCD7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E365A5-F917-9EC8-6D19-FE51800F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5E0C-3003-4C4F-BBC9-8601395BF903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761083-EB08-1DA4-6A25-B783CB14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1CF7FB-8E44-EAEC-57DC-3620CDFB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888D-CC70-4242-AA41-43FD8A534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9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F7FA9-5A19-30CB-9F11-34C61322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DF764D-05CC-781F-FE9F-82AB3D4C6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47ED02-80BE-AD86-7477-7B1AF75D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5E0C-3003-4C4F-BBC9-8601395BF903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2A8C2C-114C-6A86-0793-11470E36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FCF367-1D83-32EB-352A-D28810F3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888D-CC70-4242-AA41-43FD8A534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95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6F501EB-DC10-4CDA-209C-ECBB50C6E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7C3DB2-1976-1634-509E-4CDB2E659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FF8197-AFAD-FDEA-46A4-F4A3D0DF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5E0C-3003-4C4F-BBC9-8601395BF903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D4AC5D-6DA3-1D2D-25FF-5D1FF0A7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A1AF46-4365-C45E-0F3D-AD7D4D06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888D-CC70-4242-AA41-43FD8A534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93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AF0C1-D2E4-EE44-AE0B-20BB35F0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967C33-224A-DE38-5350-89A473919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E2484-AC26-493D-244B-96950A49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5E0C-3003-4C4F-BBC9-8601395BF903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E1531D-D43C-1F72-8F47-9D9E06EB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96A59E-6B4D-FAD7-595F-3A1FA678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888D-CC70-4242-AA41-43FD8A534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48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62DD9-1558-B7F6-6A14-E78599DF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FC7FC4-339E-A2A4-A93A-DA9DFACDA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0E90ED-5FA6-BFF2-F0BF-5D72CFFA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5E0C-3003-4C4F-BBC9-8601395BF903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789923-CBFD-279F-CB78-05CA075C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42B2E7-33D7-13E7-DE53-219A4406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888D-CC70-4242-AA41-43FD8A534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18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F5EB3-3C83-34E9-FA32-683EC3AC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2F3582-31B0-F968-5CDE-5B15236D7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80927E-AFB4-509A-8F92-8380A940D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9264FE-ED56-5345-9CAF-F8F9276E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5E0C-3003-4C4F-BBC9-8601395BF903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555215-13EC-64CF-D238-D378178D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389966-2FE9-3E5B-E1EF-30244069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888D-CC70-4242-AA41-43FD8A534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66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31489-B4B7-15D1-0B4A-39720EB3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B638F1-684D-6B18-98A0-97D8928BB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9B5164-4218-46E6-CE3D-080109C29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B9DE997-324A-7B9B-F651-40AA4DB74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E896885-08E4-BDA4-0F05-DE118641F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2FE3D34-D84E-0C32-75F7-D847F6D9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5E0C-3003-4C4F-BBC9-8601395BF903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869C2C-FA3E-C649-F51C-316F96CA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61E785E-2062-0ED0-B618-7D4F79DD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888D-CC70-4242-AA41-43FD8A534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32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69BE3-3C62-F333-74DC-E04CBAD0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380A49-103A-A607-F115-D5AB1611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5E0C-3003-4C4F-BBC9-8601395BF903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37A803-9324-4061-2B08-FC8204EC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7D254A-80F4-6D50-A011-9946D2C6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888D-CC70-4242-AA41-43FD8A534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29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E21D32C-33A2-031D-83F2-326CB6C8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5E0C-3003-4C4F-BBC9-8601395BF903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92BDAB-2812-7490-934B-71AAF9CC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FD6D0C-38BB-0CD2-E3DD-731EF264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888D-CC70-4242-AA41-43FD8A534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26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8196-8EBD-3E09-9927-DCCBEE0A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28EE4-48EB-BBC6-E266-961CDC1BA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1598E1-DFC4-7A94-4D57-5C8938851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AA1D24-B715-EA46-2271-6CE06D8A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5E0C-3003-4C4F-BBC9-8601395BF903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3D49F1-48EA-7695-413B-5611A89C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9BA58E-D430-18D1-055D-DCA363C9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888D-CC70-4242-AA41-43FD8A534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1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D4161-8FB8-4681-4051-569FF708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C8A1C7-57AC-A011-91AD-00C4C7266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A40D85-36C1-1A2A-3177-7C3194598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88B0CA-DE26-BB07-7B89-AAFF7C83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5E0C-3003-4C4F-BBC9-8601395BF903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89D34F-0FAC-7934-263F-FB3CA8E4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4EBEC0-DDD8-09BC-04D3-FFD98D05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888D-CC70-4242-AA41-43FD8A534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08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5FA40-656A-D064-34E9-27FB3C30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4EC1A9-67B5-35C2-655B-6E0488A8D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BEFD86-8E3C-BB93-5661-4C1947108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85E0C-3003-4C4F-BBC9-8601395BF903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915C13-FD20-50DD-DDE9-8497A3D32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75259A-2913-1C3B-CF5D-4295B6487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E888D-CC70-4242-AA41-43FD8A534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2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3C5F1-66FF-B648-79F7-62828EE02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Вычислительная математика: лабораторные работы</a:t>
            </a:r>
            <a:br>
              <a:rPr lang="ru-RU" dirty="0"/>
            </a:br>
            <a:r>
              <a:rPr lang="ru-RU" sz="4400" dirty="0"/>
              <a:t>Пятое занятие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0C8F3C-B8A2-F0FC-E412-D11848754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Гусева Евгения Кирилловна, аспирант кафедры информатики и вычислительной математики</a:t>
            </a:r>
          </a:p>
          <a:p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evgeniya.guseva.k@gmail.com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0847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77D22-A751-BBF2-7DC7-A3B5A7A6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Чебышева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011690B-C2F7-40A9-2DF7-276A822650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:</a:t>
                </a:r>
                <a:r>
                  <a:rPr lang="ru-RU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−0.57735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0.57735</m:t>
                            </m:r>
                          </m:e>
                        </m:d>
                      </m:e>
                    </m:d>
                  </m:oMath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35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IV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: </a:t>
                </a:r>
                <a:endParaRPr lang="ru-RU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360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IV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011690B-C2F7-40A9-2DF7-276A822650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3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32A84-DD40-5868-3EEB-582BE051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Гаусса</a:t>
            </a:r>
            <a:r>
              <a:rPr lang="en-US" dirty="0"/>
              <a:t>, </a:t>
            </a:r>
            <a:r>
              <a:rPr lang="ru-RU" dirty="0"/>
              <a:t>истоки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21EB4B2-1136-AE47-ED32-828D23DC4F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44200" cy="4351338"/>
              </a:xfrm>
            </p:spPr>
            <p:txBody>
              <a:bodyPr/>
              <a:lstStyle/>
              <a:p>
                <a:r>
                  <a:rPr lang="ru-RU" b="0" dirty="0"/>
                  <a:t>Существуют полиномы, для которых квадратурные формулы точные: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i="1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ru-RU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dirty="0"/>
                  <a:t>полином в форме Лагранжа</a:t>
                </a:r>
                <a:endParaRPr lang="en-US" i="1" dirty="0"/>
              </a:p>
              <a:p>
                <a:r>
                  <a:rPr lang="ru-RU" dirty="0"/>
                  <a:t>Выбор узлов и полиномов так, чтобы: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ru-RU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nary>
                          <m:naryPr>
                            <m:chr m:val="∏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21EB4B2-1136-AE47-ED32-828D23DC4F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44200" cy="4351338"/>
              </a:xfrm>
              <a:blipFill>
                <a:blip r:embed="rId2"/>
                <a:stretch>
                  <a:fillRect l="-1022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880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32A84-DD40-5868-3EEB-582BE051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Гаусса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21EB4B2-1136-AE47-ED32-828D23DC4F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44200" cy="4351338"/>
              </a:xfrm>
            </p:spPr>
            <p:txBody>
              <a:bodyPr/>
              <a:lstStyle/>
              <a:p>
                <a:r>
                  <a:rPr lang="ru-RU" b="0" dirty="0"/>
                  <a:t>Задача построить квадратурную формулу, точную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Решение: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nary>
                          <m:naryPr>
                            <m:chr m:val="∏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ru-RU" dirty="0"/>
              </a:p>
              <a:p>
                <a:r>
                  <a:rPr lang="ru-RU" dirty="0"/>
                  <a:t>Узлы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корни полинома Лежандра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21EB4B2-1136-AE47-ED32-828D23DC4F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44200" cy="4351338"/>
              </a:xfrm>
              <a:blipFill>
                <a:blip r:embed="rId2"/>
                <a:stretch>
                  <a:fillRect l="-1022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376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1997B-BA32-E2CD-538B-774BC9AB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Гаусса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823F34-EF18-DE9F-6F9B-4BF86BC00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35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IV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ra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ra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15750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823F34-EF18-DE9F-6F9B-4BF86BC00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t="-20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551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8F8AC-9020-A980-A572-392ECB03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B21025-BA62-BD49-9EDB-C85CBCA27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Определить шаг интегрирования для достижения заданной точности по формуле остаточного члена интерполяции для формулы прямоугольников</a:t>
            </a:r>
          </a:p>
          <a:p>
            <a:r>
              <a:rPr lang="ru-RU" dirty="0"/>
              <a:t>Вычислить интеграл по формуле прямоугольников, формуле</a:t>
            </a:r>
            <a:r>
              <a:rPr lang="en-US" dirty="0"/>
              <a:t> </a:t>
            </a:r>
            <a:r>
              <a:rPr lang="ru-RU" dirty="0"/>
              <a:t>Ньютона-</a:t>
            </a:r>
            <a:r>
              <a:rPr lang="ru-RU" dirty="0" err="1"/>
              <a:t>Котеса</a:t>
            </a:r>
            <a:r>
              <a:rPr lang="ru-RU" dirty="0"/>
              <a:t> порядка выше 1, методу Гаусса / Чебышева</a:t>
            </a:r>
          </a:p>
          <a:p>
            <a:r>
              <a:rPr lang="ru-RU" dirty="0"/>
              <a:t>Определить погрешность по правилу Рунге, сравнить с действительной ошибкой, выбрать наиболее точный метод </a:t>
            </a:r>
          </a:p>
          <a:p>
            <a:r>
              <a:rPr lang="ru-RU" dirty="0"/>
              <a:t>Построить график ошибки от шага интегрирования для наиболее точного метода Ньютона-</a:t>
            </a:r>
            <a:r>
              <a:rPr lang="ru-RU" dirty="0" err="1"/>
              <a:t>Котеса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2271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3D51D-4F17-78DE-54AD-E9D260D00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5365"/>
            <a:ext cx="1051560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B2BA5-89CF-594A-01BF-5C8C85446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69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B26E8-CAD5-4762-41B6-2C4DCC91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тем – 14 баллов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98D74A-F140-EE07-1C23-F3E2C7D2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110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1.	Погрешности вычислений – упражнение, 0.5 баллов</a:t>
            </a:r>
          </a:p>
          <a:p>
            <a:pPr marL="0" indent="0">
              <a:buNone/>
            </a:pPr>
            <a:r>
              <a:rPr lang="ru-RU" dirty="0"/>
              <a:t>2.	Линейные системы уравнений – 3 балла</a:t>
            </a:r>
          </a:p>
          <a:p>
            <a:pPr marL="0" indent="0">
              <a:buNone/>
            </a:pPr>
            <a:r>
              <a:rPr lang="ru-RU" dirty="0"/>
              <a:t>3.	Нелинейные системы уравнений – 2 балла</a:t>
            </a:r>
          </a:p>
          <a:p>
            <a:pPr marL="0" indent="0">
              <a:buNone/>
            </a:pPr>
            <a:r>
              <a:rPr lang="ru-RU" strike="sngStrike" dirty="0"/>
              <a:t>										</a:t>
            </a:r>
          </a:p>
          <a:p>
            <a:pPr marL="0" indent="0">
              <a:buNone/>
            </a:pPr>
            <a:r>
              <a:rPr lang="ru-RU" dirty="0"/>
              <a:t>4.	Метод наименьших квадратов – 2 балла</a:t>
            </a:r>
          </a:p>
          <a:p>
            <a:pPr marL="0" indent="0">
              <a:buNone/>
            </a:pPr>
            <a:r>
              <a:rPr lang="ru-RU" dirty="0"/>
              <a:t>5.	Интерполяция функций – 2 балла</a:t>
            </a:r>
          </a:p>
          <a:p>
            <a:pPr marL="0" indent="0">
              <a:buNone/>
            </a:pPr>
            <a:r>
              <a:rPr lang="ru-RU" dirty="0"/>
              <a:t>6.	</a:t>
            </a:r>
            <a:r>
              <a:rPr lang="ru-RU" b="1" dirty="0"/>
              <a:t>Численное интегрирование </a:t>
            </a:r>
            <a:r>
              <a:rPr lang="ru-RU" dirty="0"/>
              <a:t>– 2 балла</a:t>
            </a:r>
          </a:p>
          <a:p>
            <a:pPr marL="0" indent="0">
              <a:buNone/>
            </a:pPr>
            <a:r>
              <a:rPr lang="ru-RU" dirty="0"/>
              <a:t>7.	Задачи Коши для ОДУ – 3-4 балла</a:t>
            </a:r>
          </a:p>
          <a:p>
            <a:pPr marL="0" indent="0">
              <a:buNone/>
            </a:pPr>
            <a:r>
              <a:rPr lang="ru-RU"/>
              <a:t>Сдача всех лабораторных работ – необходимое условие получения оценки</a:t>
            </a:r>
          </a:p>
        </p:txBody>
      </p:sp>
    </p:spTree>
    <p:extLst>
      <p:ext uri="{BB962C8B-B14F-4D97-AF65-F5344CB8AC3E}">
        <p14:creationId xmlns:p14="http://schemas.microsoft.com/office/powerpoint/2010/main" val="122603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465A9-D6B7-7396-F239-4F7F80729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Квадратурные формулы</a:t>
            </a:r>
            <a:r>
              <a:rPr lang="en-US" dirty="0"/>
              <a:t> </a:t>
            </a:r>
            <a:r>
              <a:rPr lang="ru-RU" dirty="0"/>
              <a:t>Ньютона-</a:t>
            </a:r>
            <a:r>
              <a:rPr lang="ru-RU" dirty="0" err="1"/>
              <a:t>Котеса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C0EE3E4-8481-8299-9123-251CDEAEA0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9640" cy="4890136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dirty="0"/>
                  <a:t> весы,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dirty="0"/>
                  <a:t> узлы</a:t>
                </a:r>
                <a:endParaRPr lang="en-US" dirty="0"/>
              </a:p>
              <a:p>
                <a:r>
                  <a:rPr lang="ru-RU" dirty="0"/>
                  <a:t>Погрешность квадратурной формулы: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ru-RU" dirty="0"/>
                  <a:t>Разбиение отрезка: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ru-RU" dirty="0"/>
                  <a:t>Формулы прямоугольников: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ru-RU" b="0" dirty="0"/>
                  <a:t>Правых: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,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ru-RU" b="0" dirty="0"/>
                  <a:t>Левых: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,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ru-RU" dirty="0"/>
                  <a:t>Формула средних: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ru-RU" dirty="0"/>
                  <a:t>,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C0EE3E4-8481-8299-9123-251CDEAEA0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9640" cy="4890136"/>
              </a:xfrm>
              <a:blipFill>
                <a:blip r:embed="rId2"/>
                <a:stretch>
                  <a:fillRect l="-990" t="-7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73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8497F-872C-094C-06F7-9532271F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Квадратурные формулы</a:t>
            </a:r>
            <a:r>
              <a:rPr lang="en-US" dirty="0"/>
              <a:t> </a:t>
            </a:r>
            <a:r>
              <a:rPr lang="ru-RU" dirty="0"/>
              <a:t>Ньютона-</a:t>
            </a:r>
            <a:r>
              <a:rPr lang="ru-RU" dirty="0" err="1"/>
              <a:t>Котеса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C5202C-CAB2-9BE5-3932-A02082749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0920" cy="4768215"/>
              </a:xfrm>
            </p:spPr>
            <p:txBody>
              <a:bodyPr/>
              <a:lstStyle/>
              <a:p>
                <a:r>
                  <a:rPr lang="ru-RU" dirty="0"/>
                  <a:t>Формула трапеций: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sz="2600" dirty="0"/>
              </a:p>
              <a:p>
                <a:r>
                  <a:rPr lang="ru-RU" dirty="0"/>
                  <a:t>Формула Эйлера-</a:t>
                </a:r>
                <a:r>
                  <a:rPr lang="ru-RU" dirty="0" err="1"/>
                  <a:t>Маклорена</a:t>
                </a:r>
                <a:r>
                  <a:rPr lang="ru-RU" dirty="0"/>
                  <a:t>: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ru-RU" sz="2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ru-RU" sz="26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C5202C-CAB2-9BE5-3932-A02082749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0920" cy="4768215"/>
              </a:xfrm>
              <a:blipFill>
                <a:blip r:embed="rId2"/>
                <a:stretch>
                  <a:fillRect l="-983" t="-2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79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DBAD3-7E23-507D-AD16-BD10448F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Квадратурные формулы</a:t>
            </a:r>
            <a:r>
              <a:rPr lang="en-US" dirty="0"/>
              <a:t> </a:t>
            </a:r>
            <a:r>
              <a:rPr lang="ru-RU" dirty="0"/>
              <a:t>Ньютона-</a:t>
            </a:r>
            <a:r>
              <a:rPr lang="ru-RU" dirty="0" err="1"/>
              <a:t>Котеса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7BDB104-C642-AAA8-D053-4FF5D86395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Формула Симпсона: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Правило 3/8: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nary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7BDB104-C642-AAA8-D053-4FF5D86395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96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62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4641E-C059-7716-E224-9172159B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Погрешность формул Ньютона-</a:t>
            </a:r>
            <a:r>
              <a:rPr lang="ru-RU" dirty="0" err="1"/>
              <a:t>Котеса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0C285AA-3DBE-913B-7A67-9644736A34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280" y="1825624"/>
                <a:ext cx="11602720" cy="4798695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/>
                  <a:t>Формула прямоугольников</a:t>
                </a:r>
                <a:r>
                  <a:rPr lang="en-US" sz="2400" dirty="0"/>
                  <a:t>: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ru-RU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ru-RU" sz="24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400" dirty="0"/>
              </a:p>
              <a:p>
                <a:r>
                  <a:rPr lang="ru-RU" sz="2400" dirty="0"/>
                  <a:t>Формула средних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</m:den>
                    </m:f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ru-RU" sz="2400" dirty="0"/>
              </a:p>
              <a:p>
                <a:r>
                  <a:rPr lang="ru-RU" sz="2400" dirty="0"/>
                  <a:t>Формула Эйлера-</a:t>
                </a:r>
                <a:r>
                  <a:rPr lang="ru-RU" sz="2400" dirty="0" err="1"/>
                  <a:t>Маклорена</a:t>
                </a:r>
                <a:r>
                  <a:rPr lang="ru-RU" sz="2400" dirty="0"/>
                  <a:t>: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720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IV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ru-RU" sz="2400" dirty="0"/>
              </a:p>
              <a:p>
                <a:r>
                  <a:rPr lang="ru-RU" sz="2400" dirty="0"/>
                  <a:t>Формула трапеций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ru-RU" sz="2400" dirty="0"/>
                  <a:t>Формула Симпсона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2880</m:t>
                        </m:r>
                      </m:den>
                    </m:f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IV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180</m:t>
                        </m:r>
                      </m:den>
                    </m:f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IV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400" dirty="0"/>
              </a:p>
              <a:p>
                <a:r>
                  <a:rPr lang="ru-RU" sz="2400" dirty="0"/>
                  <a:t>Правило 3/8: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6480</m:t>
                        </m:r>
                      </m:den>
                    </m:f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IV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0C285AA-3DBE-913B-7A67-9644736A34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280" y="1825624"/>
                <a:ext cx="11602720" cy="4798695"/>
              </a:xfrm>
              <a:blipFill>
                <a:blip r:embed="rId2"/>
                <a:stretch>
                  <a:fillRect l="-736" t="-17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02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E875A-94A7-1B8F-229D-835519A5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Правило Рунге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0DB23C2-CDD2-97A9-F4AD-1F1168EF8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23880" cy="503237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порядок аппроксимации квадратуры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/>
                  <a:t> раз непрерывно-дифференцируемой функции: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При уменьшении шага в 2 раза: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ru-RU" dirty="0"/>
                  <a:t>Для малых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ru-RU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ru-RU" dirty="0"/>
                  <a:t>Повышение порядка точности вычисления интеграла</a:t>
                </a:r>
                <a:r>
                  <a:rPr lang="en-US" dirty="0"/>
                  <a:t>: </a:t>
                </a:r>
              </a:p>
              <a:p>
                <a:r>
                  <a:rPr lang="ru-RU" b="0" dirty="0"/>
                  <a:t>Экстраполяция Ричардсона: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0DB23C2-CDD2-97A9-F4AD-1F1168EF8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23880" cy="5032375"/>
              </a:xfrm>
              <a:blipFill>
                <a:blip r:embed="rId2"/>
                <a:stretch>
                  <a:fillRect l="-1023" t="-26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149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E5016-0439-4902-F752-C40A1F97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Чебышева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4C20A73-F36F-6724-3A25-CF230162B4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ru-RU" dirty="0"/>
              </a:p>
              <a:p>
                <a:r>
                  <a:rPr lang="ru-RU" dirty="0"/>
                  <a:t>Квадратурная формула: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ru-RU" dirty="0"/>
              </a:p>
              <a:p>
                <a:r>
                  <a:rPr lang="ru-RU" dirty="0"/>
                  <a:t>Условия: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1"/>
                <a:r>
                  <a:rPr lang="ru-RU" dirty="0"/>
                  <a:t>Точная квадратура для всех многочленов степени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: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4C20A73-F36F-6724-3A25-CF230162B4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96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8A5A5-1C7D-FDD1-C4C9-3FAF778D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Чебышева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BCC613C-5336-F005-6C12-4E0F10799B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СНАУ:</a:t>
                </a:r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                                     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………………………………………………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den>
                            </m:f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Нет действительных корней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≥10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Для отрезка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преобразование: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BCC613C-5336-F005-6C12-4E0F10799B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1648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762</Words>
  <Application>Microsoft Office PowerPoint</Application>
  <PresentationFormat>Широкоэкранный</PresentationFormat>
  <Paragraphs>106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Google Sans</vt:lpstr>
      <vt:lpstr>Arial</vt:lpstr>
      <vt:lpstr>Calibri</vt:lpstr>
      <vt:lpstr>Calibri Light</vt:lpstr>
      <vt:lpstr>Cambria Math</vt:lpstr>
      <vt:lpstr>Тема Office</vt:lpstr>
      <vt:lpstr>Вычислительная математика: лабораторные работы Пятое занятие</vt:lpstr>
      <vt:lpstr>Список тем – 14 баллов</vt:lpstr>
      <vt:lpstr>Квадратурные формулы Ньютона-Котеса</vt:lpstr>
      <vt:lpstr>Квадратурные формулы Ньютона-Котеса</vt:lpstr>
      <vt:lpstr>Квадратурные формулы Ньютона-Котеса</vt:lpstr>
      <vt:lpstr>Погрешность формул Ньютона-Котеса</vt:lpstr>
      <vt:lpstr>Правило Рунге</vt:lpstr>
      <vt:lpstr>Метод Чебышева</vt:lpstr>
      <vt:lpstr>Метод Чебышева</vt:lpstr>
      <vt:lpstr>Метод Чебышева</vt:lpstr>
      <vt:lpstr>Метод Гаусса, истоки</vt:lpstr>
      <vt:lpstr>Метод Гаусса</vt:lpstr>
      <vt:lpstr>Метод Гаусса</vt:lpstr>
      <vt:lpstr>Задачи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Вычислительная математика: лабораторные работы Пятое занятие</dc:title>
  <dc:creator>Евгения Гусева</dc:creator>
  <cp:lastModifiedBy>Евгения Гусева</cp:lastModifiedBy>
  <cp:revision>103</cp:revision>
  <dcterms:created xsi:type="dcterms:W3CDTF">2024-01-26T10:08:01Z</dcterms:created>
  <dcterms:modified xsi:type="dcterms:W3CDTF">2024-03-21T12:49:08Z</dcterms:modified>
</cp:coreProperties>
</file>