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73" r:id="rId6"/>
    <p:sldId id="274" r:id="rId7"/>
    <p:sldId id="275" r:id="rId8"/>
    <p:sldId id="276" r:id="rId9"/>
    <p:sldId id="284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9E6B8-D3D4-46A8-ADFC-2E685816E71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9EAC5-E05A-4EE9-BB97-8FDA7F3D7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9EAC5-E05A-4EE9-BB97-8FDA7F3D7F5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9EAC5-E05A-4EE9-BB97-8FDA7F3D7F5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47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9EAC5-E05A-4EE9-BB97-8FDA7F3D7F5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BB03C-E941-FCAF-332B-2A5AF40D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37D645-41F5-82E0-1C97-753F5C8DF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2F592-0C54-A32D-5B36-ED95AEA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FCF966-A456-5B1C-8AB3-FFA23C97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3E5018-72B9-09A7-AC82-11AEA96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C2362-53FE-E634-8E71-44D87F78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30C4B4-8738-08FF-60EB-4F9295E2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D864C-A8C0-CC30-D62D-08DA935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8D6B8-67D0-8D10-F52A-DCBBD4D8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49C2EF-EFC9-B6E6-E007-EDFE157D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68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F278B1-AB3D-9389-D249-09429EBB5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B7A6ED-BEAD-C6F2-66D5-EAE127A76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880E2-CEF5-FD14-D4B6-E3826004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0E4904-B16F-51C9-74CE-DCD38916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C59C1-3773-6B1A-F91E-F14A166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92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846D1-69D7-DE91-0EC9-3CA654F6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9A532-AD0D-6115-1C2A-F9B6BFB5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AF9EA-E4BB-4CEA-463C-96046699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634FB-9956-8E55-9725-A773EEBD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F702D3-51A1-0734-4DE6-25665744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A713B-C5DE-14A1-FE9F-3B697191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20BC8-A374-431A-748B-6F5E1B29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354B12-7E19-4CEA-DAEA-337C3E8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8FB77-9B30-DF7C-6F35-4169D81B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FCACA2-76EB-50D5-D869-40C8A9B0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8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CB8B4-C150-A1D4-6538-98DA2FE3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8FE18-A9AB-9F26-E836-14B8A5ED5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9EF6A-2366-62A2-D55B-4EB7F7642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9F619F-CB20-7E7A-DF40-3A8768F1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AC6256-306E-0EC7-C449-8F5D8E6C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D03CC-0398-79B0-8AA7-918DD3B3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1B1D1-8625-041D-30F9-861848DC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76BFC4-9786-CE7C-ECF5-0D0701E60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8F22F2-B49B-30C7-E3B5-A07C1983E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334B42-5B33-B813-D919-41B31C4EA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7734C0-A985-9280-6D06-0AF56FC4F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ED13D6-FCCA-9ECA-6134-1BD3E8E5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32021A-76BB-6753-A157-2BBFC59D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F4175E-1C73-287B-A728-56CFFF6B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9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BADF8-611D-6DFC-9F08-6F473A38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09603C-E72E-7D87-DC7D-2142CEED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288F5C-49C6-508C-A80D-B5AAF37C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A87505-C000-15F6-B5B2-EA1ED3BC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8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51DFC5-8EDB-A173-103F-5A23F13C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74E2F5-46C2-4B7A-0FD3-ECBA87BF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4529CC-4D26-E35A-09CA-217D2DAB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8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637DA-CBF5-8496-C4BD-A6734437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AF949-8870-AF05-B967-C3284D39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B0D30-13C9-52C8-8294-5170C8F5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2C44-1EF7-D4BC-CA18-DEA73C1A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34869B-0FE1-0AEB-FD07-4BE70F52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FD53C7-89A8-9C1F-485E-7E6EF2A7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7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E4BA3-12D0-D2C4-82F6-8DA398E1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67B2D1-35EA-1FD3-EFB9-429359C13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EFF3F7-82E2-0344-D6B1-A82475CB4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308650-7AE8-5476-DA46-A95C682F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031F30-3272-B0C7-55AB-C1270E57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EA6F13-DCF0-9A37-EBCE-935B99DB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0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95114-1AEC-8FDA-B806-2383AD4A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F4A97E-A38E-C2D4-A87B-F266008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377F51-0F0D-76B6-F205-F957DCD0C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B543-ABF6-463E-AC34-93ADB50492EE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D27C3-8DFA-A73B-3A70-BE765DD9B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117CB3-94CE-7C14-916F-8C54674E0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A9E0-DAA2-4E67-B7AF-E4C1D57A08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C5F1-66FF-B648-79F7-62828EE02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Вычислительная математика: лабораторные работы</a:t>
            </a:r>
            <a:br>
              <a:rPr lang="ru-RU" dirty="0"/>
            </a:br>
            <a:r>
              <a:rPr lang="ru-RU" sz="4400" dirty="0"/>
              <a:t>Третье занятие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C8F3C-B8A2-F0FC-E412-D1184875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Гусева Евгения Кирилловна, аспирант кафедры информатики и вычислительной математики</a:t>
            </a:r>
          </a:p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evgeniya.guseva.k@gmail.com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84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9B5EDD3-781C-EBF3-205D-7CD72B9C12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Пример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9B5EDD3-781C-EBF3-205D-7CD72B9C1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E72323-C6DA-62DC-01EB-E76929812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6760" cy="46672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………………………………………………………………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E72323-C6DA-62DC-01EB-E76929812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6760" cy="4667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36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C64349E-037E-966A-3734-3B628E6C27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Пример: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C64349E-037E-966A-3734-3B628E6C2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69D2CB-F84A-377C-145B-E331FF36D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69D2CB-F84A-377C-145B-E331FF36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94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EF308B9-3D3A-AB4E-367A-4814BFD22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Пример: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EF308B9-3D3A-AB4E-367A-4814BFD22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BDBD6E5-31CB-B1A2-C7B7-185ADF31B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>
                  <a:lnSpc>
                    <a:spcPct val="110000"/>
                  </a:lnSpc>
                </a:pPr>
                <a:r>
                  <a:rPr lang="ru-RU" dirty="0"/>
                  <a:t>По формуле Крамера: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BDBD6E5-31CB-B1A2-C7B7-185ADF31B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48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308B9-3D3A-AB4E-367A-4814BFD2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степенная и показательные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BDBD6E5-31CB-B1A2-C7B7-185ADF31B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71160" cy="4351338"/>
              </a:xfrm>
            </p:spPr>
            <p:txBody>
              <a:bodyPr/>
              <a:lstStyle/>
              <a:p>
                <a:pPr marL="0">
                  <a:lnSpc>
                    <a:spcPct val="110000"/>
                  </a:lnSpc>
                </a:pPr>
                <a:r>
                  <a:rPr lang="ru-RU" dirty="0"/>
                  <a:t>Степенная функция</a:t>
                </a:r>
                <a:r>
                  <a:rPr lang="en-US" dirty="0"/>
                  <a:t>: </a:t>
                </a:r>
              </a:p>
              <a:p>
                <a:pPr marL="4572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:r>
                  <a:rPr lang="ru-RU" dirty="0"/>
                  <a:t>Если функция задана таблицей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таблица преобразуется в таблицу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BDBD6E5-31CB-B1A2-C7B7-185ADF31B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71160" cy="4351338"/>
              </a:xfrm>
              <a:blipFill>
                <a:blip r:embed="rId3"/>
                <a:stretch>
                  <a:fillRect l="-2007" t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7C5B3065-C99F-CEFA-34F9-6E42B70F60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54711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>
                  <a:lnSpc>
                    <a:spcPct val="110000"/>
                  </a:lnSpc>
                </a:pPr>
                <a:r>
                  <a:rPr lang="ru-RU" dirty="0"/>
                  <a:t>Показательная функция</a:t>
                </a:r>
                <a:r>
                  <a:rPr lang="en-US" dirty="0"/>
                  <a:t>: </a:t>
                </a:r>
              </a:p>
              <a:p>
                <a:pPr marL="4572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:r>
                  <a:rPr lang="ru-RU" dirty="0"/>
                  <a:t>Если функция задана таблицей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таблица преобразуется в таблицу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457200" lvl="1">
                  <a:lnSpc>
                    <a:spcPct val="11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7C5B3065-C99F-CEFA-34F9-6E42B70F6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471160" cy="4351338"/>
              </a:xfrm>
              <a:prstGeom prst="rect">
                <a:avLst/>
              </a:prstGeom>
              <a:blipFill>
                <a:blip r:embed="rId4"/>
                <a:stretch>
                  <a:fillRect l="-2004" t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45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71857-624E-3213-A1BF-F680A2E0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 как метод решения переопределённой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5E4797-8001-3D81-E56F-E5FD35658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6120" cy="46672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……………………………………………………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матрицы ранга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∃ ! решение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/>
                  <a:t>: </a:t>
                </a: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весовая матрица (например,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квадратная матрица</a:t>
                </a:r>
                <a:endParaRPr lang="en-US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матрицы часто бывают плохо обусловлены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5E4797-8001-3D81-E56F-E5FD35658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6120" cy="4667250"/>
              </a:xfrm>
              <a:blipFill>
                <a:blip r:embed="rId2"/>
                <a:stretch>
                  <a:fillRect l="-1010" t="-1044" r="-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57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DC6B2-D3A7-6595-4F35-481671BC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78D0B-51A7-309A-4F4A-1FA0D400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Подобрать коэффициенты аппроксимирующей функции на основе таблицы</a:t>
            </a:r>
          </a:p>
          <a:p>
            <a:r>
              <a:rPr lang="ru-RU" dirty="0"/>
              <a:t>Построить графики аппроксимирующих функций и сравнить с табличными значениями</a:t>
            </a:r>
          </a:p>
          <a:p>
            <a:r>
              <a:rPr lang="ru-RU" dirty="0"/>
              <a:t>Подобрать наилучшую аппроксимацию с помощью проверки среднеквадратического отклонения</a:t>
            </a:r>
          </a:p>
          <a:p>
            <a:r>
              <a:rPr lang="ru-RU" dirty="0"/>
              <a:t>Если вы решаете возникающую СЛАУ программным пакетом, попробовать использовать прямой / итерационный метод, реализованный вами в первой лабораторной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235277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90786-18FC-8593-4FBD-E2C4024B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*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E36E2-3192-B37E-0D3E-9D868561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Опционально, на интерес</a:t>
            </a:r>
          </a:p>
          <a:p>
            <a:r>
              <a:rPr lang="ru-RU" dirty="0"/>
              <a:t>Для решения задачи попробовать использовать аппроксимирующий полином высокого порядка </a:t>
            </a:r>
          </a:p>
        </p:txBody>
      </p:sp>
    </p:spTree>
    <p:extLst>
      <p:ext uri="{BB962C8B-B14F-4D97-AF65-F5344CB8AC3E}">
        <p14:creationId xmlns:p14="http://schemas.microsoft.com/office/powerpoint/2010/main" val="357722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3D51D-4F17-78DE-54AD-E9D260D0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36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2BA5-89CF-594A-01BF-5C8C8544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26E8-CAD5-4762-41B6-2C4DCC91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тем – 14 баллов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D74A-F140-EE07-1C23-F3E2C7D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Погрешности вычислений – упражнение, 0.5 баллов</a:t>
            </a:r>
          </a:p>
          <a:p>
            <a:pPr marL="0" indent="0">
              <a:buNone/>
            </a:pPr>
            <a:r>
              <a:rPr lang="ru-RU" dirty="0"/>
              <a:t>2.	Линейные системы уравнений – 3 балла</a:t>
            </a:r>
          </a:p>
          <a:p>
            <a:pPr marL="0" indent="0">
              <a:buNone/>
            </a:pPr>
            <a:r>
              <a:rPr lang="ru-RU" dirty="0"/>
              <a:t>3.	Нелинейные системы уравнений – 2 балла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pPr marL="0" indent="0">
              <a:buNone/>
            </a:pPr>
            <a:r>
              <a:rPr lang="ru-RU" dirty="0"/>
              <a:t>4.	</a:t>
            </a:r>
            <a:r>
              <a:rPr lang="ru-RU" b="1" dirty="0"/>
              <a:t>Метод наименьших квадратов </a:t>
            </a:r>
            <a:r>
              <a:rPr lang="ru-RU" dirty="0"/>
              <a:t>– 2 балла</a:t>
            </a:r>
          </a:p>
          <a:p>
            <a:pPr marL="0" indent="0">
              <a:buNone/>
            </a:pPr>
            <a:r>
              <a:rPr lang="ru-RU" dirty="0"/>
              <a:t>5.	Интерполяция функций – 2 балла</a:t>
            </a:r>
          </a:p>
          <a:p>
            <a:pPr marL="0" indent="0">
              <a:buNone/>
            </a:pPr>
            <a:r>
              <a:rPr lang="ru-RU" dirty="0"/>
              <a:t>6.	Численное интегрирование – 2 балла</a:t>
            </a:r>
          </a:p>
          <a:p>
            <a:pPr marL="0" indent="0">
              <a:buNone/>
            </a:pPr>
            <a:r>
              <a:rPr lang="ru-RU" dirty="0"/>
              <a:t>7.	Задачи Коши для ОДУ – 3-4 балла</a:t>
            </a:r>
          </a:p>
          <a:p>
            <a:pPr marL="0" indent="0">
              <a:buNone/>
            </a:pPr>
            <a:r>
              <a:rPr lang="ru-RU"/>
              <a:t>Сдача всех лабораторных работ – необходимое условие получения оценки</a:t>
            </a:r>
          </a:p>
        </p:txBody>
      </p:sp>
    </p:spTree>
    <p:extLst>
      <p:ext uri="{BB962C8B-B14F-4D97-AF65-F5344CB8AC3E}">
        <p14:creationId xmlns:p14="http://schemas.microsoft.com/office/powerpoint/2010/main" val="12260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41402-1B21-3D8F-169B-4B4ED15A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Аппроксимация функций в функциональном пространстве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89AA-91EC-6217-B255-3C8D27B49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Аппроксимировать заданную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обобщённым полиномом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так, чтобы отклонение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было наименьшим</a:t>
                </a:r>
              </a:p>
              <a:p>
                <a:r>
                  <a:rPr lang="ru-RU" dirty="0"/>
                  <a:t>Обобщённый полином: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система линейно независимых базисных функций</a:t>
                </a:r>
              </a:p>
              <a:p>
                <a:r>
                  <a:rPr lang="ru-RU" dirty="0"/>
                  <a:t>Примеры: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89AA-91EC-6217-B255-3C8D27B49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7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1EC93-6EB7-2DAA-E91B-9C240837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F081D9-B4C9-9973-67F2-269DD5D30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0120" cy="430085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Интерполяция: определить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точечном множестве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 выполнении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ru-RU" b="1" dirty="0"/>
                  <a:t>Метод наименьших квадратов</a:t>
                </a:r>
                <a:r>
                  <a:rPr lang="ru-RU" dirty="0"/>
                  <a:t>: определить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 задачи минимизации квадратичного отклонения на множестве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dirty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Среднеквадратичное отклонение: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nary>
                          <m:nary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F081D9-B4C9-9973-67F2-269DD5D30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0120" cy="4300856"/>
              </a:xfrm>
              <a:blipFill>
                <a:blip r:embed="rId2"/>
                <a:stretch>
                  <a:fillRect l="-987" t="-5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A62D2-B14E-6803-FC67-27888BFE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коэффициентов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ED4D01-58E1-50C8-5605-AA074301A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356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Необходимый признак экстремума: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Достаточный признак экстремума: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ED4D01-58E1-50C8-5605-AA074301A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3560" cy="4351338"/>
              </a:xfr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68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15B13-B2AE-CB9D-1029-9CFFEC7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Стандартный план решения задач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AFC99E-5838-9F4B-5EA0-68CCB25C3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Выбор полиномов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Решение системы уравнений: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Проверка: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Выбор функции, для которой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/>
                  <a:t> меньше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AFC99E-5838-9F4B-5EA0-68CCB25C3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22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C1456-C9F3-8070-81F7-065FC0C2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система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2E2A72-EC0E-36DD-006A-56B6AB0D8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Переопределённая СЛАУ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……………………………………………………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2E2A72-EC0E-36DD-006A-56B6AB0D8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7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C1456-C9F3-8070-81F7-065FC0C2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МНК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2E2A72-EC0E-36DD-006A-56B6AB0D8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dirty="0"/>
                  <a:t>:</a:t>
                </a:r>
                <a:endParaRPr lang="en-US" dirty="0"/>
              </a:p>
              <a:p>
                <a:pPr marL="0" indent="0" algn="ctr">
                  <a:lnSpc>
                    <a:spcPct val="100000"/>
                  </a:lnSpc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………………………………………………………………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2E2A72-EC0E-36DD-006A-56B6AB0D8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25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E37EE-E588-E697-0DDD-7DBBBC8A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Ортонормированный базис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56C009-915B-FBBE-C489-BC9CF6D0F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При условии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получается диагональная матрица: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получается диагональная матрица: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коэффициенты Фурье</a:t>
                </a:r>
              </a:p>
              <a:p>
                <a:r>
                  <a:rPr lang="ru-RU" dirty="0"/>
                  <a:t>Пример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ru-RU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56C009-915B-FBBE-C489-BC9CF6D0F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30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672</Words>
  <Application>Microsoft Office PowerPoint</Application>
  <PresentationFormat>Широкоэкранный</PresentationFormat>
  <Paragraphs>93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Google Sans</vt:lpstr>
      <vt:lpstr>Arial</vt:lpstr>
      <vt:lpstr>Calibri</vt:lpstr>
      <vt:lpstr>Calibri Light</vt:lpstr>
      <vt:lpstr>Cambria Math</vt:lpstr>
      <vt:lpstr>Тема Office</vt:lpstr>
      <vt:lpstr>Вычислительная математика: лабораторные работы Третье занятие</vt:lpstr>
      <vt:lpstr>Список тем – 14 баллов</vt:lpstr>
      <vt:lpstr>Аппроксимация функций в функциональном пространстве</vt:lpstr>
      <vt:lpstr>Решение задачи</vt:lpstr>
      <vt:lpstr>Нахождение коэффициентов</vt:lpstr>
      <vt:lpstr>Стандартный план решения задач</vt:lpstr>
      <vt:lpstr>Изначальная система уравнений</vt:lpstr>
      <vt:lpstr>Применение МНК</vt:lpstr>
      <vt:lpstr>Ортонормированный базис</vt:lpstr>
      <vt:lpstr>Пример: φ_k=x^k</vt:lpstr>
      <vt:lpstr>Пример: Q_1=ax+b</vt:lpstr>
      <vt:lpstr>Пример: Q_1=ax+b</vt:lpstr>
      <vt:lpstr>Пример: степенная и показательные функции</vt:lpstr>
      <vt:lpstr>МНК как метод решения переопределённой СЛАУ</vt:lpstr>
      <vt:lpstr>Задание</vt:lpstr>
      <vt:lpstr>Задание на *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курса: лабораторные работы Третье занятие</dc:title>
  <dc:creator>Евгения Гусева</dc:creator>
  <cp:lastModifiedBy>Евгения Гусева</cp:lastModifiedBy>
  <cp:revision>91</cp:revision>
  <dcterms:created xsi:type="dcterms:W3CDTF">2024-01-24T09:33:01Z</dcterms:created>
  <dcterms:modified xsi:type="dcterms:W3CDTF">2024-02-29T12:52:13Z</dcterms:modified>
</cp:coreProperties>
</file>