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62" r:id="rId18"/>
    <p:sldId id="273" r:id="rId1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58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22.10.2015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22.10.2015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22.10.2015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22.10.2015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22.10.2015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22.10.2015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22.10.2015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56792"/>
            <a:ext cx="7772400" cy="1470025"/>
          </a:xfrm>
        </p:spPr>
        <p:txBody>
          <a:bodyPr>
            <a:normAutofit/>
          </a:bodyPr>
          <a:lstStyle/>
          <a:p>
            <a:r>
              <a:rPr lang="en-US" sz="8000" dirty="0" smtClean="0"/>
              <a:t>Deep PDE</a:t>
            </a:r>
            <a:endParaRPr lang="ru-RU" sz="8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052120" y="3692624"/>
            <a:ext cx="2984376" cy="17526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Leonid </a:t>
            </a:r>
            <a:r>
              <a:rPr lang="en-US" dirty="0" err="1" smtClean="0">
                <a:solidFill>
                  <a:schemeClr val="tx1"/>
                </a:solidFill>
              </a:rPr>
              <a:t>Ekimov</a:t>
            </a:r>
            <a:endParaRPr lang="en-US" dirty="0" smtClean="0">
              <a:solidFill>
                <a:schemeClr val="tx1"/>
              </a:solidFill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Roman </a:t>
            </a:r>
            <a:r>
              <a:rPr lang="en-US" dirty="0" err="1" smtClean="0">
                <a:solidFill>
                  <a:schemeClr val="tx1"/>
                </a:solidFill>
              </a:rPr>
              <a:t>Klokov</a:t>
            </a:r>
            <a:endParaRPr lang="en-US" dirty="0" smtClean="0">
              <a:solidFill>
                <a:schemeClr val="tx1"/>
              </a:solidFill>
            </a:endParaRPr>
          </a:p>
          <a:p>
            <a:pPr algn="l"/>
            <a:r>
              <a:rPr lang="en-US" dirty="0" err="1" smtClean="0">
                <a:solidFill>
                  <a:schemeClr val="tx1"/>
                </a:solidFill>
              </a:rPr>
              <a:t>Ilia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Yakubovskiy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63888" y="6093296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October 22, 2015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88720" y="922873"/>
            <a:ext cx="7060475" cy="73883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Net 1</a:t>
            </a:r>
            <a:endParaRPr lang="en-US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5953505" y="2165576"/>
            <a:ext cx="2186289" cy="1396094"/>
          </a:xfrm>
          <a:prstGeom prst="rect">
            <a:avLst/>
          </a:prstGeom>
        </p:spPr>
        <p:txBody>
          <a:bodyPr vert="horz" lIns="68580" tIns="34290" rIns="68580" bIns="3429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100" dirty="0"/>
              <a:t>Net 1 residuals</a:t>
            </a:r>
            <a:r>
              <a:rPr lang="ru-RU" sz="2100" dirty="0"/>
              <a:t>:</a:t>
            </a:r>
            <a:br>
              <a:rPr lang="ru-RU" sz="2100" dirty="0"/>
            </a:br>
            <a:r>
              <a:rPr lang="en-US" sz="2100" dirty="0"/>
              <a:t>L</a:t>
            </a:r>
            <a:r>
              <a:rPr lang="ru-RU" sz="2100" dirty="0"/>
              <a:t>1</a:t>
            </a:r>
            <a:r>
              <a:rPr lang="en-US" sz="2100" dirty="0"/>
              <a:t> norm</a:t>
            </a:r>
            <a:r>
              <a:rPr lang="ru-RU" sz="2100" dirty="0"/>
              <a:t> = </a:t>
            </a:r>
            <a:r>
              <a:rPr lang="en-US" sz="2100" dirty="0"/>
              <a:t>0.395</a:t>
            </a:r>
            <a:r>
              <a:rPr lang="ru-RU" sz="2100" dirty="0"/>
              <a:t/>
            </a:r>
            <a:br>
              <a:rPr lang="ru-RU" sz="2100" dirty="0"/>
            </a:br>
            <a:r>
              <a:rPr lang="en-US" sz="2100" dirty="0"/>
              <a:t>L</a:t>
            </a:r>
            <a:r>
              <a:rPr lang="ru-RU" sz="2100" dirty="0"/>
              <a:t>2 </a:t>
            </a:r>
            <a:r>
              <a:rPr lang="en-US" sz="2100" dirty="0"/>
              <a:t>norm </a:t>
            </a:r>
            <a:r>
              <a:rPr lang="ru-RU" sz="2100" dirty="0"/>
              <a:t>= </a:t>
            </a:r>
            <a:r>
              <a:rPr lang="en-US" sz="2100" dirty="0"/>
              <a:t>0.3</a:t>
            </a:r>
            <a:r>
              <a:rPr lang="ru-RU" sz="2100" dirty="0"/>
              <a:t/>
            </a:r>
            <a:br>
              <a:rPr lang="ru-RU" sz="2100" dirty="0"/>
            </a:br>
            <a:r>
              <a:rPr lang="ru-RU" sz="2100" dirty="0"/>
              <a:t/>
            </a:r>
            <a:br>
              <a:rPr lang="ru-RU" sz="2100" dirty="0"/>
            </a:br>
            <a:endParaRPr lang="en-US" sz="2100" dirty="0"/>
          </a:p>
        </p:txBody>
      </p:sp>
      <p:pic>
        <p:nvPicPr>
          <p:cNvPr id="1030" name="Picture 6" descr="https://pp.vk.me/c628726/v628726626/1fbc7/F-mMSocG8B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96" y="2028825"/>
            <a:ext cx="4490756" cy="3065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0504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88720" y="922873"/>
            <a:ext cx="7060475" cy="73883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Net 2</a:t>
            </a:r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606040" y="2295254"/>
            <a:ext cx="3990704" cy="326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Input layer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602777" y="2695300"/>
            <a:ext cx="3990704" cy="3455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Convolution (kernel 25 x 25, 40 filters)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2602777" y="3533341"/>
            <a:ext cx="3990704" cy="3455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 err="1">
                <a:solidFill>
                  <a:schemeClr val="tx1"/>
                </a:solidFill>
              </a:rPr>
              <a:t>ReLU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2602777" y="3952362"/>
            <a:ext cx="3990704" cy="3455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Inner product (1 output)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2602777" y="3114320"/>
            <a:ext cx="3990704" cy="3455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Inner product (30 outputs)</a:t>
            </a:r>
          </a:p>
        </p:txBody>
      </p:sp>
    </p:spTree>
    <p:extLst>
      <p:ext uri="{BB962C8B-B14F-4D97-AF65-F5344CB8AC3E}">
        <p14:creationId xmlns:p14="http://schemas.microsoft.com/office/powerpoint/2010/main" val="269365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88720" y="922873"/>
            <a:ext cx="7060475" cy="73883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Net 2</a:t>
            </a:r>
            <a:endParaRPr lang="en-US" dirty="0"/>
          </a:p>
        </p:txBody>
      </p:sp>
      <p:pic>
        <p:nvPicPr>
          <p:cNvPr id="2050" name="Picture 2" descr="https://pp.vk.me/c628726/v628726626/1fbce/ZuHw4OGLNz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647" y="2220345"/>
            <a:ext cx="4179421" cy="2931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Заголовок 1"/>
          <p:cNvSpPr txBox="1">
            <a:spLocks/>
          </p:cNvSpPr>
          <p:nvPr/>
        </p:nvSpPr>
        <p:spPr>
          <a:xfrm>
            <a:off x="5513275" y="2408465"/>
            <a:ext cx="3344975" cy="1586999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100" dirty="0"/>
              <a:t>Net 2 residuals</a:t>
            </a:r>
            <a:r>
              <a:rPr lang="ru-RU" sz="2100" dirty="0"/>
              <a:t>:</a:t>
            </a:r>
            <a:br>
              <a:rPr lang="ru-RU" sz="2100" dirty="0"/>
            </a:br>
            <a:r>
              <a:rPr lang="en-US" sz="2100" dirty="0"/>
              <a:t>L</a:t>
            </a:r>
            <a:r>
              <a:rPr lang="ru-RU" sz="2100" dirty="0"/>
              <a:t>1</a:t>
            </a:r>
            <a:r>
              <a:rPr lang="en-US" sz="2100" dirty="0"/>
              <a:t> norm</a:t>
            </a:r>
            <a:r>
              <a:rPr lang="ru-RU" sz="2100" dirty="0"/>
              <a:t> = </a:t>
            </a:r>
            <a:r>
              <a:rPr lang="en-US" sz="2100" dirty="0"/>
              <a:t>0.09</a:t>
            </a:r>
            <a:r>
              <a:rPr lang="ru-RU" sz="2100" dirty="0"/>
              <a:t/>
            </a:r>
            <a:br>
              <a:rPr lang="ru-RU" sz="2100" dirty="0"/>
            </a:br>
            <a:r>
              <a:rPr lang="en-US" sz="2100" dirty="0"/>
              <a:t>L</a:t>
            </a:r>
            <a:r>
              <a:rPr lang="ru-RU" sz="2100" dirty="0"/>
              <a:t>2 </a:t>
            </a:r>
            <a:r>
              <a:rPr lang="en-US" sz="2100" dirty="0"/>
              <a:t>norm </a:t>
            </a:r>
            <a:r>
              <a:rPr lang="ru-RU" sz="2100" dirty="0"/>
              <a:t>= </a:t>
            </a:r>
            <a:r>
              <a:rPr lang="en-US" sz="2100" dirty="0"/>
              <a:t>0.013</a:t>
            </a:r>
            <a:r>
              <a:rPr lang="ru-RU" sz="2100" dirty="0"/>
              <a:t/>
            </a:r>
            <a:br>
              <a:rPr lang="ru-RU" sz="2100" dirty="0"/>
            </a:br>
            <a:r>
              <a:rPr lang="ru-RU" sz="2100" dirty="0"/>
              <a:t/>
            </a:r>
            <a:br>
              <a:rPr lang="ru-RU" sz="2100" dirty="0"/>
            </a:br>
            <a:endParaRPr lang="en-US" sz="2100" dirty="0"/>
          </a:p>
        </p:txBody>
      </p:sp>
      <p:pic>
        <p:nvPicPr>
          <p:cNvPr id="2052" name="Picture 4" descr="https://pp.vk.me/c628726/v628726626/1fbd5/37kVQKvtf6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3275" y="3995463"/>
            <a:ext cx="2664619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2342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88720" y="922873"/>
            <a:ext cx="7060475" cy="73883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Net 3</a:t>
            </a:r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606040" y="1661706"/>
            <a:ext cx="3990704" cy="326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Input layer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602777" y="2048931"/>
            <a:ext cx="3990704" cy="3455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Convolution (kernel 5 x 5, 20 filters)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602777" y="2462468"/>
            <a:ext cx="3990704" cy="3455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Average pooling (kernel 2 x 2)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602777" y="2888524"/>
            <a:ext cx="3990704" cy="3455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Convolution (kernel 5 x 5, 50 filters)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2602777" y="3315008"/>
            <a:ext cx="3990704" cy="3455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Average pooling (kernel 2 x 2)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2602777" y="3741490"/>
            <a:ext cx="3990704" cy="3455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Inner product (500 outputs)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2602777" y="4167972"/>
            <a:ext cx="3990704" cy="3455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 err="1">
                <a:solidFill>
                  <a:schemeClr val="tx1"/>
                </a:solidFill>
              </a:rPr>
              <a:t>ReLU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2602777" y="4599681"/>
            <a:ext cx="3990704" cy="3455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Inner product (20 outputs)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2602777" y="5031390"/>
            <a:ext cx="3990704" cy="3455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 err="1">
                <a:solidFill>
                  <a:schemeClr val="tx1"/>
                </a:solidFill>
              </a:rPr>
              <a:t>ReLU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2602777" y="5442174"/>
            <a:ext cx="3990704" cy="3455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Inner product (1 output)</a:t>
            </a:r>
          </a:p>
        </p:txBody>
      </p:sp>
    </p:spTree>
    <p:extLst>
      <p:ext uri="{BB962C8B-B14F-4D97-AF65-F5344CB8AC3E}">
        <p14:creationId xmlns:p14="http://schemas.microsoft.com/office/powerpoint/2010/main" val="410596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88720" y="922873"/>
            <a:ext cx="7060475" cy="73883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Net 3</a:t>
            </a:r>
            <a:endParaRPr lang="en-US" dirty="0"/>
          </a:p>
        </p:txBody>
      </p:sp>
      <p:pic>
        <p:nvPicPr>
          <p:cNvPr id="1026" name="Picture 2" descr="https://pp.vk.me/c628726/v628726626/1fbc7/F-mMSocG8B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2148" y="3641272"/>
            <a:ext cx="2985118" cy="203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Заголовок 1"/>
          <p:cNvSpPr txBox="1">
            <a:spLocks/>
          </p:cNvSpPr>
          <p:nvPr/>
        </p:nvSpPr>
        <p:spPr>
          <a:xfrm>
            <a:off x="4892148" y="2245178"/>
            <a:ext cx="3504004" cy="1396094"/>
          </a:xfrm>
          <a:prstGeom prst="rect">
            <a:avLst/>
          </a:prstGeom>
        </p:spPr>
        <p:txBody>
          <a:bodyPr vert="horz" lIns="68580" tIns="34290" rIns="68580" bIns="3429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100" dirty="0"/>
              <a:t>Net 3 residuals</a:t>
            </a:r>
            <a:r>
              <a:rPr lang="ru-RU" sz="2100" dirty="0"/>
              <a:t>:</a:t>
            </a:r>
            <a:br>
              <a:rPr lang="ru-RU" sz="2100" dirty="0"/>
            </a:br>
            <a:r>
              <a:rPr lang="en-US" sz="2100" dirty="0"/>
              <a:t>L</a:t>
            </a:r>
            <a:r>
              <a:rPr lang="ru-RU" sz="2100" dirty="0"/>
              <a:t>1</a:t>
            </a:r>
            <a:r>
              <a:rPr lang="en-US" sz="2100" dirty="0"/>
              <a:t> norm</a:t>
            </a:r>
            <a:r>
              <a:rPr lang="ru-RU" sz="2100" dirty="0"/>
              <a:t> = </a:t>
            </a:r>
            <a:r>
              <a:rPr lang="en-US" sz="2100" dirty="0"/>
              <a:t>0.095</a:t>
            </a:r>
            <a:r>
              <a:rPr lang="ru-RU" sz="2100" dirty="0"/>
              <a:t/>
            </a:r>
            <a:br>
              <a:rPr lang="ru-RU" sz="2100" dirty="0"/>
            </a:br>
            <a:r>
              <a:rPr lang="en-US" sz="2100" dirty="0"/>
              <a:t>L</a:t>
            </a:r>
            <a:r>
              <a:rPr lang="ru-RU" sz="2100" dirty="0"/>
              <a:t>2 </a:t>
            </a:r>
            <a:r>
              <a:rPr lang="en-US" sz="2100" dirty="0"/>
              <a:t>norm </a:t>
            </a:r>
            <a:r>
              <a:rPr lang="ru-RU" sz="2100" dirty="0"/>
              <a:t>= </a:t>
            </a:r>
            <a:r>
              <a:rPr lang="en-US" sz="2100" dirty="0"/>
              <a:t>0.12</a:t>
            </a:r>
            <a:r>
              <a:rPr lang="ru-RU" sz="2100" dirty="0"/>
              <a:t/>
            </a:r>
            <a:br>
              <a:rPr lang="ru-RU" sz="2100" dirty="0"/>
            </a:br>
            <a:r>
              <a:rPr lang="ru-RU" sz="2100" dirty="0"/>
              <a:t/>
            </a:r>
            <a:br>
              <a:rPr lang="ru-RU" sz="2100" dirty="0"/>
            </a:br>
            <a:endParaRPr lang="en-US" sz="2100" dirty="0"/>
          </a:p>
        </p:txBody>
      </p:sp>
      <p:pic>
        <p:nvPicPr>
          <p:cNvPr id="1028" name="Picture 4" descr="https://pp.vk.me/c628726/v628726626/1fb93/vrUDyOu7iOQ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03" y="2171530"/>
            <a:ext cx="4191059" cy="2939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850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88720" y="922873"/>
            <a:ext cx="7060475" cy="73883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Net 4</a:t>
            </a:r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606040" y="1661706"/>
            <a:ext cx="3990704" cy="326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Input layer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602777" y="2048931"/>
            <a:ext cx="3990704" cy="3455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Convolution (kernel 10 x 10, 40 filters)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602777" y="2462468"/>
            <a:ext cx="3990704" cy="3455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Max pooling (kernel 2 x 2)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602777" y="2888524"/>
            <a:ext cx="3990704" cy="3455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Convolution (kernel 5 x 5, 30 filters)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2602777" y="3315008"/>
            <a:ext cx="3990704" cy="3455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Max pooling (kernel 2 x 2)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2602777" y="3741490"/>
            <a:ext cx="3990704" cy="3455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Inner product (100 outputs)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2602777" y="4167972"/>
            <a:ext cx="3990704" cy="3455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 err="1">
                <a:solidFill>
                  <a:schemeClr val="tx1"/>
                </a:solidFill>
              </a:rPr>
              <a:t>TanH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2602777" y="4599681"/>
            <a:ext cx="3990704" cy="3455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Inner product (30 outputs)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2602777" y="5031390"/>
            <a:ext cx="3990704" cy="3455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 err="1">
                <a:solidFill>
                  <a:schemeClr val="tx1"/>
                </a:solidFill>
              </a:rPr>
              <a:t>ReLU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2602777" y="5442174"/>
            <a:ext cx="3990704" cy="3455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Inner product (1 output)</a:t>
            </a:r>
          </a:p>
        </p:txBody>
      </p:sp>
    </p:spTree>
    <p:extLst>
      <p:ext uri="{BB962C8B-B14F-4D97-AF65-F5344CB8AC3E}">
        <p14:creationId xmlns:p14="http://schemas.microsoft.com/office/powerpoint/2010/main" val="75019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88720" y="922873"/>
            <a:ext cx="7060475" cy="73883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Net 4</a:t>
            </a:r>
            <a:endParaRPr lang="en-US" dirty="0"/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4867655" y="2400640"/>
            <a:ext cx="3504004" cy="1395753"/>
          </a:xfrm>
          <a:prstGeom prst="rect">
            <a:avLst/>
          </a:prstGeom>
        </p:spPr>
        <p:txBody>
          <a:bodyPr vert="horz" lIns="68580" tIns="34290" rIns="68580" bIns="3429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100" dirty="0"/>
              <a:t>Net 4 residuals</a:t>
            </a:r>
            <a:r>
              <a:rPr lang="ru-RU" sz="2100" dirty="0"/>
              <a:t>:</a:t>
            </a:r>
            <a:br>
              <a:rPr lang="ru-RU" sz="2100" dirty="0"/>
            </a:br>
            <a:r>
              <a:rPr lang="en-US" sz="2100" dirty="0"/>
              <a:t>L</a:t>
            </a:r>
            <a:r>
              <a:rPr lang="ru-RU" sz="2100" dirty="0"/>
              <a:t>1</a:t>
            </a:r>
            <a:r>
              <a:rPr lang="en-US" sz="2100" dirty="0"/>
              <a:t> norm</a:t>
            </a:r>
            <a:r>
              <a:rPr lang="ru-RU" sz="2100" dirty="0"/>
              <a:t> = </a:t>
            </a:r>
            <a:r>
              <a:rPr lang="en-US" sz="2100" dirty="0"/>
              <a:t>0.096</a:t>
            </a:r>
            <a:r>
              <a:rPr lang="ru-RU" sz="2100" dirty="0"/>
              <a:t/>
            </a:r>
            <a:br>
              <a:rPr lang="ru-RU" sz="2100" dirty="0"/>
            </a:br>
            <a:r>
              <a:rPr lang="en-US" sz="2100" dirty="0"/>
              <a:t>L</a:t>
            </a:r>
            <a:r>
              <a:rPr lang="ru-RU" sz="2100" dirty="0"/>
              <a:t>2 </a:t>
            </a:r>
            <a:r>
              <a:rPr lang="en-US" sz="2100" dirty="0"/>
              <a:t>norm </a:t>
            </a:r>
            <a:r>
              <a:rPr lang="ru-RU" sz="2100" dirty="0"/>
              <a:t>= </a:t>
            </a:r>
            <a:r>
              <a:rPr lang="en-US" sz="2100" dirty="0"/>
              <a:t>0.015</a:t>
            </a:r>
            <a:r>
              <a:rPr lang="ru-RU" sz="2100" dirty="0"/>
              <a:t/>
            </a:r>
            <a:br>
              <a:rPr lang="ru-RU" sz="2100" dirty="0"/>
            </a:br>
            <a:r>
              <a:rPr lang="ru-RU" sz="2100" dirty="0"/>
              <a:t/>
            </a:r>
            <a:br>
              <a:rPr lang="ru-RU" sz="2100" dirty="0"/>
            </a:br>
            <a:endParaRPr lang="en-US" sz="2100" dirty="0"/>
          </a:p>
        </p:txBody>
      </p:sp>
      <p:pic>
        <p:nvPicPr>
          <p:cNvPr id="6146" name="Picture 2" descr="https://pp.vk.me/c628726/v628726626/1fbe3/Cl6UJpbOoBQ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74" y="1661706"/>
            <a:ext cx="3783158" cy="2653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s://pp.vk.me/c628726/v628726626/1fbdc/ppnIL4c3Ax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655" y="3967503"/>
            <a:ext cx="2664619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172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Analysis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2400"/>
              </a:spcBef>
            </a:pPr>
            <a:r>
              <a:rPr lang="en-US" dirty="0" smtClean="0"/>
              <a:t>Overall</a:t>
            </a:r>
            <a:r>
              <a:rPr lang="en-US" dirty="0" smtClean="0"/>
              <a:t>, the method seems to be </a:t>
            </a:r>
            <a:r>
              <a:rPr lang="en-US" dirty="0" smtClean="0"/>
              <a:t>feasible</a:t>
            </a:r>
            <a:endParaRPr lang="en-US" dirty="0" smtClean="0"/>
          </a:p>
          <a:p>
            <a:pPr marL="0" indent="0">
              <a:spcBef>
                <a:spcPts val="2400"/>
              </a:spcBef>
            </a:pPr>
            <a:r>
              <a:rPr lang="en-US" dirty="0" smtClean="0"/>
              <a:t> Possibly, the errors are big because of </a:t>
            </a:r>
            <a:r>
              <a:rPr lang="en-US" dirty="0" err="1" smtClean="0"/>
              <a:t>underfitting</a:t>
            </a:r>
            <a:r>
              <a:rPr lang="en-US" dirty="0" smtClean="0"/>
              <a:t> (lack of computational power led to small learning times)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Remarks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2400"/>
              </a:spcBef>
            </a:pPr>
            <a:r>
              <a:rPr lang="en-US" dirty="0"/>
              <a:t> Installation of packages in most cases is not simple</a:t>
            </a:r>
          </a:p>
          <a:p>
            <a:pPr marL="0" indent="0">
              <a:spcBef>
                <a:spcPts val="2400"/>
              </a:spcBef>
            </a:pPr>
            <a:r>
              <a:rPr lang="en-US" dirty="0"/>
              <a:t> Firedrake package lacks crucial functionality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20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 and our Case</a:t>
            </a:r>
            <a:endParaRPr lang="ru-RU" dirty="0"/>
          </a:p>
        </p:txBody>
      </p:sp>
      <p:pic>
        <p:nvPicPr>
          <p:cNvPr id="5" name="Рисунок 4" descr="cas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19117" y="2170931"/>
            <a:ext cx="2581275" cy="1762125"/>
          </a:xfrm>
          <a:prstGeom prst="rect">
            <a:avLst/>
          </a:prstGeom>
        </p:spPr>
      </p:pic>
      <p:pic>
        <p:nvPicPr>
          <p:cNvPr id="6" name="Рисунок 5" descr="problem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43808" y="3933056"/>
            <a:ext cx="3726709" cy="1584176"/>
          </a:xfrm>
          <a:prstGeom prst="rect">
            <a:avLst/>
          </a:prstGeom>
        </p:spPr>
      </p:pic>
      <p:pic>
        <p:nvPicPr>
          <p:cNvPr id="1026" name="Picture 2" descr="https://pp.vk.me/c628318/v628318241/1db35/RD06CKV1zxM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220" y="2170931"/>
            <a:ext cx="4067175" cy="1809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 Field Generation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>
              <a:spcBef>
                <a:spcPts val="600"/>
              </a:spcBef>
              <a:buNone/>
            </a:pPr>
            <a:r>
              <a:rPr lang="en-US" dirty="0" smtClean="0"/>
              <a:t>Gaussian random fields with NIFTY python package</a:t>
            </a:r>
          </a:p>
        </p:txBody>
      </p:sp>
      <p:pic>
        <p:nvPicPr>
          <p:cNvPr id="4" name="Рисунок 3" descr="k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83340" y="2725266"/>
            <a:ext cx="4104884" cy="39440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Equation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 dirty="0" smtClean="0"/>
              <a:t>To solve equation we use Firedrake package.</a:t>
            </a:r>
            <a:endParaRPr lang="ru-RU" dirty="0"/>
          </a:p>
        </p:txBody>
      </p:sp>
      <p:pic>
        <p:nvPicPr>
          <p:cNvPr id="4" name="Рисунок 3" descr="u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11760" y="2348223"/>
            <a:ext cx="4327376" cy="41771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Data Generation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4200"/>
              </a:spcBef>
            </a:pPr>
            <a:r>
              <a:rPr lang="en-US" dirty="0" smtClean="0"/>
              <a:t> 20000 k fields and corresponding maximum solution values </a:t>
            </a:r>
            <a:r>
              <a:rPr lang="en-US" dirty="0" err="1" smtClean="0"/>
              <a:t>splitted</a:t>
            </a:r>
            <a:r>
              <a:rPr lang="en-US" dirty="0" smtClean="0"/>
              <a:t> into train and test data</a:t>
            </a:r>
          </a:p>
          <a:p>
            <a:pPr marL="0" indent="0">
              <a:spcBef>
                <a:spcPts val="4200"/>
              </a:spcBef>
            </a:pPr>
            <a:r>
              <a:rPr lang="en-US" dirty="0" smtClean="0"/>
              <a:t> Saved in separated hdf5 databases with hdf5 python package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4200"/>
              </a:spcBef>
            </a:pPr>
            <a:r>
              <a:rPr lang="en-US" dirty="0" smtClean="0"/>
              <a:t> </a:t>
            </a:r>
            <a:r>
              <a:rPr lang="en-US" dirty="0" err="1" smtClean="0"/>
              <a:t>Convolutional</a:t>
            </a:r>
            <a:r>
              <a:rPr lang="en-US" dirty="0" smtClean="0"/>
              <a:t> neural networks – method of choice</a:t>
            </a:r>
          </a:p>
          <a:p>
            <a:pPr marL="0" indent="0">
              <a:spcBef>
                <a:spcPts val="4200"/>
              </a:spcBef>
            </a:pPr>
            <a:r>
              <a:rPr lang="en-US" dirty="0" smtClean="0"/>
              <a:t> </a:t>
            </a:r>
            <a:r>
              <a:rPr lang="en-US" dirty="0" err="1" smtClean="0"/>
              <a:t>Caffe</a:t>
            </a:r>
            <a:r>
              <a:rPr lang="en-US" dirty="0" smtClean="0"/>
              <a:t> package can do that!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88720" y="922873"/>
            <a:ext cx="7060475" cy="73883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“Net” 0 (Mean)</a:t>
            </a:r>
            <a:endParaRPr lang="en-US" dirty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1188720" y="2572058"/>
            <a:ext cx="7060475" cy="738833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500" dirty="0"/>
              <a:t>Answer = Mean</a:t>
            </a:r>
          </a:p>
        </p:txBody>
      </p:sp>
    </p:spTree>
    <p:extLst>
      <p:ext uri="{BB962C8B-B14F-4D97-AF65-F5344CB8AC3E}">
        <p14:creationId xmlns:p14="http://schemas.microsoft.com/office/powerpoint/2010/main" val="73023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88720" y="922873"/>
            <a:ext cx="7060475" cy="73883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Net 0</a:t>
            </a:r>
            <a:endParaRPr lang="en-US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4718958" y="2155031"/>
            <a:ext cx="3979273" cy="1657691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100" dirty="0"/>
              <a:t>Net 0 residuals</a:t>
            </a:r>
            <a:r>
              <a:rPr lang="ru-RU" sz="2100" dirty="0"/>
              <a:t>:</a:t>
            </a:r>
            <a:br>
              <a:rPr lang="ru-RU" sz="2100" dirty="0"/>
            </a:br>
            <a:r>
              <a:rPr lang="en-US" sz="2100" dirty="0"/>
              <a:t>L</a:t>
            </a:r>
            <a:r>
              <a:rPr lang="ru-RU" sz="2100" dirty="0"/>
              <a:t>1</a:t>
            </a:r>
            <a:r>
              <a:rPr lang="en-US" sz="2100" dirty="0"/>
              <a:t> norm</a:t>
            </a:r>
            <a:r>
              <a:rPr lang="ru-RU" sz="2100" dirty="0"/>
              <a:t> = </a:t>
            </a:r>
            <a:r>
              <a:rPr lang="en-US" sz="2100" dirty="0"/>
              <a:t>0.095</a:t>
            </a:r>
            <a:r>
              <a:rPr lang="ru-RU" sz="2100" dirty="0"/>
              <a:t/>
            </a:r>
            <a:br>
              <a:rPr lang="ru-RU" sz="2100" dirty="0"/>
            </a:br>
            <a:r>
              <a:rPr lang="en-US" sz="2100" dirty="0"/>
              <a:t>L</a:t>
            </a:r>
            <a:r>
              <a:rPr lang="ru-RU" sz="2100" dirty="0"/>
              <a:t>2 </a:t>
            </a:r>
            <a:r>
              <a:rPr lang="en-US" sz="2100" dirty="0"/>
              <a:t>norm </a:t>
            </a:r>
            <a:r>
              <a:rPr lang="ru-RU" sz="2100" dirty="0"/>
              <a:t>= </a:t>
            </a:r>
            <a:r>
              <a:rPr lang="en-US" sz="2100" dirty="0"/>
              <a:t>0.86</a:t>
            </a:r>
            <a:r>
              <a:rPr lang="ru-RU" sz="2100" dirty="0"/>
              <a:t/>
            </a:r>
            <a:br>
              <a:rPr lang="ru-RU" sz="2100" dirty="0"/>
            </a:br>
            <a:r>
              <a:rPr lang="ru-RU" sz="2100" dirty="0"/>
              <a:t/>
            </a:r>
            <a:br>
              <a:rPr lang="ru-RU" sz="2100" dirty="0"/>
            </a:br>
            <a:endParaRPr lang="en-US" sz="2100" dirty="0"/>
          </a:p>
        </p:txBody>
      </p:sp>
      <p:pic>
        <p:nvPicPr>
          <p:cNvPr id="4098" name="Picture 2" descr="https://pp.vk.me/c628726/v628726626/1fbea/DlSGS4vfP7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459" y="1983580"/>
            <a:ext cx="4022612" cy="3230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973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88720" y="922873"/>
            <a:ext cx="7060475" cy="73883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Net 1 (least squares)</a:t>
            </a:r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606040" y="2530386"/>
            <a:ext cx="3990704" cy="326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Input layer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2602777" y="3422925"/>
            <a:ext cx="3990704" cy="3455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Inner product (1 output)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2602777" y="2967168"/>
            <a:ext cx="3990704" cy="3455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Inner product (30 outputs)</a:t>
            </a:r>
          </a:p>
        </p:txBody>
      </p:sp>
    </p:spTree>
    <p:extLst>
      <p:ext uri="{BB962C8B-B14F-4D97-AF65-F5344CB8AC3E}">
        <p14:creationId xmlns:p14="http://schemas.microsoft.com/office/powerpoint/2010/main" val="3402240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337</Words>
  <Application>Microsoft Office PowerPoint</Application>
  <PresentationFormat>Экран (4:3)</PresentationFormat>
  <Paragraphs>66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1" baseType="lpstr">
      <vt:lpstr>Arial</vt:lpstr>
      <vt:lpstr>Calibri</vt:lpstr>
      <vt:lpstr>Тема Office</vt:lpstr>
      <vt:lpstr>Deep PDE</vt:lpstr>
      <vt:lpstr>Problem Statement and our Case</vt:lpstr>
      <vt:lpstr>K Field Generation</vt:lpstr>
      <vt:lpstr>Solving Equation</vt:lpstr>
      <vt:lpstr>Input Data Generation</vt:lpstr>
      <vt:lpstr>Neural networks</vt:lpstr>
      <vt:lpstr>“Net” 0 (Mean)</vt:lpstr>
      <vt:lpstr>Net 0</vt:lpstr>
      <vt:lpstr>Net 1 (least squares)</vt:lpstr>
      <vt:lpstr>Net 1</vt:lpstr>
      <vt:lpstr>Net 2</vt:lpstr>
      <vt:lpstr>Net 2</vt:lpstr>
      <vt:lpstr>Net 3</vt:lpstr>
      <vt:lpstr>Net 3</vt:lpstr>
      <vt:lpstr>Net 4</vt:lpstr>
      <vt:lpstr>Net 4</vt:lpstr>
      <vt:lpstr>Results Analysis</vt:lpstr>
      <vt:lpstr>Remarks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PDE</dc:title>
  <dc:creator>Roman Klokov</dc:creator>
  <cp:lastModifiedBy>Leonid Ekimov</cp:lastModifiedBy>
  <cp:revision>14</cp:revision>
  <dcterms:created xsi:type="dcterms:W3CDTF">2015-10-22T08:46:33Z</dcterms:created>
  <dcterms:modified xsi:type="dcterms:W3CDTF">2015-10-22T13:44:52Z</dcterms:modified>
</cp:coreProperties>
</file>