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0" r:id="rId1"/>
  </p:sldMasterIdLst>
  <p:notesMasterIdLst>
    <p:notesMasterId r:id="rId35"/>
  </p:notesMasterIdLst>
  <p:sldIdLst>
    <p:sldId id="258" r:id="rId2"/>
    <p:sldId id="259" r:id="rId3"/>
    <p:sldId id="260" r:id="rId4"/>
    <p:sldId id="261" r:id="rId5"/>
    <p:sldId id="265" r:id="rId6"/>
    <p:sldId id="264" r:id="rId7"/>
    <p:sldId id="266" r:id="rId8"/>
    <p:sldId id="267" r:id="rId9"/>
    <p:sldId id="268" r:id="rId10"/>
    <p:sldId id="275" r:id="rId11"/>
    <p:sldId id="269" r:id="rId12"/>
    <p:sldId id="272" r:id="rId13"/>
    <p:sldId id="273" r:id="rId14"/>
    <p:sldId id="274" r:id="rId15"/>
    <p:sldId id="286" r:id="rId16"/>
    <p:sldId id="271" r:id="rId17"/>
    <p:sldId id="278" r:id="rId18"/>
    <p:sldId id="281" r:id="rId19"/>
    <p:sldId id="282" r:id="rId20"/>
    <p:sldId id="287" r:id="rId21"/>
    <p:sldId id="279" r:id="rId22"/>
    <p:sldId id="289" r:id="rId23"/>
    <p:sldId id="290" r:id="rId24"/>
    <p:sldId id="291" r:id="rId25"/>
    <p:sldId id="293" r:id="rId26"/>
    <p:sldId id="294" r:id="rId27"/>
    <p:sldId id="292" r:id="rId28"/>
    <p:sldId id="295" r:id="rId29"/>
    <p:sldId id="288" r:id="rId30"/>
    <p:sldId id="284" r:id="rId31"/>
    <p:sldId id="285" r:id="rId32"/>
    <p:sldId id="280" r:id="rId33"/>
    <p:sldId id="276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82227" autoAdjust="0"/>
  </p:normalViewPr>
  <p:slideViewPr>
    <p:cSldViewPr snapToGrid="0" snapToObjects="1">
      <p:cViewPr varScale="1">
        <p:scale>
          <a:sx n="73" d="100"/>
          <a:sy n="73" d="100"/>
        </p:scale>
        <p:origin x="-1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8FE3-EF05-CC4E-900C-CB5EA517D9F1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9296-B31D-DC45-87B0-E02527FDCF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</a:t>
            </a:r>
            <a:r>
              <a:rPr lang="de-DE" baseline="0" dirty="0" smtClean="0"/>
              <a:t> Ausdrücke können entweder Variablen sein...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1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JVM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0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...oder Abstraktionen</a:t>
            </a:r>
            <a:r>
              <a:rPr lang="de-DE" baseline="0" dirty="0" smtClean="0"/>
              <a:t>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5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oder</a:t>
            </a:r>
            <a:r>
              <a:rPr lang="de-DE" baseline="0" dirty="0" smtClean="0"/>
              <a:t> Applikationen. </a:t>
            </a:r>
          </a:p>
          <a:p>
            <a:r>
              <a:rPr lang="de-DE" baseline="0" dirty="0" smtClean="0"/>
              <a:t>Applikationen sind links-assoziativ.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2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Gebundene Variable</a:t>
            </a:r>
          </a:p>
          <a:p>
            <a:r>
              <a:rPr lang="de-DE" dirty="0" smtClean="0"/>
              <a:t>Freie Variable</a:t>
            </a:r>
          </a:p>
          <a:p>
            <a:r>
              <a:rPr lang="de-DE" dirty="0" smtClean="0"/>
              <a:t>Alpha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Conversion</a:t>
            </a:r>
            <a:r>
              <a:rPr lang="de-DE" baseline="0" dirty="0" smtClean="0"/>
              <a:t> ist der Austausch gebundener Variablennamen</a:t>
            </a:r>
            <a:endParaRPr lang="de-DE" dirty="0" smtClean="0"/>
          </a:p>
          <a:p>
            <a:r>
              <a:rPr lang="de-DE" dirty="0" smtClean="0"/>
              <a:t>Ein lambda-Ausdruck ohne freie Variablen heißt geschlossener</a:t>
            </a:r>
            <a:r>
              <a:rPr lang="de-DE" baseline="0" dirty="0" smtClean="0"/>
              <a:t> Lambda-Ausdruck oder </a:t>
            </a:r>
            <a:r>
              <a:rPr lang="de-DE" baseline="0" dirty="0" err="1" smtClean="0"/>
              <a:t>Kombinator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1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Problem: Funktionen mir mehreren Parametern</a:t>
            </a:r>
          </a:p>
          <a:p>
            <a:r>
              <a:rPr lang="de-DE" dirty="0" smtClean="0"/>
              <a:t>Lösung: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Currying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6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Seit</a:t>
            </a:r>
            <a:r>
              <a:rPr lang="de-DE" baseline="0" dirty="0" smtClean="0"/>
              <a:t> 2007</a:t>
            </a:r>
          </a:p>
          <a:p>
            <a:r>
              <a:rPr lang="de-DE" baseline="0" dirty="0" smtClean="0"/>
              <a:t>Entworfen von Rich </a:t>
            </a:r>
            <a:r>
              <a:rPr lang="de-DE" baseline="0" dirty="0" err="1" smtClean="0"/>
              <a:t>Hickey</a:t>
            </a:r>
            <a:endParaRPr lang="de-DE" baseline="0" dirty="0" smtClean="0"/>
          </a:p>
          <a:p>
            <a:r>
              <a:rPr lang="de-DE" baseline="0" dirty="0" smtClean="0"/>
              <a:t>General </a:t>
            </a:r>
            <a:r>
              <a:rPr lang="de-DE" baseline="0" dirty="0" err="1" smtClean="0"/>
              <a:t>purpose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emphasis</a:t>
            </a:r>
            <a:r>
              <a:rPr lang="de-DE" baseline="0" dirty="0" smtClean="0"/>
              <a:t> on FP</a:t>
            </a:r>
          </a:p>
          <a:p>
            <a:r>
              <a:rPr lang="de-DE" baseline="0" dirty="0" smtClean="0"/>
              <a:t>Moderne LISP Implementierung</a:t>
            </a:r>
          </a:p>
          <a:p>
            <a:r>
              <a:rPr lang="de-DE" baseline="0" dirty="0" smtClean="0"/>
              <a:t>Runs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JVM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9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54253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 descr="Coruco RGB 72pp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1" y="5547639"/>
            <a:ext cx="2670069" cy="9989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4356100"/>
            <a:ext cx="6403975" cy="949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Text1</a:t>
            </a:r>
          </a:p>
          <a:p>
            <a:pPr lvl="0"/>
            <a:r>
              <a:rPr lang="de-DE" dirty="0" smtClean="0"/>
              <a:t>Text2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 hasCustomPrompt="1"/>
          </p:nvPr>
        </p:nvSpPr>
        <p:spPr>
          <a:xfrm>
            <a:off x="4997450" y="5673725"/>
            <a:ext cx="3168650" cy="973138"/>
          </a:xfrm>
        </p:spPr>
        <p:txBody>
          <a:bodyPr/>
          <a:lstStyle/>
          <a:p>
            <a:pPr lvl="0"/>
            <a:r>
              <a:rPr lang="de-DE" dirty="0" err="1" smtClean="0"/>
              <a:t>Inahlt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enutzerdefiniertes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enutzerdefinierte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1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lojure.org/download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einingen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Real Life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85800" y="4438437"/>
            <a:ext cx="6400800" cy="998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2"/>
                </a:solidFill>
              </a:rPr>
              <a:t>Sascha Koch</a:t>
            </a:r>
          </a:p>
          <a:p>
            <a:r>
              <a:rPr lang="de-DE" sz="1800" dirty="0" smtClean="0">
                <a:solidFill>
                  <a:schemeClr val="tx2"/>
                </a:solidFill>
              </a:rPr>
              <a:t>JUG Bielefeld</a:t>
            </a:r>
          </a:p>
          <a:p>
            <a:r>
              <a:rPr lang="de-DE" sz="1800" dirty="0" smtClean="0">
                <a:solidFill>
                  <a:schemeClr val="tx2"/>
                </a:solidFill>
              </a:rPr>
              <a:t>19.11.2014</a:t>
            </a: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5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1441" y="98078"/>
            <a:ext cx="8116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λx.λy.y</a:t>
            </a:r>
            <a:r>
              <a:rPr lang="de-DE" sz="11200" dirty="0" smtClean="0">
                <a:solidFill>
                  <a:schemeClr val="bg1"/>
                </a:solidFill>
              </a:rPr>
              <a:t> x) a b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1441" y="3373579"/>
            <a:ext cx="5443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λy.y</a:t>
            </a:r>
            <a:r>
              <a:rPr lang="de-DE" sz="11200" dirty="0" smtClean="0">
                <a:solidFill>
                  <a:schemeClr val="bg1"/>
                </a:solidFill>
              </a:rPr>
              <a:t> a) b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1441" y="5018829"/>
            <a:ext cx="1944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b a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441" y="1728083"/>
            <a:ext cx="76136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λx</a:t>
            </a:r>
            <a:r>
              <a:rPr lang="de-DE" sz="11200" dirty="0" smtClean="0">
                <a:solidFill>
                  <a:schemeClr val="bg1"/>
                </a:solidFill>
              </a:rPr>
              <a:t> </a:t>
            </a:r>
            <a:r>
              <a:rPr lang="de-DE" sz="11200" dirty="0" err="1" smtClean="0">
                <a:solidFill>
                  <a:schemeClr val="bg1"/>
                </a:solidFill>
              </a:rPr>
              <a:t>y.y</a:t>
            </a:r>
            <a:r>
              <a:rPr lang="de-DE" sz="11200" dirty="0" smtClean="0">
                <a:solidFill>
                  <a:schemeClr val="bg1"/>
                </a:solidFill>
              </a:rPr>
              <a:t> x) a b</a:t>
            </a:r>
            <a:endParaRPr lang="de-DE" sz="1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3904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5100"/>
            <a:ext cx="762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7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04411" y="298890"/>
            <a:ext cx="414728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y.x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04411" y="2299436"/>
            <a:ext cx="414691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y.y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18175" y="4483753"/>
            <a:ext cx="370646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A</a:t>
            </a:r>
            <a:r>
              <a:rPr lang="de-DE" sz="12400" dirty="0" smtClean="0">
                <a:solidFill>
                  <a:schemeClr val="bg1"/>
                </a:solidFill>
              </a:rPr>
              <a:t> 	B C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02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618174" y="269005"/>
            <a:ext cx="407082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err="1" smtClean="0">
                <a:solidFill>
                  <a:schemeClr val="bg1"/>
                </a:solidFill>
              </a:rPr>
              <a:t>z.z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91398" y="2269553"/>
            <a:ext cx="73032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n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s.n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2400" dirty="0" smtClean="0">
                <a:solidFill>
                  <a:schemeClr val="bg1"/>
                </a:solidFill>
              </a:rPr>
              <a:t> s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7120" y="4726958"/>
            <a:ext cx="90668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00" dirty="0" err="1" smtClean="0">
                <a:solidFill>
                  <a:schemeClr val="bg1"/>
                </a:solidFill>
              </a:rPr>
              <a:t>λ</a:t>
            </a:r>
            <a:r>
              <a:rPr lang="de-DE" sz="10600" dirty="0" smtClean="0">
                <a:solidFill>
                  <a:schemeClr val="bg1"/>
                </a:solidFill>
              </a:rPr>
              <a:t> </a:t>
            </a:r>
            <a:r>
              <a:rPr lang="de-DE" sz="10600" dirty="0" err="1" smtClean="0">
                <a:solidFill>
                  <a:schemeClr val="bg1"/>
                </a:solidFill>
              </a:rPr>
              <a:t>n</a:t>
            </a:r>
            <a:r>
              <a:rPr lang="de-DE" sz="10600" dirty="0" smtClean="0">
                <a:solidFill>
                  <a:schemeClr val="bg1"/>
                </a:solidFill>
              </a:rPr>
              <a:t> m </a:t>
            </a:r>
            <a:r>
              <a:rPr lang="de-DE" sz="10600" dirty="0" err="1" smtClean="0">
                <a:solidFill>
                  <a:schemeClr val="bg1"/>
                </a:solidFill>
              </a:rPr>
              <a:t>s.n</a:t>
            </a:r>
            <a:r>
              <a:rPr lang="de-DE" sz="10600" dirty="0" smtClean="0">
                <a:solidFill>
                  <a:schemeClr val="bg1"/>
                </a:solidFill>
              </a:rPr>
              <a:t> s </a:t>
            </a:r>
            <a:r>
              <a:rPr lang="de-DE" sz="10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0600" dirty="0" smtClean="0">
                <a:solidFill>
                  <a:schemeClr val="bg1"/>
                </a:solidFill>
              </a:rPr>
              <a:t> m s</a:t>
            </a:r>
            <a:endParaRPr lang="de-DE" sz="10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710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Lambda Kalkül</a:t>
            </a:r>
          </a:p>
          <a:p>
            <a:pPr lvl="1"/>
            <a:r>
              <a:rPr lang="de-DE" dirty="0" smtClean="0"/>
              <a:t>Formales System zur Definition von Funktionen</a:t>
            </a:r>
          </a:p>
          <a:p>
            <a:pPr lvl="1"/>
            <a:r>
              <a:rPr lang="de-DE" dirty="0" smtClean="0"/>
              <a:t>Turing-vollständig</a:t>
            </a:r>
          </a:p>
          <a:p>
            <a:pPr lvl="1"/>
            <a:r>
              <a:rPr lang="de-DE" dirty="0" smtClean="0"/>
              <a:t>Wie die Turing-Maschine nur ein abstraktes Modell</a:t>
            </a:r>
          </a:p>
          <a:p>
            <a:pPr lvl="1"/>
            <a:r>
              <a:rPr lang="de-DE" dirty="0" smtClean="0"/>
              <a:t>Grundlage für funktionale Programmiersprachen</a:t>
            </a:r>
          </a:p>
          <a:p>
            <a:r>
              <a:rPr lang="de-DE" dirty="0" smtClean="0"/>
              <a:t>Alles sind Funktionen</a:t>
            </a:r>
          </a:p>
          <a:p>
            <a:r>
              <a:rPr lang="de-DE" dirty="0" err="1" smtClean="0"/>
              <a:t>Kombinatoren</a:t>
            </a:r>
            <a:r>
              <a:rPr lang="de-DE" dirty="0" smtClean="0"/>
              <a:t> sind Lambda-Ausdrücke ohne freie Variablen</a:t>
            </a:r>
          </a:p>
          <a:p>
            <a:r>
              <a:rPr lang="de-DE" dirty="0" smtClean="0"/>
              <a:t>Lambda-Kalkül + Typisierung + syntaktischer Zucker </a:t>
            </a:r>
            <a:r>
              <a:rPr lang="de-DE" dirty="0" smtClean="0">
                <a:sym typeface="Wingdings"/>
              </a:rPr>
              <a:t> FP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04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imperativen Sprachen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60916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Funktionale Sprachen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Imperative Sprachen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Building</a:t>
                      </a:r>
                      <a:r>
                        <a:rPr lang="de-DE" dirty="0" smtClean="0"/>
                        <a:t> Blocks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Instruktionen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Zustand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wird modifiziert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Variablen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Speicheradresse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Programmablauf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Ausdrücke werden ausgewertet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Führt eine Menge von Instruktionen aus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5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 smtClean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512px-Clojure-glyph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700"/>
            <a:ext cx="6502400" cy="68326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114551" y="6420094"/>
            <a:ext cx="39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Tom </a:t>
            </a:r>
            <a:r>
              <a:rPr lang="de-DE" dirty="0" err="1" smtClean="0"/>
              <a:t>Hickey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Rich </a:t>
            </a:r>
            <a:r>
              <a:rPr lang="de-DE" dirty="0" err="1" smtClean="0"/>
              <a:t>Hickey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3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Download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clojure.jar</a:t>
            </a:r>
            <a:r>
              <a:rPr lang="de-DE" dirty="0" smtClean="0"/>
              <a:t>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  <a:r>
              <a:rPr lang="de-DE" dirty="0" smtClean="0">
                <a:hlinkClick r:id="rId3"/>
              </a:rPr>
              <a:t>downloads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/>
              <a:t>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clojure</a:t>
            </a:r>
            <a:r>
              <a:rPr lang="de-DE" dirty="0"/>
              <a:t>/</a:t>
            </a:r>
            <a:r>
              <a:rPr lang="de-DE" dirty="0" err="1" smtClean="0"/>
              <a:t>clojure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mvn</a:t>
            </a:r>
            <a:r>
              <a:rPr lang="de-DE" dirty="0" smtClean="0"/>
              <a:t> clean </a:t>
            </a:r>
            <a:r>
              <a:rPr lang="de-DE" dirty="0" err="1" smtClean="0"/>
              <a:t>install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REPL: </a:t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rlwrap</a:t>
            </a:r>
            <a:r>
              <a:rPr lang="de-DE" dirty="0" smtClean="0"/>
              <a:t> </a:t>
            </a:r>
            <a:r>
              <a:rPr lang="de-DE" dirty="0" err="1" smtClean="0"/>
              <a:t>java</a:t>
            </a:r>
            <a:r>
              <a:rPr lang="de-DE" dirty="0" smtClean="0"/>
              <a:t> –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clojure-x.y.z.jar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54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Leiningen</a:t>
            </a:r>
            <a:r>
              <a:rPr lang="de-DE" dirty="0" smtClean="0"/>
              <a:t>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</a:t>
            </a:r>
            <a:r>
              <a:rPr lang="de-DE" dirty="0" smtClean="0">
                <a:hlinkClick r:id="rId3"/>
              </a:rPr>
              <a:t>/leiningen.org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repl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new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project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test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run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uberjar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deploy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clojars</a:t>
            </a:r>
            <a:r>
              <a:rPr lang="de-DE" dirty="0" smtClean="0"/>
              <a:t>	</a:t>
            </a:r>
            <a:r>
              <a:rPr lang="de-DE" dirty="0" smtClean="0">
                <a:solidFill>
                  <a:schemeClr val="accent2"/>
                </a:solidFill>
              </a:rPr>
              <a:t>(</a:t>
            </a:r>
            <a:r>
              <a:rPr lang="de-DE" dirty="0" err="1" smtClean="0">
                <a:solidFill>
                  <a:schemeClr val="accent2"/>
                </a:solidFill>
              </a:rPr>
              <a:t>requires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clojars.org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account</a:t>
            </a:r>
            <a:r>
              <a:rPr lang="de-DE" dirty="0" smtClean="0">
                <a:solidFill>
                  <a:schemeClr val="accent2"/>
                </a:solidFill>
              </a:rPr>
              <a:t>)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0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die funktionale Programmierung</a:t>
            </a: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2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, Reader </a:t>
            </a:r>
            <a:r>
              <a:rPr lang="de-DE" dirty="0" err="1" smtClean="0"/>
              <a:t>Macros</a:t>
            </a:r>
            <a:r>
              <a:rPr lang="de-DE" dirty="0" smtClean="0"/>
              <a:t>, 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45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9052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3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97383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let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>
                <a:solidFill>
                  <a:schemeClr val="bg1"/>
                </a:solidFill>
              </a:rPr>
              <a:t>x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>
                <a:solidFill>
                  <a:schemeClr val="bg1"/>
                </a:solidFill>
              </a:rPr>
              <a:t>5</a:t>
            </a:r>
            <a:r>
              <a:rPr lang="de-DE" sz="12400" dirty="0" smtClean="0">
                <a:solidFill>
                  <a:schemeClr val="bg1"/>
                </a:solidFill>
              </a:rPr>
              <a:t>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84096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var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y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smtClean="0">
                <a:solidFill>
                  <a:schemeClr val="bg1"/>
                </a:solidFill>
              </a:rPr>
              <a:t>(+ </a:t>
            </a:r>
            <a:r>
              <a:rPr lang="de-DE" sz="12400" dirty="0" smtClean="0">
                <a:solidFill>
                  <a:schemeClr val="bg1"/>
                </a:solidFill>
              </a:rPr>
              <a:t>3 x)</a:t>
            </a:r>
            <a:r>
              <a:rPr lang="de-DE" sz="12400" dirty="0" smtClean="0">
                <a:solidFill>
                  <a:schemeClr val="bg1"/>
                </a:solidFill>
              </a:rPr>
              <a:t>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7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512679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(type 3)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6376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doc</a:t>
            </a:r>
            <a:r>
              <a:rPr lang="de-DE" sz="12400" dirty="0" smtClean="0">
                <a:solidFill>
                  <a:schemeClr val="bg1"/>
                </a:solidFill>
              </a:rPr>
              <a:t> +)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113815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ist </a:t>
            </a:r>
            <a:r>
              <a:rPr lang="de-DE" dirty="0" err="1" smtClean="0"/>
              <a:t>homoiconic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Weitere Informationen: http</a:t>
            </a:r>
            <a:r>
              <a:rPr lang="de-DE" dirty="0"/>
              <a:t>://</a:t>
            </a:r>
            <a:r>
              <a:rPr lang="de-DE" dirty="0" err="1"/>
              <a:t>clojure.org</a:t>
            </a:r>
            <a:r>
              <a:rPr lang="de-DE" dirty="0"/>
              <a:t>/</a:t>
            </a:r>
            <a:r>
              <a:rPr lang="de-DE" dirty="0" err="1"/>
              <a:t>reader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35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 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Symbols (</a:t>
            </a:r>
            <a:r>
              <a:rPr lang="de-DE" dirty="0" err="1" smtClean="0"/>
              <a:t>alphanumeric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,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non </a:t>
            </a:r>
            <a:r>
              <a:rPr lang="de-DE" dirty="0" err="1" smtClean="0"/>
              <a:t>numeric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Literals</a:t>
            </a:r>
            <a:endParaRPr lang="de-DE" dirty="0"/>
          </a:p>
          <a:p>
            <a:pPr lvl="1"/>
            <a:r>
              <a:rPr lang="de-DE" dirty="0" smtClean="0"/>
              <a:t>Strings</a:t>
            </a:r>
          </a:p>
          <a:p>
            <a:pPr lvl="1"/>
            <a:r>
              <a:rPr lang="de-DE" dirty="0" smtClean="0"/>
              <a:t>Numbers</a:t>
            </a:r>
          </a:p>
          <a:p>
            <a:pPr lvl="1"/>
            <a:r>
              <a:rPr lang="de-DE" dirty="0" err="1" smtClean="0"/>
              <a:t>Character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nil</a:t>
            </a:r>
            <a:endParaRPr lang="de-DE" dirty="0"/>
          </a:p>
          <a:p>
            <a:pPr lvl="1"/>
            <a:r>
              <a:rPr lang="de-DE" dirty="0" err="1" smtClean="0"/>
              <a:t>Booleans</a:t>
            </a:r>
            <a:endParaRPr lang="de-DE" dirty="0"/>
          </a:p>
          <a:p>
            <a:pPr lvl="1"/>
            <a:r>
              <a:rPr lang="de-DE" dirty="0" err="1" smtClean="0"/>
              <a:t>keywords</a:t>
            </a:r>
            <a:r>
              <a:rPr lang="de-DE" dirty="0" smtClean="0"/>
              <a:t> – </a:t>
            </a:r>
            <a:r>
              <a:rPr lang="de-DE" dirty="0" err="1" smtClean="0"/>
              <a:t>symbols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colon</a:t>
            </a:r>
            <a:endParaRPr lang="de-DE" dirty="0" smtClean="0"/>
          </a:p>
          <a:p>
            <a:r>
              <a:rPr lang="de-DE" dirty="0" smtClean="0"/>
              <a:t>Lists (</a:t>
            </a:r>
            <a:r>
              <a:rPr lang="de-DE" dirty="0" err="1" smtClean="0"/>
              <a:t>enconclosed</a:t>
            </a:r>
            <a:r>
              <a:rPr lang="de-DE" dirty="0" smtClean="0"/>
              <a:t> in </a:t>
            </a:r>
            <a:r>
              <a:rPr lang="de-DE" dirty="0" err="1" smtClean="0"/>
              <a:t>paranthesis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Vectors</a:t>
            </a:r>
            <a:r>
              <a:rPr lang="de-DE" dirty="0" smtClean="0"/>
              <a:t>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brackets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Maps</a:t>
            </a:r>
            <a:r>
              <a:rPr lang="de-DE" dirty="0" smtClean="0"/>
              <a:t>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braces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Sets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braces</a:t>
            </a:r>
            <a:r>
              <a:rPr lang="de-DE" dirty="0" smtClean="0"/>
              <a:t>, </a:t>
            </a:r>
            <a:r>
              <a:rPr lang="de-DE" dirty="0" err="1" smtClean="0"/>
              <a:t>preceded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#)</a:t>
            </a:r>
          </a:p>
          <a:p>
            <a:r>
              <a:rPr lang="de-DE" dirty="0" err="1"/>
              <a:t>d</a:t>
            </a:r>
            <a:r>
              <a:rPr lang="de-DE" dirty="0" err="1" smtClean="0"/>
              <a:t>eftype</a:t>
            </a:r>
            <a:r>
              <a:rPr lang="de-DE" dirty="0" smtClean="0"/>
              <a:t>, </a:t>
            </a:r>
            <a:r>
              <a:rPr lang="de-DE" dirty="0" err="1" smtClean="0"/>
              <a:t>defrecord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22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Quote (‘)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(\)</a:t>
            </a:r>
          </a:p>
          <a:p>
            <a:r>
              <a:rPr lang="de-DE" dirty="0" smtClean="0"/>
              <a:t>Comment (;)</a:t>
            </a:r>
          </a:p>
          <a:p>
            <a:r>
              <a:rPr lang="de-DE" dirty="0" err="1" smtClean="0"/>
              <a:t>Deref</a:t>
            </a:r>
            <a:r>
              <a:rPr lang="de-DE" dirty="0" smtClean="0"/>
              <a:t> (@)</a:t>
            </a:r>
          </a:p>
          <a:p>
            <a:r>
              <a:rPr lang="de-DE" dirty="0" err="1" smtClean="0"/>
              <a:t>Metadata</a:t>
            </a:r>
            <a:r>
              <a:rPr lang="de-DE" dirty="0" smtClean="0"/>
              <a:t> (</a:t>
            </a:r>
            <a:r>
              <a:rPr lang="de-DE" dirty="0" smtClean="0"/>
              <a:t>^)</a:t>
            </a:r>
          </a:p>
          <a:p>
            <a:r>
              <a:rPr lang="de-DE" dirty="0" err="1" smtClean="0"/>
              <a:t>Dispatch</a:t>
            </a:r>
            <a:r>
              <a:rPr lang="de-DE" dirty="0" smtClean="0"/>
              <a:t> (#)</a:t>
            </a:r>
          </a:p>
          <a:p>
            <a:pPr lvl="1"/>
            <a:r>
              <a:rPr lang="de-DE" dirty="0" err="1" smtClean="0"/>
              <a:t>Regex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(#“</a:t>
            </a:r>
            <a:r>
              <a:rPr lang="de-DE" dirty="0" err="1" smtClean="0"/>
              <a:t>pattern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Var</a:t>
            </a:r>
            <a:r>
              <a:rPr lang="de-DE" dirty="0" smtClean="0"/>
              <a:t>-quote (#‘)</a:t>
            </a:r>
          </a:p>
          <a:p>
            <a:pPr lvl="1"/>
            <a:r>
              <a:rPr lang="de-DE" dirty="0" smtClean="0"/>
              <a:t>Anonymous </a:t>
            </a:r>
            <a:r>
              <a:rPr lang="de-DE" dirty="0" err="1" smtClean="0"/>
              <a:t>function</a:t>
            </a:r>
            <a:r>
              <a:rPr lang="de-DE" dirty="0" smtClean="0"/>
              <a:t> (#())</a:t>
            </a:r>
          </a:p>
          <a:p>
            <a:r>
              <a:rPr lang="de-DE" dirty="0" smtClean="0"/>
              <a:t>Syntax-quote (</a:t>
            </a:r>
            <a:r>
              <a:rPr lang="de-DE" dirty="0" smtClean="0"/>
              <a:t>`), </a:t>
            </a:r>
            <a:r>
              <a:rPr lang="de-DE" dirty="0" err="1" smtClean="0"/>
              <a:t>Unquote</a:t>
            </a:r>
            <a:r>
              <a:rPr lang="de-DE" dirty="0" smtClean="0"/>
              <a:t> (~), </a:t>
            </a:r>
            <a:r>
              <a:rPr lang="de-DE" dirty="0" err="1" smtClean="0"/>
              <a:t>Unquote-splicing</a:t>
            </a:r>
            <a:r>
              <a:rPr lang="de-DE" dirty="0" smtClean="0"/>
              <a:t> (~@)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54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524171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var</a:t>
            </a:r>
            <a:r>
              <a:rPr lang="de-DE" sz="12400" dirty="0" smtClean="0">
                <a:solidFill>
                  <a:schemeClr val="bg1"/>
                </a:solidFill>
              </a:rPr>
              <a:t> x 3)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29444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var</a:t>
            </a:r>
            <a:r>
              <a:rPr lang="de-DE" sz="12400" dirty="0" smtClean="0">
                <a:solidFill>
                  <a:schemeClr val="bg1"/>
                </a:solidFill>
              </a:rPr>
              <a:t> +)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113815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5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defmacro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macroexpand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Weitere Informationen</a:t>
            </a:r>
            <a:r>
              <a:rPr lang="de-DE" dirty="0"/>
              <a:t>: http://</a:t>
            </a:r>
            <a:r>
              <a:rPr lang="de-DE" dirty="0" err="1"/>
              <a:t>clojure.org</a:t>
            </a:r>
            <a:r>
              <a:rPr lang="de-DE" dirty="0"/>
              <a:t>/</a:t>
            </a:r>
            <a:r>
              <a:rPr lang="de-DE" dirty="0" err="1"/>
              <a:t>macros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equivalent</a:t>
            </a:r>
            <a:r>
              <a:rPr lang="de-DE" dirty="0" smtClean="0"/>
              <a:t>: </a:t>
            </a:r>
            <a:r>
              <a:rPr lang="de-DE" dirty="0" err="1" smtClean="0"/>
              <a:t>factorial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endParaRPr lang="de-DE" dirty="0" smtClean="0"/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Simple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Extended </a:t>
            </a:r>
            <a:r>
              <a:rPr lang="de-DE" dirty="0" err="1" smtClean="0"/>
              <a:t>multiplication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: *‘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Loop-</a:t>
            </a:r>
            <a:r>
              <a:rPr lang="de-DE" dirty="0" err="1" smtClean="0"/>
              <a:t>Recur</a:t>
            </a:r>
            <a:r>
              <a:rPr lang="de-DE" dirty="0" smtClean="0"/>
              <a:t>-Pattern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60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Sehr einfach: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def</a:t>
            </a:r>
            <a:r>
              <a:rPr lang="de-DE" sz="2000" dirty="0">
                <a:latin typeface="Consolas"/>
                <a:cs typeface="Consolas"/>
              </a:rPr>
              <a:t> cal (</a:t>
            </a:r>
            <a:r>
              <a:rPr lang="de-DE" sz="2000" dirty="0" err="1">
                <a:latin typeface="Consolas"/>
                <a:cs typeface="Consolas"/>
              </a:rPr>
              <a:t>java.util.Calendar</a:t>
            </a:r>
            <a:r>
              <a:rPr lang="de-DE" sz="2000" dirty="0">
                <a:latin typeface="Consolas"/>
                <a:cs typeface="Consolas"/>
              </a:rPr>
              <a:t>/</a:t>
            </a:r>
            <a:r>
              <a:rPr lang="de-DE" sz="2000" dirty="0" err="1">
                <a:latin typeface="Consolas"/>
                <a:cs typeface="Consolas"/>
              </a:rPr>
              <a:t>getInstance</a:t>
            </a:r>
            <a:r>
              <a:rPr lang="de-DE" sz="2000" dirty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#‘</a:t>
            </a:r>
            <a:r>
              <a:rPr lang="de-DE" sz="2000" dirty="0" err="1" smtClean="0">
                <a:latin typeface="Consolas"/>
                <a:cs typeface="Consolas"/>
              </a:rPr>
              <a:t>user</a:t>
            </a:r>
            <a:r>
              <a:rPr lang="de-DE" sz="2000" dirty="0" smtClean="0">
                <a:latin typeface="Consolas"/>
                <a:cs typeface="Consolas"/>
              </a:rPr>
              <a:t>/</a:t>
            </a:r>
            <a:r>
              <a:rPr lang="de-DE" sz="2000" dirty="0">
                <a:latin typeface="Consolas"/>
                <a:cs typeface="Consolas"/>
              </a:rPr>
              <a:t>cal</a:t>
            </a: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fi-FI" sz="2000" dirty="0">
                <a:latin typeface="Consolas"/>
                <a:cs typeface="Consolas"/>
              </a:rPr>
              <a:t>(.</a:t>
            </a:r>
            <a:r>
              <a:rPr lang="fi-FI" sz="2000" dirty="0" err="1">
                <a:latin typeface="Consolas"/>
                <a:cs typeface="Consolas"/>
              </a:rPr>
              <a:t>getTimeInMillis</a:t>
            </a:r>
            <a:r>
              <a:rPr lang="fi-FI" sz="2000" dirty="0">
                <a:latin typeface="Consolas"/>
                <a:cs typeface="Consolas"/>
              </a:rPr>
              <a:t> </a:t>
            </a:r>
            <a:r>
              <a:rPr lang="fi-FI" sz="2000" dirty="0" err="1">
                <a:latin typeface="Consolas"/>
                <a:cs typeface="Consolas"/>
              </a:rPr>
              <a:t>cal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1415399321833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/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(</a:t>
            </a:r>
            <a:r>
              <a:rPr lang="fi-FI" sz="2000" dirty="0" err="1" smtClean="0">
                <a:latin typeface="Consolas"/>
                <a:cs typeface="Consolas"/>
              </a:rPr>
              <a:t>System/currentTimeMillis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1415703691973</a:t>
            </a: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625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11175" y="408121"/>
            <a:ext cx="25795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8400" dirty="0" err="1" smtClean="0">
                <a:solidFill>
                  <a:schemeClr val="bg1"/>
                </a:solidFill>
              </a:rPr>
              <a:t>λ</a:t>
            </a:r>
            <a:endParaRPr lang="de-DE" sz="38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Java (</a:t>
            </a:r>
            <a:r>
              <a:rPr lang="de-DE" dirty="0" err="1" smtClean="0"/>
              <a:t>outdated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ns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(:</a:t>
            </a:r>
            <a:r>
              <a:rPr lang="de-DE" sz="2000" dirty="0">
                <a:latin typeface="Consolas"/>
                <a:cs typeface="Consolas"/>
              </a:rPr>
              <a:t>gen-</a:t>
            </a:r>
            <a:r>
              <a:rPr lang="de-DE" sz="2000" dirty="0" err="1" smtClean="0">
                <a:latin typeface="Consolas"/>
                <a:cs typeface="Consolas"/>
              </a:rPr>
              <a:t>class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defn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...)</a:t>
            </a:r>
            <a:br>
              <a:rPr lang="de-DE" sz="2000" dirty="0">
                <a:latin typeface="Consolas"/>
                <a:cs typeface="Consolas"/>
              </a:rPr>
            </a:b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509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1.6.0: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clojure.java.api.Clojure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clojure.lang.Ifn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...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„</a:t>
            </a:r>
            <a:r>
              <a:rPr lang="de-DE" sz="2000" dirty="0" err="1" smtClean="0">
                <a:latin typeface="Consolas"/>
                <a:cs typeface="Consolas"/>
              </a:rPr>
              <a:t>clojure.core</a:t>
            </a:r>
            <a:r>
              <a:rPr lang="de-DE" sz="2000" dirty="0" smtClean="0">
                <a:latin typeface="Consolas"/>
                <a:cs typeface="Consolas"/>
              </a:rPr>
              <a:t>“, „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require.invoke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err="1" smtClean="0">
                <a:latin typeface="Consolas"/>
                <a:cs typeface="Consolas"/>
              </a:rPr>
              <a:t>Clojure.read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smtClean="0">
                <a:latin typeface="Consolas"/>
                <a:cs typeface="Consolas"/>
              </a:rPr>
              <a:t>„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>“ </a:t>
            </a:r>
            <a:r>
              <a:rPr lang="de-DE" sz="2000" dirty="0" smtClean="0">
                <a:latin typeface="Consolas"/>
                <a:cs typeface="Consolas"/>
              </a:rPr>
              <a:t>)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smtClean="0">
                <a:latin typeface="Consolas"/>
                <a:cs typeface="Consolas"/>
              </a:rPr>
              <a:t>„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>“</a:t>
            </a:r>
            <a:r>
              <a:rPr lang="de-DE" sz="2000" dirty="0" smtClean="0">
                <a:latin typeface="Consolas"/>
                <a:cs typeface="Consolas"/>
              </a:rPr>
              <a:t>, „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r>
              <a:rPr lang="de-DE" sz="2000" dirty="0">
                <a:latin typeface="Consolas"/>
                <a:cs typeface="Consolas"/>
              </a:rPr>
              <a:t/>
            </a:r>
            <a:br>
              <a:rPr lang="de-DE" sz="2000" dirty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Object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result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binomi.invoke</a:t>
            </a:r>
            <a:r>
              <a:rPr lang="de-DE" sz="2000" dirty="0" smtClean="0">
                <a:latin typeface="Consolas"/>
                <a:cs typeface="Consolas"/>
              </a:rPr>
              <a:t>( 7, 6 );</a:t>
            </a:r>
          </a:p>
        </p:txBody>
      </p:sp>
    </p:spTree>
    <p:extLst>
      <p:ext uri="{BB962C8B-B14F-4D97-AF65-F5344CB8AC3E}">
        <p14:creationId xmlns:p14="http://schemas.microsoft.com/office/powerpoint/2010/main" val="12787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Sechs Regeln der </a:t>
            </a:r>
            <a:r>
              <a:rPr lang="de-DE" dirty="0" err="1" smtClean="0"/>
              <a:t>Clojure</a:t>
            </a:r>
            <a:r>
              <a:rPr lang="de-DE" dirty="0" smtClean="0"/>
              <a:t> Programmierung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Vermeide direkte Rekursion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Benutze </a:t>
            </a:r>
            <a:r>
              <a:rPr lang="de-DE" dirty="0" err="1" smtClean="0">
                <a:latin typeface="Consolas"/>
                <a:cs typeface="Consolas"/>
              </a:rPr>
              <a:t>recur</a:t>
            </a:r>
            <a:r>
              <a:rPr lang="de-DE" dirty="0" smtClean="0"/>
              <a:t> um Skalare oder  kurze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Verwende </a:t>
            </a:r>
            <a:r>
              <a:rPr lang="de-DE" dirty="0" err="1" smtClean="0"/>
              <a:t>lazy</a:t>
            </a:r>
            <a:r>
              <a:rPr lang="de-DE" dirty="0" smtClean="0"/>
              <a:t> Sequenzen um lange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Erzeuge nicht unnötige Teile einer </a:t>
            </a:r>
            <a:r>
              <a:rPr lang="de-DE" dirty="0" err="1" smtClean="0"/>
              <a:t>lazy</a:t>
            </a:r>
            <a:r>
              <a:rPr lang="de-DE" dirty="0" smtClean="0"/>
              <a:t> Sequenz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Lernen Du musst die Funktionen von Sequenzen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Zerteile selbst einfache Probleme in triviale Probleme und Du wirst eine Lösung in der Standard-Bibliothek finden (Teile und Herrsche)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6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Reine FP in der JVM an Hand von </a:t>
            </a:r>
            <a:r>
              <a:rPr lang="de-DE" dirty="0" err="1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Clojure</a:t>
            </a:r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6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05908" y="950385"/>
            <a:ext cx="20054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x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909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85441" y="950385"/>
            <a:ext cx="69169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err="1" smtClean="0">
                <a:solidFill>
                  <a:schemeClr val="bg1"/>
                </a:solidFill>
              </a:rPr>
              <a:t>λx.T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94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862373" y="950385"/>
            <a:ext cx="51411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S 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481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1539005"/>
            <a:ext cx="9074920" cy="3724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600" dirty="0">
                <a:solidFill>
                  <a:schemeClr val="bg1"/>
                </a:solidFill>
              </a:rPr>
              <a:t>(</a:t>
            </a:r>
            <a:r>
              <a:rPr lang="de-DE" sz="23600" dirty="0" err="1" smtClean="0">
                <a:solidFill>
                  <a:schemeClr val="bg1"/>
                </a:solidFill>
              </a:rPr>
              <a:t>λx.R</a:t>
            </a:r>
            <a:r>
              <a:rPr lang="de-DE" sz="23600" dirty="0" smtClean="0">
                <a:solidFill>
                  <a:schemeClr val="bg1"/>
                </a:solidFill>
              </a:rPr>
              <a:t>)T</a:t>
            </a:r>
            <a:endParaRPr lang="de-DE" sz="2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020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552893"/>
            <a:ext cx="9168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λx.x</a:t>
            </a:r>
            <a:r>
              <a:rPr lang="de-DE" sz="12400" dirty="0" smtClean="0">
                <a:solidFill>
                  <a:schemeClr val="bg1"/>
                </a:solidFill>
              </a:rPr>
              <a:t> 73 x a)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12953" y="4291177"/>
            <a:ext cx="574485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73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a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38873" y="3126101"/>
            <a:ext cx="41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</a:rPr>
              <a:t>β-Reduktion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73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58529" y="283955"/>
            <a:ext cx="29957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λx.x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58529" y="2455496"/>
            <a:ext cx="30544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λx.a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58529" y="4535306"/>
            <a:ext cx="66416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λf</a:t>
            </a:r>
            <a:r>
              <a:rPr lang="de-DE" sz="13200" dirty="0" smtClean="0">
                <a:solidFill>
                  <a:schemeClr val="bg1"/>
                </a:solidFill>
              </a:rPr>
              <a:t> </a:t>
            </a:r>
            <a:r>
              <a:rPr lang="de-DE" sz="13200" dirty="0" err="1" smtClean="0">
                <a:solidFill>
                  <a:schemeClr val="bg1"/>
                </a:solidFill>
              </a:rPr>
              <a:t>x.f</a:t>
            </a:r>
            <a:r>
              <a:rPr lang="de-DE" sz="13200" dirty="0" smtClean="0">
                <a:solidFill>
                  <a:schemeClr val="bg1"/>
                </a:solidFill>
              </a:rPr>
              <a:t> (f x)</a:t>
            </a:r>
            <a:endParaRPr lang="de-DE"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0735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uco-Complement">
  <a:themeElements>
    <a:clrScheme name="coruco 3">
      <a:dk1>
        <a:srgbClr val="2A2A2A"/>
      </a:dk1>
      <a:lt1>
        <a:srgbClr val="FFFFFF"/>
      </a:lt1>
      <a:dk2>
        <a:srgbClr val="2A2A2A"/>
      </a:dk2>
      <a:lt2>
        <a:srgbClr val="BBBBBB"/>
      </a:lt2>
      <a:accent1>
        <a:srgbClr val="0C68BA"/>
      </a:accent1>
      <a:accent2>
        <a:srgbClr val="BA7605"/>
      </a:accent2>
      <a:accent3>
        <a:srgbClr val="335872"/>
      </a:accent3>
      <a:accent4>
        <a:srgbClr val="715D33"/>
      </a:accent4>
      <a:accent5>
        <a:srgbClr val="0C68BA"/>
      </a:accent5>
      <a:accent6>
        <a:srgbClr val="BA7605"/>
      </a:accent6>
      <a:hlink>
        <a:srgbClr val="0000FF"/>
      </a:hlink>
      <a:folHlink>
        <a:srgbClr val="800080"/>
      </a:folHlink>
    </a:clrScheme>
    <a:fontScheme name="Zwielic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Coruco-Complement.potx</Template>
  <TotalTime>0</TotalTime>
  <Words>779</Words>
  <Application>Microsoft Macintosh PowerPoint</Application>
  <PresentationFormat>Bildschirmpräsentation (4:3)</PresentationFormat>
  <Paragraphs>184</Paragraphs>
  <Slides>33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Coruco-Complement</vt:lpstr>
      <vt:lpstr>Functional programming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Zusammenfassung</vt:lpstr>
      <vt:lpstr>Unterschiede zu imperativen Sprachen</vt:lpstr>
      <vt:lpstr>Agenda</vt:lpstr>
      <vt:lpstr>PowerPoint-Präsentation</vt:lpstr>
      <vt:lpstr>Installation</vt:lpstr>
      <vt:lpstr>Installation</vt:lpstr>
      <vt:lpstr>S-Expressions, Reader Macros, ...</vt:lpstr>
      <vt:lpstr>PowerPoint-Präsentation</vt:lpstr>
      <vt:lpstr>PowerPoint-Präsentation</vt:lpstr>
      <vt:lpstr>Der Reader</vt:lpstr>
      <vt:lpstr>Reader Forms</vt:lpstr>
      <vt:lpstr>Reader Macro Characters</vt:lpstr>
      <vt:lpstr>PowerPoint-Präsentation</vt:lpstr>
      <vt:lpstr>Macros</vt:lpstr>
      <vt:lpstr>Finally Functions </vt:lpstr>
      <vt:lpstr>Java in Clojure</vt:lpstr>
      <vt:lpstr>Clojure in Java</vt:lpstr>
      <vt:lpstr>Clojure in Java</vt:lpstr>
      <vt:lpstr>Sechs Regeln der Clojure Programmierung</vt:lpstr>
      <vt:lpstr>Agenda</vt:lpstr>
    </vt:vector>
  </TitlesOfParts>
  <Company>coruco 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Koch</dc:creator>
  <cp:lastModifiedBy>Sascha Koch</cp:lastModifiedBy>
  <cp:revision>108</cp:revision>
  <dcterms:created xsi:type="dcterms:W3CDTF">2014-11-07T13:15:47Z</dcterms:created>
  <dcterms:modified xsi:type="dcterms:W3CDTF">2014-11-11T11:33:01Z</dcterms:modified>
</cp:coreProperties>
</file>