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70" r:id="rId1"/>
  </p:sldMasterIdLst>
  <p:notesMasterIdLst>
    <p:notesMasterId r:id="rId26"/>
  </p:notesMasterIdLst>
  <p:sldIdLst>
    <p:sldId id="258" r:id="rId2"/>
    <p:sldId id="259" r:id="rId3"/>
    <p:sldId id="260" r:id="rId4"/>
    <p:sldId id="261" r:id="rId5"/>
    <p:sldId id="265" r:id="rId6"/>
    <p:sldId id="264" r:id="rId7"/>
    <p:sldId id="266" r:id="rId8"/>
    <p:sldId id="267" r:id="rId9"/>
    <p:sldId id="268" r:id="rId10"/>
    <p:sldId id="275" r:id="rId11"/>
    <p:sldId id="269" r:id="rId12"/>
    <p:sldId id="272" r:id="rId13"/>
    <p:sldId id="273" r:id="rId14"/>
    <p:sldId id="274" r:id="rId15"/>
    <p:sldId id="271" r:id="rId16"/>
    <p:sldId id="278" r:id="rId17"/>
    <p:sldId id="281" r:id="rId18"/>
    <p:sldId id="282" r:id="rId19"/>
    <p:sldId id="279" r:id="rId20"/>
    <p:sldId id="283" r:id="rId21"/>
    <p:sldId id="284" r:id="rId22"/>
    <p:sldId id="285" r:id="rId23"/>
    <p:sldId id="280" r:id="rId24"/>
    <p:sldId id="276" r:id="rId2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82227" autoAdjust="0"/>
  </p:normalViewPr>
  <p:slideViewPr>
    <p:cSldViewPr snapToGrid="0" snapToObjects="1">
      <p:cViewPr varScale="1">
        <p:scale>
          <a:sx n="73" d="100"/>
          <a:sy n="73" d="100"/>
        </p:scale>
        <p:origin x="-18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38FE3-EF05-CC4E-900C-CB5EA517D9F1}" type="datetimeFigureOut">
              <a:rPr lang="de-DE" smtClean="0"/>
              <a:t>07.11.14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39296-B31D-DC45-87B0-E02527FDCF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81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Lambda</a:t>
            </a:r>
            <a:r>
              <a:rPr lang="de-DE" baseline="0" dirty="0" smtClean="0"/>
              <a:t> Ausdrücke können entweder Variablen sein...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116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smtClean="0"/>
              <a:t>JVM </a:t>
            </a:r>
            <a:r>
              <a:rPr lang="de-DE" dirty="0" err="1" smtClean="0"/>
              <a:t>can‘t</a:t>
            </a:r>
            <a:r>
              <a:rPr lang="de-DE" dirty="0" smtClean="0"/>
              <a:t> </a:t>
            </a:r>
            <a:r>
              <a:rPr lang="de-DE" dirty="0" err="1" smtClean="0"/>
              <a:t>optimize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80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...oder Abstraktionen</a:t>
            </a:r>
            <a:r>
              <a:rPr lang="de-DE" baseline="0" dirty="0" smtClean="0"/>
              <a:t> ...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35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... oder</a:t>
            </a:r>
            <a:r>
              <a:rPr lang="de-DE" baseline="0" dirty="0" smtClean="0"/>
              <a:t> Applikationen. </a:t>
            </a:r>
          </a:p>
          <a:p>
            <a:r>
              <a:rPr lang="de-DE" baseline="0" dirty="0" smtClean="0"/>
              <a:t>Applikationen sind links-assoziativ.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21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Gebundene Variable</a:t>
            </a:r>
          </a:p>
          <a:p>
            <a:r>
              <a:rPr lang="de-DE" dirty="0" smtClean="0"/>
              <a:t>Freie Variable</a:t>
            </a:r>
          </a:p>
          <a:p>
            <a:r>
              <a:rPr lang="de-DE" dirty="0" smtClean="0"/>
              <a:t>Alpha</a:t>
            </a:r>
            <a:r>
              <a:rPr lang="de-DE" baseline="0" dirty="0" smtClean="0"/>
              <a:t>-</a:t>
            </a:r>
            <a:r>
              <a:rPr lang="de-DE" baseline="0" dirty="0" err="1" smtClean="0"/>
              <a:t>Conversion</a:t>
            </a:r>
            <a:r>
              <a:rPr lang="de-DE" baseline="0" dirty="0" smtClean="0"/>
              <a:t> ist der Austausch gebundener Variablennamen</a:t>
            </a:r>
            <a:endParaRPr lang="de-DE" dirty="0" smtClean="0"/>
          </a:p>
          <a:p>
            <a:r>
              <a:rPr lang="de-DE" dirty="0" smtClean="0"/>
              <a:t>Ein lambda-Ausdruck ohne freie Variablen heißt geschlossener</a:t>
            </a:r>
            <a:r>
              <a:rPr lang="de-DE" baseline="0" dirty="0" smtClean="0"/>
              <a:t> Lambda-Ausdruck oder </a:t>
            </a:r>
            <a:r>
              <a:rPr lang="de-DE" baseline="0" dirty="0" err="1" smtClean="0"/>
              <a:t>Kombinator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91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Problem: Funktionen mir mehreren Parametern</a:t>
            </a:r>
          </a:p>
          <a:p>
            <a:r>
              <a:rPr lang="de-DE" dirty="0" smtClean="0"/>
              <a:t>Lösung: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Currying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565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Seit</a:t>
            </a:r>
            <a:r>
              <a:rPr lang="de-DE" baseline="0" dirty="0" smtClean="0"/>
              <a:t> 2007</a:t>
            </a:r>
          </a:p>
          <a:p>
            <a:r>
              <a:rPr lang="de-DE" baseline="0" dirty="0" smtClean="0"/>
              <a:t>Entworfen von Rich </a:t>
            </a:r>
            <a:r>
              <a:rPr lang="de-DE" baseline="0" dirty="0" err="1" smtClean="0"/>
              <a:t>Hickey</a:t>
            </a:r>
            <a:endParaRPr lang="de-DE" baseline="0" dirty="0" smtClean="0"/>
          </a:p>
          <a:p>
            <a:r>
              <a:rPr lang="de-DE" baseline="0" dirty="0" smtClean="0"/>
              <a:t>General </a:t>
            </a:r>
            <a:r>
              <a:rPr lang="de-DE" baseline="0" dirty="0" err="1" smtClean="0"/>
              <a:t>purpose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programming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; </a:t>
            </a:r>
            <a:r>
              <a:rPr lang="de-DE" baseline="0" dirty="0" err="1" smtClean="0"/>
              <a:t>emphasis</a:t>
            </a:r>
            <a:r>
              <a:rPr lang="de-DE" baseline="0" dirty="0" smtClean="0"/>
              <a:t> on FP</a:t>
            </a:r>
          </a:p>
          <a:p>
            <a:r>
              <a:rPr lang="de-DE" baseline="0" dirty="0" smtClean="0"/>
              <a:t>Moderne LISP Implementierung</a:t>
            </a:r>
          </a:p>
          <a:p>
            <a:r>
              <a:rPr lang="de-DE" baseline="0" dirty="0" smtClean="0"/>
              <a:t>Runs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JVM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994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Leiningen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692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Leiningen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69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Syntax </a:t>
            </a:r>
            <a:r>
              <a:rPr lang="de-DE" dirty="0" err="1" smtClean="0"/>
              <a:t>based</a:t>
            </a:r>
            <a:r>
              <a:rPr lang="de-DE" dirty="0" smtClean="0"/>
              <a:t> on S-</a:t>
            </a:r>
            <a:r>
              <a:rPr lang="de-DE" dirty="0" err="1" smtClean="0"/>
              <a:t>Expressions</a:t>
            </a:r>
            <a:endParaRPr lang="de-DE" dirty="0" smtClean="0"/>
          </a:p>
          <a:p>
            <a:r>
              <a:rPr lang="de-DE" dirty="0" smtClean="0"/>
              <a:t>S-</a:t>
            </a:r>
            <a:r>
              <a:rPr lang="de-DE" dirty="0" err="1" smtClean="0"/>
              <a:t>Expressions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parsed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Reader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39296-B31D-DC45-87B0-E02527FDCF1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31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54253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07.11.14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Bild 6" descr="Coruco RGB 72pp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31" y="5547639"/>
            <a:ext cx="2670069" cy="998920"/>
          </a:xfrm>
          <a:prstGeom prst="rect">
            <a:avLst/>
          </a:prstGeom>
        </p:spPr>
      </p:pic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82625" y="4356100"/>
            <a:ext cx="6403975" cy="949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Text1</a:t>
            </a:r>
          </a:p>
          <a:p>
            <a:pPr lvl="0"/>
            <a:r>
              <a:rPr lang="de-DE" dirty="0" smtClean="0"/>
              <a:t>Text2</a:t>
            </a:r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 hasCustomPrompt="1"/>
          </p:nvPr>
        </p:nvSpPr>
        <p:spPr>
          <a:xfrm>
            <a:off x="4997450" y="5673725"/>
            <a:ext cx="3168650" cy="973138"/>
          </a:xfrm>
        </p:spPr>
        <p:txBody>
          <a:bodyPr/>
          <a:lstStyle/>
          <a:p>
            <a:pPr lvl="0"/>
            <a:r>
              <a:rPr lang="de-DE" dirty="0" err="1" smtClean="0"/>
              <a:t>Inahlt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07.11.14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07.11.14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07.11.14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07.11.14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07.11.14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07.11.14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07.11.14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40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enutzerdefiniertes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003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enutzerdefinierte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00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enutzerdefiniertes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00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enutzerdefinierte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15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07.11.14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07.11.14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A3EC-2DA0-1A40-BB12-41AF591B4C83}" type="datetimeFigureOut">
              <a:rPr lang="de-DE" smtClean="0"/>
              <a:t>07.11.14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220A3EC-2DA0-1A40-BB12-41AF591B4C83}" type="datetimeFigureOut">
              <a:rPr lang="de-DE" smtClean="0"/>
              <a:t>07.11.14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429B262-E712-4048-AF3C-EC1AF71679AA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72" r:id="rId7"/>
    <p:sldLayoutId id="2147484373" r:id="rId8"/>
    <p:sldLayoutId id="2147484374" r:id="rId9"/>
    <p:sldLayoutId id="2147484375" r:id="rId10"/>
    <p:sldLayoutId id="2147484376" r:id="rId11"/>
    <p:sldLayoutId id="2147484377" r:id="rId12"/>
    <p:sldLayoutId id="2147484378" r:id="rId13"/>
    <p:sldLayoutId id="2147484379" r:id="rId14"/>
    <p:sldLayoutId id="2147484380" r:id="rId15"/>
    <p:sldLayoutId id="2147484381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lojure.org/download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einingen.or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Functional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programming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Real Life 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/>
          </a:p>
        </p:txBody>
      </p:sp>
      <p:sp>
        <p:nvSpPr>
          <p:cNvPr id="9" name="Untertitel 2"/>
          <p:cNvSpPr txBox="1">
            <a:spLocks/>
          </p:cNvSpPr>
          <p:nvPr/>
        </p:nvSpPr>
        <p:spPr>
          <a:xfrm>
            <a:off x="685800" y="4438437"/>
            <a:ext cx="6400800" cy="9986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>
                <a:solidFill>
                  <a:schemeClr val="tx2"/>
                </a:solidFill>
              </a:rPr>
              <a:t>Sascha Koch</a:t>
            </a:r>
            <a:endParaRPr lang="de-DE" sz="1800" dirty="0" smtClean="0">
              <a:solidFill>
                <a:schemeClr val="tx2"/>
              </a:solidFill>
            </a:endParaRPr>
          </a:p>
          <a:p>
            <a:r>
              <a:rPr lang="de-DE" sz="1800" dirty="0" smtClean="0">
                <a:solidFill>
                  <a:schemeClr val="tx2"/>
                </a:solidFill>
              </a:rPr>
              <a:t>JUG Bielefeld</a:t>
            </a:r>
            <a:endParaRPr lang="de-DE" sz="1800" dirty="0" smtClean="0">
              <a:solidFill>
                <a:schemeClr val="tx2"/>
              </a:solidFill>
            </a:endParaRPr>
          </a:p>
          <a:p>
            <a:r>
              <a:rPr lang="de-DE" sz="1800" dirty="0" smtClean="0">
                <a:solidFill>
                  <a:schemeClr val="tx2"/>
                </a:solidFill>
              </a:rPr>
              <a:t>19.11.2014</a:t>
            </a:r>
            <a:endParaRPr lang="de-DE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58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81441" y="98078"/>
            <a:ext cx="81165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200" dirty="0" smtClean="0">
                <a:solidFill>
                  <a:schemeClr val="bg1"/>
                </a:solidFill>
              </a:rPr>
              <a:t>(</a:t>
            </a:r>
            <a:r>
              <a:rPr lang="de-DE" sz="11200" dirty="0" err="1" smtClean="0">
                <a:solidFill>
                  <a:schemeClr val="bg1"/>
                </a:solidFill>
              </a:rPr>
              <a:t>λx.λy.y</a:t>
            </a:r>
            <a:r>
              <a:rPr lang="de-DE" sz="11200" dirty="0" smtClean="0">
                <a:solidFill>
                  <a:schemeClr val="bg1"/>
                </a:solidFill>
              </a:rPr>
              <a:t> x) a b</a:t>
            </a:r>
            <a:endParaRPr lang="de-DE" sz="1120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1441" y="3373579"/>
            <a:ext cx="54438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200" dirty="0">
                <a:solidFill>
                  <a:schemeClr val="bg1"/>
                </a:solidFill>
              </a:rPr>
              <a:t>(</a:t>
            </a:r>
            <a:r>
              <a:rPr lang="de-DE" sz="11200" dirty="0" err="1" smtClean="0">
                <a:solidFill>
                  <a:schemeClr val="bg1"/>
                </a:solidFill>
              </a:rPr>
              <a:t>λy.y</a:t>
            </a:r>
            <a:r>
              <a:rPr lang="de-DE" sz="11200" dirty="0" smtClean="0">
                <a:solidFill>
                  <a:schemeClr val="bg1"/>
                </a:solidFill>
              </a:rPr>
              <a:t> a) b</a:t>
            </a:r>
            <a:endParaRPr lang="de-DE" sz="11200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1441" y="5018829"/>
            <a:ext cx="19449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200" dirty="0" smtClean="0">
                <a:solidFill>
                  <a:schemeClr val="bg1"/>
                </a:solidFill>
              </a:rPr>
              <a:t>b a</a:t>
            </a:r>
            <a:endParaRPr lang="de-DE" sz="112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1441" y="1728083"/>
            <a:ext cx="76136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200" dirty="0" smtClean="0">
                <a:solidFill>
                  <a:schemeClr val="bg1"/>
                </a:solidFill>
              </a:rPr>
              <a:t>(</a:t>
            </a:r>
            <a:r>
              <a:rPr lang="de-DE" sz="11200" dirty="0" err="1" smtClean="0">
                <a:solidFill>
                  <a:schemeClr val="bg1"/>
                </a:solidFill>
              </a:rPr>
              <a:t>λx</a:t>
            </a:r>
            <a:r>
              <a:rPr lang="de-DE" sz="11200" dirty="0" smtClean="0">
                <a:solidFill>
                  <a:schemeClr val="bg1"/>
                </a:solidFill>
              </a:rPr>
              <a:t> </a:t>
            </a:r>
            <a:r>
              <a:rPr lang="de-DE" sz="11200" dirty="0" err="1" smtClean="0">
                <a:solidFill>
                  <a:schemeClr val="bg1"/>
                </a:solidFill>
              </a:rPr>
              <a:t>y.y</a:t>
            </a:r>
            <a:r>
              <a:rPr lang="de-DE" sz="11200" dirty="0" smtClean="0">
                <a:solidFill>
                  <a:schemeClr val="bg1"/>
                </a:solidFill>
              </a:rPr>
              <a:t> x) a b</a:t>
            </a:r>
            <a:endParaRPr lang="de-DE" sz="1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03904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35100"/>
            <a:ext cx="76200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9773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304411" y="298890"/>
            <a:ext cx="414728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err="1" smtClean="0">
                <a:solidFill>
                  <a:schemeClr val="bg1"/>
                </a:solidFill>
              </a:rPr>
              <a:t>λ</a:t>
            </a:r>
            <a:r>
              <a:rPr lang="de-DE" sz="12400" dirty="0" smtClean="0">
                <a:solidFill>
                  <a:schemeClr val="bg1"/>
                </a:solidFill>
              </a:rPr>
              <a:t> x </a:t>
            </a:r>
            <a:r>
              <a:rPr lang="de-DE" sz="12400" dirty="0" err="1" smtClean="0">
                <a:solidFill>
                  <a:schemeClr val="bg1"/>
                </a:solidFill>
              </a:rPr>
              <a:t>y.x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304411" y="2299436"/>
            <a:ext cx="414691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err="1" smtClean="0">
                <a:solidFill>
                  <a:schemeClr val="bg1"/>
                </a:solidFill>
              </a:rPr>
              <a:t>λ</a:t>
            </a:r>
            <a:r>
              <a:rPr lang="de-DE" sz="12400" dirty="0" smtClean="0">
                <a:solidFill>
                  <a:schemeClr val="bg1"/>
                </a:solidFill>
              </a:rPr>
              <a:t> x </a:t>
            </a:r>
            <a:r>
              <a:rPr lang="de-DE" sz="12400" dirty="0" err="1" smtClean="0">
                <a:solidFill>
                  <a:schemeClr val="bg1"/>
                </a:solidFill>
              </a:rPr>
              <a:t>y.y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618175" y="4483753"/>
            <a:ext cx="370646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>
                <a:solidFill>
                  <a:schemeClr val="bg1"/>
                </a:solidFill>
              </a:rPr>
              <a:t>A</a:t>
            </a:r>
            <a:r>
              <a:rPr lang="de-DE" sz="12400" dirty="0" smtClean="0">
                <a:solidFill>
                  <a:schemeClr val="bg1"/>
                </a:solidFill>
              </a:rPr>
              <a:t> 	B C</a:t>
            </a:r>
            <a:endParaRPr lang="de-DE" sz="1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8022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618174" y="269005"/>
            <a:ext cx="407082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err="1" smtClean="0">
                <a:solidFill>
                  <a:schemeClr val="bg1"/>
                </a:solidFill>
              </a:rPr>
              <a:t>λ</a:t>
            </a:r>
            <a:r>
              <a:rPr lang="de-DE" sz="12400" dirty="0" smtClean="0">
                <a:solidFill>
                  <a:schemeClr val="bg1"/>
                </a:solidFill>
              </a:rPr>
              <a:t> s </a:t>
            </a:r>
            <a:r>
              <a:rPr lang="de-DE" sz="12400" dirty="0" err="1" smtClean="0">
                <a:solidFill>
                  <a:schemeClr val="bg1"/>
                </a:solidFill>
              </a:rPr>
              <a:t>z.z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91398" y="2269553"/>
            <a:ext cx="730320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err="1" smtClean="0">
                <a:solidFill>
                  <a:schemeClr val="bg1"/>
                </a:solidFill>
              </a:rPr>
              <a:t>λ</a:t>
            </a:r>
            <a:r>
              <a:rPr lang="de-DE" sz="12400" dirty="0" smtClean="0">
                <a:solidFill>
                  <a:schemeClr val="bg1"/>
                </a:solidFill>
              </a:rPr>
              <a:t> </a:t>
            </a:r>
            <a:r>
              <a:rPr lang="de-DE" sz="12400" dirty="0" err="1" smtClean="0">
                <a:solidFill>
                  <a:schemeClr val="bg1"/>
                </a:solidFill>
              </a:rPr>
              <a:t>n</a:t>
            </a:r>
            <a:r>
              <a:rPr lang="de-DE" sz="12400" dirty="0" smtClean="0">
                <a:solidFill>
                  <a:schemeClr val="bg1"/>
                </a:solidFill>
              </a:rPr>
              <a:t> </a:t>
            </a:r>
            <a:r>
              <a:rPr lang="de-DE" sz="12400" dirty="0" err="1" smtClean="0">
                <a:solidFill>
                  <a:schemeClr val="bg1"/>
                </a:solidFill>
              </a:rPr>
              <a:t>s.n</a:t>
            </a:r>
            <a:r>
              <a:rPr lang="de-DE" sz="12400" dirty="0" smtClean="0">
                <a:solidFill>
                  <a:schemeClr val="bg1"/>
                </a:solidFill>
              </a:rPr>
              <a:t> s </a:t>
            </a:r>
            <a:r>
              <a:rPr lang="de-DE" sz="12400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de-DE" sz="12400" dirty="0" smtClean="0">
                <a:solidFill>
                  <a:schemeClr val="bg1"/>
                </a:solidFill>
              </a:rPr>
              <a:t> s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7120" y="4726958"/>
            <a:ext cx="9066880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600" dirty="0" err="1" smtClean="0">
                <a:solidFill>
                  <a:schemeClr val="bg1"/>
                </a:solidFill>
              </a:rPr>
              <a:t>λ</a:t>
            </a:r>
            <a:r>
              <a:rPr lang="de-DE" sz="10600" dirty="0" smtClean="0">
                <a:solidFill>
                  <a:schemeClr val="bg1"/>
                </a:solidFill>
              </a:rPr>
              <a:t> </a:t>
            </a:r>
            <a:r>
              <a:rPr lang="de-DE" sz="10600" dirty="0" err="1" smtClean="0">
                <a:solidFill>
                  <a:schemeClr val="bg1"/>
                </a:solidFill>
              </a:rPr>
              <a:t>n</a:t>
            </a:r>
            <a:r>
              <a:rPr lang="de-DE" sz="10600" dirty="0" smtClean="0">
                <a:solidFill>
                  <a:schemeClr val="bg1"/>
                </a:solidFill>
              </a:rPr>
              <a:t> m </a:t>
            </a:r>
            <a:r>
              <a:rPr lang="de-DE" sz="10600" dirty="0" err="1" smtClean="0">
                <a:solidFill>
                  <a:schemeClr val="bg1"/>
                </a:solidFill>
              </a:rPr>
              <a:t>s.n</a:t>
            </a:r>
            <a:r>
              <a:rPr lang="de-DE" sz="10600" dirty="0" smtClean="0">
                <a:solidFill>
                  <a:schemeClr val="bg1"/>
                </a:solidFill>
              </a:rPr>
              <a:t> s </a:t>
            </a:r>
            <a:r>
              <a:rPr lang="de-DE" sz="10600" dirty="0" smtClean="0">
                <a:solidFill>
                  <a:schemeClr val="bg1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de-DE" sz="10600" dirty="0" smtClean="0">
                <a:solidFill>
                  <a:schemeClr val="bg1"/>
                </a:solidFill>
              </a:rPr>
              <a:t> m s</a:t>
            </a:r>
            <a:endParaRPr lang="de-DE" sz="10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67101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Lambda Kalkül</a:t>
            </a:r>
          </a:p>
          <a:p>
            <a:pPr lvl="1"/>
            <a:r>
              <a:rPr lang="de-DE" dirty="0" smtClean="0"/>
              <a:t>Formales System zur Definition von Funktionen</a:t>
            </a:r>
          </a:p>
          <a:p>
            <a:pPr lvl="1"/>
            <a:r>
              <a:rPr lang="de-DE" dirty="0" smtClean="0"/>
              <a:t>Turing-vollständig</a:t>
            </a:r>
          </a:p>
          <a:p>
            <a:pPr lvl="1"/>
            <a:r>
              <a:rPr lang="de-DE" dirty="0" smtClean="0"/>
              <a:t>Wie die Turing-Maschine nur ein abstraktes Modell</a:t>
            </a:r>
          </a:p>
          <a:p>
            <a:pPr lvl="1"/>
            <a:r>
              <a:rPr lang="de-DE" dirty="0" smtClean="0"/>
              <a:t>Grundlage für funktionale Programmiersprachen</a:t>
            </a:r>
          </a:p>
          <a:p>
            <a:r>
              <a:rPr lang="de-DE" dirty="0" smtClean="0"/>
              <a:t>Alles sind Funktionen</a:t>
            </a:r>
          </a:p>
          <a:p>
            <a:r>
              <a:rPr lang="de-DE" dirty="0" err="1" smtClean="0"/>
              <a:t>Kombinatoren</a:t>
            </a:r>
            <a:r>
              <a:rPr lang="de-DE" dirty="0" smtClean="0"/>
              <a:t> sind Lambda-Ausdrücke ohne freie Variablen</a:t>
            </a:r>
          </a:p>
          <a:p>
            <a:r>
              <a:rPr lang="de-DE" dirty="0" smtClean="0"/>
              <a:t>Lambda-Kalkül + Typisierung + syntaktischer Zucker </a:t>
            </a:r>
            <a:r>
              <a:rPr lang="de-DE" dirty="0" smtClean="0">
                <a:sym typeface="Wingdings"/>
              </a:rPr>
              <a:t> FP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04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Einführung in die funktionale Programmierung </a:t>
            </a:r>
            <a:r>
              <a:rPr lang="de-DE" dirty="0" smtClean="0">
                <a:solidFill>
                  <a:schemeClr val="accent1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dirty="0" smtClean="0">
              <a:solidFill>
                <a:schemeClr val="accent1"/>
              </a:solidFill>
            </a:endParaRPr>
          </a:p>
          <a:p>
            <a:r>
              <a:rPr lang="de-DE" dirty="0" smtClean="0"/>
              <a:t>Reine FP in der JVM an Hand von </a:t>
            </a:r>
            <a:r>
              <a:rPr lang="de-DE" dirty="0" err="1" smtClean="0"/>
              <a:t>Clojure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Semi</a:t>
            </a:r>
            <a:r>
              <a:rPr lang="de-DE" dirty="0" smtClean="0"/>
              <a:t> / </a:t>
            </a:r>
            <a:r>
              <a:rPr lang="de-DE" dirty="0" err="1" smtClean="0"/>
              <a:t>Practical</a:t>
            </a:r>
            <a:r>
              <a:rPr lang="de-DE" dirty="0" smtClean="0"/>
              <a:t> FP an Hand von </a:t>
            </a:r>
            <a:r>
              <a:rPr lang="de-DE" dirty="0" err="1" smtClean="0"/>
              <a:t>Guava</a:t>
            </a:r>
            <a:endParaRPr lang="de-DE" dirty="0" smtClean="0"/>
          </a:p>
          <a:p>
            <a:r>
              <a:rPr lang="de-DE" dirty="0" err="1" smtClean="0"/>
              <a:t>Closures</a:t>
            </a:r>
            <a:r>
              <a:rPr lang="de-DE" dirty="0" smtClean="0"/>
              <a:t> in Java 8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44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512px-Clojure-glyph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2700"/>
            <a:ext cx="6502400" cy="68326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114551" y="6420094"/>
            <a:ext cx="390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Design </a:t>
            </a:r>
            <a:r>
              <a:rPr lang="de-DE" dirty="0" err="1" smtClean="0"/>
              <a:t>by</a:t>
            </a:r>
            <a:r>
              <a:rPr lang="de-DE" dirty="0" smtClean="0"/>
              <a:t> Tom </a:t>
            </a:r>
            <a:r>
              <a:rPr lang="de-DE" dirty="0" err="1" smtClean="0"/>
              <a:t>Hickey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Rich </a:t>
            </a:r>
            <a:r>
              <a:rPr lang="de-DE" dirty="0" err="1" smtClean="0"/>
              <a:t>Hickey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3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Download </a:t>
            </a:r>
            <a:r>
              <a:rPr lang="de-DE" dirty="0" err="1" smtClean="0"/>
              <a:t>latest</a:t>
            </a:r>
            <a:r>
              <a:rPr lang="de-DE" dirty="0" smtClean="0"/>
              <a:t> </a:t>
            </a:r>
            <a:r>
              <a:rPr lang="de-DE" dirty="0" err="1" smtClean="0"/>
              <a:t>clojure.jar</a:t>
            </a:r>
            <a:r>
              <a:rPr lang="de-DE" dirty="0" smtClean="0"/>
              <a:t> (</a:t>
            </a:r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://clojure.org/</a:t>
            </a:r>
            <a:r>
              <a:rPr lang="de-DE" dirty="0" smtClean="0">
                <a:hlinkClick r:id="rId3"/>
              </a:rPr>
              <a:t>downloads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REPL: </a:t>
            </a:r>
            <a:br>
              <a:rPr lang="de-DE" dirty="0" smtClean="0"/>
            </a:br>
            <a:r>
              <a:rPr lang="de-DE" dirty="0" smtClean="0"/>
              <a:t>$ </a:t>
            </a:r>
            <a:r>
              <a:rPr lang="de-DE" dirty="0" err="1" smtClean="0"/>
              <a:t>rlwrap</a:t>
            </a:r>
            <a:r>
              <a:rPr lang="de-DE" dirty="0" smtClean="0"/>
              <a:t> </a:t>
            </a:r>
            <a:r>
              <a:rPr lang="de-DE" dirty="0" err="1" smtClean="0"/>
              <a:t>java</a:t>
            </a:r>
            <a:r>
              <a:rPr lang="de-DE" dirty="0" smtClean="0"/>
              <a:t> –</a:t>
            </a:r>
            <a:r>
              <a:rPr lang="de-DE" dirty="0" err="1" smtClean="0"/>
              <a:t>jar</a:t>
            </a:r>
            <a:r>
              <a:rPr lang="de-DE" dirty="0" smtClean="0"/>
              <a:t> </a:t>
            </a:r>
            <a:r>
              <a:rPr lang="de-DE" dirty="0" err="1" smtClean="0"/>
              <a:t>clojure-x.y.z.jar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45430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latest</a:t>
            </a:r>
            <a:r>
              <a:rPr lang="de-DE" dirty="0" smtClean="0"/>
              <a:t> </a:t>
            </a:r>
            <a:r>
              <a:rPr lang="de-DE" dirty="0" err="1" smtClean="0"/>
              <a:t>Leiningen</a:t>
            </a:r>
            <a:r>
              <a:rPr lang="de-DE" dirty="0" smtClean="0"/>
              <a:t> (</a:t>
            </a:r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</a:t>
            </a:r>
            <a:r>
              <a:rPr lang="de-DE" dirty="0" smtClean="0">
                <a:hlinkClick r:id="rId3"/>
              </a:rPr>
              <a:t>/leiningen.org</a:t>
            </a:r>
            <a:r>
              <a:rPr lang="de-DE" dirty="0" smtClean="0"/>
              <a:t>)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repl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new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project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test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run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jar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uberjar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$ lein </a:t>
            </a:r>
            <a:r>
              <a:rPr lang="de-DE" sz="2000" dirty="0" err="1" smtClean="0">
                <a:latin typeface="Consolas"/>
                <a:cs typeface="Consolas"/>
              </a:rPr>
              <a:t>deploy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clojars</a:t>
            </a:r>
            <a:r>
              <a:rPr lang="de-DE" dirty="0" smtClean="0"/>
              <a:t>	</a:t>
            </a:r>
            <a:r>
              <a:rPr lang="de-DE" dirty="0" smtClean="0">
                <a:solidFill>
                  <a:schemeClr val="accent2"/>
                </a:solidFill>
              </a:rPr>
              <a:t>(</a:t>
            </a:r>
            <a:r>
              <a:rPr lang="de-DE" dirty="0" err="1" smtClean="0">
                <a:solidFill>
                  <a:schemeClr val="accent2"/>
                </a:solidFill>
              </a:rPr>
              <a:t>requires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clojars.org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account</a:t>
            </a:r>
            <a:r>
              <a:rPr lang="de-DE" dirty="0" smtClean="0">
                <a:solidFill>
                  <a:schemeClr val="accent2"/>
                </a:solidFill>
              </a:rPr>
              <a:t>)</a:t>
            </a:r>
            <a:endParaRPr lang="de-D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09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30095" y="107545"/>
            <a:ext cx="90521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3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30095" y="1982173"/>
            <a:ext cx="403122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(+ 3 3)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30095" y="4199681"/>
            <a:ext cx="728844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smtClean="0">
                <a:solidFill>
                  <a:schemeClr val="bg1"/>
                </a:solidFill>
              </a:rPr>
              <a:t>(* 2 (+ 3 3))</a:t>
            </a:r>
            <a:endParaRPr lang="de-DE" sz="1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67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 in die funktionale Programmierung</a:t>
            </a:r>
          </a:p>
          <a:p>
            <a:r>
              <a:rPr lang="de-DE" dirty="0" smtClean="0"/>
              <a:t>Reine FP in der JVM an Hand von </a:t>
            </a:r>
            <a:r>
              <a:rPr lang="de-DE" dirty="0" err="1" smtClean="0"/>
              <a:t>Clojure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Semi</a:t>
            </a:r>
            <a:r>
              <a:rPr lang="de-DE" dirty="0" smtClean="0"/>
              <a:t> / </a:t>
            </a:r>
            <a:r>
              <a:rPr lang="de-DE" dirty="0" err="1" smtClean="0"/>
              <a:t>Practical</a:t>
            </a:r>
            <a:r>
              <a:rPr lang="de-DE" dirty="0" smtClean="0"/>
              <a:t> FP an Hand von </a:t>
            </a:r>
            <a:r>
              <a:rPr lang="de-DE" dirty="0" err="1" smtClean="0"/>
              <a:t>Guava</a:t>
            </a:r>
            <a:endParaRPr lang="de-DE" dirty="0" smtClean="0"/>
          </a:p>
          <a:p>
            <a:r>
              <a:rPr lang="de-DE" dirty="0" err="1" smtClean="0"/>
              <a:t>Closures</a:t>
            </a:r>
            <a:r>
              <a:rPr lang="de-DE" dirty="0" smtClean="0"/>
              <a:t> in Java 8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029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Java in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Very</a:t>
            </a:r>
            <a:r>
              <a:rPr lang="de-DE" dirty="0" smtClean="0"/>
              <a:t> Easy: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2000" dirty="0">
                <a:latin typeface="Consolas"/>
                <a:cs typeface="Consolas"/>
              </a:rPr>
              <a:t>(</a:t>
            </a:r>
            <a:r>
              <a:rPr lang="de-DE" sz="2000" dirty="0" err="1">
                <a:latin typeface="Consolas"/>
                <a:cs typeface="Consolas"/>
              </a:rPr>
              <a:t>def</a:t>
            </a:r>
            <a:r>
              <a:rPr lang="de-DE" sz="2000" dirty="0">
                <a:latin typeface="Consolas"/>
                <a:cs typeface="Consolas"/>
              </a:rPr>
              <a:t> cal (</a:t>
            </a:r>
            <a:r>
              <a:rPr lang="de-DE" sz="2000" dirty="0" err="1">
                <a:latin typeface="Consolas"/>
                <a:cs typeface="Consolas"/>
              </a:rPr>
              <a:t>java.util.Calendar</a:t>
            </a:r>
            <a:r>
              <a:rPr lang="de-DE" sz="2000" dirty="0">
                <a:latin typeface="Consolas"/>
                <a:cs typeface="Consolas"/>
              </a:rPr>
              <a:t>/</a:t>
            </a:r>
            <a:r>
              <a:rPr lang="de-DE" sz="2000" dirty="0" err="1">
                <a:latin typeface="Consolas"/>
                <a:cs typeface="Consolas"/>
              </a:rPr>
              <a:t>getInstance</a:t>
            </a:r>
            <a:r>
              <a:rPr lang="de-DE" sz="2000" dirty="0">
                <a:latin typeface="Consolas"/>
                <a:cs typeface="Consolas"/>
              </a:rPr>
              <a:t>)</a:t>
            </a:r>
            <a:r>
              <a:rPr lang="de-DE" sz="2000" dirty="0" smtClean="0">
                <a:latin typeface="Consolas"/>
                <a:cs typeface="Consolas"/>
              </a:rPr>
              <a:t>)</a:t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#</a:t>
            </a:r>
            <a:r>
              <a:rPr lang="de-DE" sz="2000" dirty="0">
                <a:latin typeface="Consolas"/>
                <a:cs typeface="Consolas"/>
              </a:rPr>
              <a:t>'</a:t>
            </a:r>
            <a:r>
              <a:rPr lang="de-DE" sz="2000" dirty="0" err="1">
                <a:latin typeface="Consolas"/>
                <a:cs typeface="Consolas"/>
              </a:rPr>
              <a:t>binomial.core</a:t>
            </a:r>
            <a:r>
              <a:rPr lang="de-DE" sz="2000" dirty="0">
                <a:latin typeface="Consolas"/>
                <a:cs typeface="Consolas"/>
              </a:rPr>
              <a:t>/cal</a:t>
            </a:r>
            <a:r>
              <a:rPr lang="hr-HR" sz="2000" dirty="0" smtClean="0">
                <a:latin typeface="Consolas"/>
                <a:cs typeface="Consolas"/>
              </a:rPr>
              <a:t/>
            </a:r>
            <a:br>
              <a:rPr lang="hr-HR" sz="2000" dirty="0" smtClean="0">
                <a:latin typeface="Consolas"/>
                <a:cs typeface="Consolas"/>
              </a:rPr>
            </a:br>
            <a:r>
              <a:rPr lang="hr-HR" sz="2000" dirty="0" smtClean="0">
                <a:latin typeface="Consolas"/>
                <a:cs typeface="Consolas"/>
              </a:rPr>
              <a:t/>
            </a:r>
            <a:br>
              <a:rPr lang="hr-HR" sz="2000" dirty="0" smtClean="0">
                <a:latin typeface="Consolas"/>
                <a:cs typeface="Consolas"/>
              </a:rPr>
            </a:br>
            <a:r>
              <a:rPr lang="fi-FI" sz="2000" dirty="0">
                <a:latin typeface="Consolas"/>
                <a:cs typeface="Consolas"/>
              </a:rPr>
              <a:t>(.</a:t>
            </a:r>
            <a:r>
              <a:rPr lang="fi-FI" sz="2000" dirty="0" err="1">
                <a:latin typeface="Consolas"/>
                <a:cs typeface="Consolas"/>
              </a:rPr>
              <a:t>getTimeInMillis</a:t>
            </a:r>
            <a:r>
              <a:rPr lang="fi-FI" sz="2000" dirty="0">
                <a:latin typeface="Consolas"/>
                <a:cs typeface="Consolas"/>
              </a:rPr>
              <a:t> </a:t>
            </a:r>
            <a:r>
              <a:rPr lang="fi-FI" sz="2000" dirty="0" err="1">
                <a:latin typeface="Consolas"/>
                <a:cs typeface="Consolas"/>
              </a:rPr>
              <a:t>cal</a:t>
            </a:r>
            <a:r>
              <a:rPr lang="fi-FI" sz="2000" dirty="0" smtClean="0">
                <a:latin typeface="Consolas"/>
                <a:cs typeface="Consolas"/>
              </a:rPr>
              <a:t>)</a:t>
            </a:r>
            <a:br>
              <a:rPr lang="fi-FI" sz="2000" dirty="0" smtClean="0">
                <a:latin typeface="Consolas"/>
                <a:cs typeface="Consolas"/>
              </a:rPr>
            </a:br>
            <a:r>
              <a:rPr lang="fi-FI" sz="2000" dirty="0" smtClean="0">
                <a:latin typeface="Consolas"/>
                <a:cs typeface="Consolas"/>
              </a:rPr>
              <a:t>1415399321833</a:t>
            </a:r>
            <a:br>
              <a:rPr lang="fi-FI" sz="2000" dirty="0" smtClean="0">
                <a:latin typeface="Consolas"/>
                <a:cs typeface="Consolas"/>
              </a:rPr>
            </a:br>
            <a:r>
              <a:rPr lang="fi-FI" dirty="0" smtClean="0"/>
              <a:t/>
            </a:r>
            <a:br>
              <a:rPr lang="fi-FI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1195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Clojure</a:t>
            </a:r>
            <a:r>
              <a:rPr lang="de-DE" dirty="0" smtClean="0"/>
              <a:t> in Java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Java (</a:t>
            </a:r>
            <a:r>
              <a:rPr lang="de-DE" dirty="0" err="1" smtClean="0"/>
              <a:t>outdated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sz="2000" dirty="0" smtClean="0">
                <a:latin typeface="Consolas"/>
                <a:cs typeface="Consolas"/>
              </a:rPr>
              <a:t>(</a:t>
            </a:r>
            <a:r>
              <a:rPr lang="de-DE" sz="2000" dirty="0" err="1" smtClean="0">
                <a:latin typeface="Consolas"/>
                <a:cs typeface="Consolas"/>
              </a:rPr>
              <a:t>ns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>
                <a:latin typeface="Consolas"/>
                <a:cs typeface="Consolas"/>
              </a:rPr>
              <a:t>com.domain.tiny</a:t>
            </a:r>
            <a:r>
              <a:rPr lang="de-DE" sz="2000" dirty="0">
                <a:latin typeface="Consolas"/>
                <a:cs typeface="Consolas"/>
              </a:rPr>
              <a:t> 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  (:</a:t>
            </a:r>
            <a:r>
              <a:rPr lang="de-DE" sz="2000" dirty="0">
                <a:latin typeface="Consolas"/>
                <a:cs typeface="Consolas"/>
              </a:rPr>
              <a:t>gen-</a:t>
            </a:r>
            <a:r>
              <a:rPr lang="de-DE" sz="2000" dirty="0" err="1">
                <a:latin typeface="Consolas"/>
                <a:cs typeface="Consolas"/>
              </a:rPr>
              <a:t>class</a:t>
            </a:r>
            <a:r>
              <a:rPr lang="de-DE" sz="2000" dirty="0">
                <a:latin typeface="Consolas"/>
                <a:cs typeface="Consolas"/>
              </a:rPr>
              <a:t> :</a:t>
            </a:r>
            <a:r>
              <a:rPr lang="de-DE" sz="2000" dirty="0" err="1">
                <a:latin typeface="Consolas"/>
                <a:cs typeface="Consolas"/>
              </a:rPr>
              <a:t>name</a:t>
            </a:r>
            <a:r>
              <a:rPr lang="de-DE" sz="2000" dirty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de.coruco.Binomial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   :</a:t>
            </a:r>
            <a:r>
              <a:rPr lang="de-DE" sz="2000" dirty="0" err="1" smtClean="0">
                <a:latin typeface="Consolas"/>
                <a:cs typeface="Consolas"/>
              </a:rPr>
              <a:t>methods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>
                <a:latin typeface="Consolas"/>
                <a:cs typeface="Consolas"/>
              </a:rPr>
              <a:t>[#^{:</a:t>
            </a:r>
            <a:r>
              <a:rPr lang="de-DE" sz="2000" dirty="0" err="1">
                <a:latin typeface="Consolas"/>
                <a:cs typeface="Consolas"/>
              </a:rPr>
              <a:t>static</a:t>
            </a:r>
            <a:r>
              <a:rPr lang="de-DE" sz="2000" dirty="0">
                <a:latin typeface="Consolas"/>
                <a:cs typeface="Consolas"/>
              </a:rPr>
              <a:t> </a:t>
            </a:r>
            <a:r>
              <a:rPr lang="de-DE" sz="2000" dirty="0" err="1">
                <a:latin typeface="Consolas"/>
                <a:cs typeface="Consolas"/>
              </a:rPr>
              <a:t>true</a:t>
            </a:r>
            <a:r>
              <a:rPr lang="de-DE" sz="2000" dirty="0">
                <a:latin typeface="Consolas"/>
                <a:cs typeface="Consolas"/>
              </a:rPr>
              <a:t>} [</a:t>
            </a:r>
            <a:r>
              <a:rPr lang="de-DE" sz="2000" dirty="0" err="1">
                <a:latin typeface="Consolas"/>
                <a:cs typeface="Consolas"/>
              </a:rPr>
              <a:t>binomial</a:t>
            </a:r>
            <a:r>
              <a:rPr lang="de-DE" sz="2000" dirty="0">
                <a:latin typeface="Consolas"/>
                <a:cs typeface="Consolas"/>
              </a:rPr>
              <a:t> [</a:t>
            </a:r>
            <a:r>
              <a:rPr lang="de-DE" sz="2000" dirty="0" err="1">
                <a:latin typeface="Consolas"/>
                <a:cs typeface="Consolas"/>
              </a:rPr>
              <a:t>int</a:t>
            </a:r>
            <a:r>
              <a:rPr lang="de-DE" sz="2000" dirty="0">
                <a:latin typeface="Consolas"/>
                <a:cs typeface="Consolas"/>
              </a:rPr>
              <a:t> </a:t>
            </a:r>
            <a:r>
              <a:rPr lang="de-DE" sz="2000" dirty="0" err="1">
                <a:latin typeface="Consolas"/>
                <a:cs typeface="Consolas"/>
              </a:rPr>
              <a:t>int</a:t>
            </a:r>
            <a:r>
              <a:rPr lang="de-DE" sz="2000" dirty="0">
                <a:latin typeface="Consolas"/>
                <a:cs typeface="Consolas"/>
              </a:rPr>
              <a:t>] double]])</a:t>
            </a:r>
            <a:r>
              <a:rPr lang="de-DE" sz="2000" dirty="0" smtClean="0">
                <a:latin typeface="Consolas"/>
                <a:cs typeface="Consolas"/>
              </a:rPr>
              <a:t>)</a:t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(</a:t>
            </a:r>
            <a:r>
              <a:rPr lang="de-DE" sz="2000" dirty="0" err="1" smtClean="0">
                <a:latin typeface="Consolas"/>
                <a:cs typeface="Consolas"/>
              </a:rPr>
              <a:t>defn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binomial</a:t>
            </a:r>
            <a:r>
              <a:rPr lang="de-DE" sz="2000" dirty="0">
                <a:latin typeface="Consolas"/>
                <a:cs typeface="Consolas"/>
              </a:rPr>
              <a:t> ...)</a:t>
            </a:r>
            <a:br>
              <a:rPr lang="de-DE" sz="2000" dirty="0">
                <a:latin typeface="Consolas"/>
                <a:cs typeface="Consolas"/>
              </a:rPr>
            </a:br>
            <a:r>
              <a:rPr lang="de-DE" sz="2000" dirty="0">
                <a:latin typeface="Consolas"/>
                <a:cs typeface="Consolas"/>
              </a:rPr>
              <a:t/>
            </a:r>
            <a:br>
              <a:rPr lang="de-DE" sz="2000" dirty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(</a:t>
            </a:r>
            <a:r>
              <a:rPr lang="de-DE" sz="2000" dirty="0" err="1" smtClean="0">
                <a:latin typeface="Consolas"/>
                <a:cs typeface="Consolas"/>
              </a:rPr>
              <a:t>defn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>
                <a:latin typeface="Consolas"/>
                <a:cs typeface="Consolas"/>
              </a:rPr>
              <a:t>-</a:t>
            </a:r>
            <a:r>
              <a:rPr lang="de-DE" sz="2000" dirty="0" err="1">
                <a:latin typeface="Consolas"/>
                <a:cs typeface="Consolas"/>
              </a:rPr>
              <a:t>binomial</a:t>
            </a:r>
            <a:r>
              <a:rPr lang="de-DE" sz="2000" dirty="0">
                <a:latin typeface="Consolas"/>
                <a:cs typeface="Consolas"/>
              </a:rPr>
              <a:t> 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  "</a:t>
            </a:r>
            <a:r>
              <a:rPr lang="de-DE" sz="2000" dirty="0">
                <a:latin typeface="Consolas"/>
                <a:cs typeface="Consolas"/>
              </a:rPr>
              <a:t>A Java-</a:t>
            </a:r>
            <a:r>
              <a:rPr lang="de-DE" sz="2000" dirty="0" err="1">
                <a:latin typeface="Consolas"/>
                <a:cs typeface="Consolas"/>
              </a:rPr>
              <a:t>callable</a:t>
            </a:r>
            <a:r>
              <a:rPr lang="de-DE" sz="2000" dirty="0">
                <a:latin typeface="Consolas"/>
                <a:cs typeface="Consolas"/>
              </a:rPr>
              <a:t> </a:t>
            </a:r>
            <a:r>
              <a:rPr lang="de-DE" sz="2000" dirty="0" err="1">
                <a:latin typeface="Consolas"/>
                <a:cs typeface="Consolas"/>
              </a:rPr>
              <a:t>wrapper</a:t>
            </a:r>
            <a:r>
              <a:rPr lang="de-DE" sz="2000" dirty="0">
                <a:latin typeface="Consolas"/>
                <a:cs typeface="Consolas"/>
              </a:rPr>
              <a:t> </a:t>
            </a:r>
            <a:r>
              <a:rPr lang="de-DE" sz="2000" dirty="0" err="1">
                <a:latin typeface="Consolas"/>
                <a:cs typeface="Consolas"/>
              </a:rPr>
              <a:t>around</a:t>
            </a:r>
            <a:r>
              <a:rPr lang="de-DE" sz="2000" dirty="0">
                <a:latin typeface="Consolas"/>
                <a:cs typeface="Consolas"/>
              </a:rPr>
              <a:t> </a:t>
            </a:r>
            <a:r>
              <a:rPr lang="de-DE" sz="2000" dirty="0" err="1">
                <a:latin typeface="Consolas"/>
                <a:cs typeface="Consolas"/>
              </a:rPr>
              <a:t>the</a:t>
            </a:r>
            <a:r>
              <a:rPr lang="de-DE" sz="2000" dirty="0">
                <a:latin typeface="Consolas"/>
                <a:cs typeface="Consolas"/>
              </a:rPr>
              <a:t> '</a:t>
            </a:r>
            <a:r>
              <a:rPr lang="de-DE" sz="2000" dirty="0" err="1">
                <a:latin typeface="Consolas"/>
                <a:cs typeface="Consolas"/>
              </a:rPr>
              <a:t>binomial</a:t>
            </a:r>
            <a:r>
              <a:rPr lang="de-DE" sz="2000" dirty="0">
                <a:latin typeface="Consolas"/>
                <a:cs typeface="Consolas"/>
              </a:rPr>
              <a:t>' </a:t>
            </a:r>
            <a:r>
              <a:rPr lang="de-DE" sz="2000" dirty="0" err="1">
                <a:latin typeface="Consolas"/>
                <a:cs typeface="Consolas"/>
              </a:rPr>
              <a:t>function</a:t>
            </a:r>
            <a:r>
              <a:rPr lang="de-DE" sz="2000" dirty="0">
                <a:latin typeface="Consolas"/>
                <a:cs typeface="Consolas"/>
              </a:rPr>
              <a:t>." 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  [</a:t>
            </a:r>
            <a:r>
              <a:rPr lang="de-DE" sz="2000" dirty="0" err="1">
                <a:latin typeface="Consolas"/>
                <a:cs typeface="Consolas"/>
              </a:rPr>
              <a:t>n</a:t>
            </a:r>
            <a:r>
              <a:rPr lang="de-DE" sz="2000" dirty="0">
                <a:latin typeface="Consolas"/>
                <a:cs typeface="Consolas"/>
              </a:rPr>
              <a:t> </a:t>
            </a:r>
            <a:r>
              <a:rPr lang="de-DE" sz="2000" dirty="0" err="1">
                <a:latin typeface="Consolas"/>
                <a:cs typeface="Consolas"/>
              </a:rPr>
              <a:t>k</a:t>
            </a:r>
            <a:r>
              <a:rPr lang="de-DE" sz="2000" dirty="0">
                <a:latin typeface="Consolas"/>
                <a:cs typeface="Consolas"/>
              </a:rPr>
              <a:t>] </a:t>
            </a: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  (</a:t>
            </a:r>
            <a:r>
              <a:rPr lang="de-DE" sz="2000" dirty="0" err="1">
                <a:latin typeface="Consolas"/>
                <a:cs typeface="Consolas"/>
              </a:rPr>
              <a:t>binomial</a:t>
            </a:r>
            <a:r>
              <a:rPr lang="de-DE" sz="2000" dirty="0">
                <a:latin typeface="Consolas"/>
                <a:cs typeface="Consolas"/>
              </a:rPr>
              <a:t> </a:t>
            </a:r>
            <a:r>
              <a:rPr lang="de-DE" sz="2000" dirty="0" err="1">
                <a:latin typeface="Consolas"/>
                <a:cs typeface="Consolas"/>
              </a:rPr>
              <a:t>n</a:t>
            </a:r>
            <a:r>
              <a:rPr lang="de-DE" sz="2000" dirty="0">
                <a:latin typeface="Consolas"/>
                <a:cs typeface="Consolas"/>
              </a:rPr>
              <a:t> </a:t>
            </a:r>
            <a:r>
              <a:rPr lang="de-DE" sz="2000" dirty="0" err="1">
                <a:latin typeface="Consolas"/>
                <a:cs typeface="Consolas"/>
              </a:rPr>
              <a:t>k</a:t>
            </a:r>
            <a:r>
              <a:rPr lang="de-DE" sz="2000" dirty="0">
                <a:latin typeface="Consolas"/>
                <a:cs typeface="Consolas"/>
              </a:rPr>
              <a:t>)</a:t>
            </a:r>
            <a:r>
              <a:rPr lang="de-DE" sz="2000" dirty="0" smtClean="0">
                <a:latin typeface="Consolas"/>
                <a:cs typeface="Consolas"/>
              </a:rPr>
              <a:t>)</a:t>
            </a:r>
            <a:endParaRPr lang="de-DE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85099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Clojure</a:t>
            </a:r>
            <a:r>
              <a:rPr lang="de-DE" dirty="0" smtClean="0"/>
              <a:t> in Java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Clojure</a:t>
            </a:r>
            <a:r>
              <a:rPr lang="de-DE" dirty="0" smtClean="0"/>
              <a:t> 1.6.0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mechanism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gen-</a:t>
            </a:r>
            <a:r>
              <a:rPr lang="de-DE" dirty="0" err="1" smtClean="0"/>
              <a:t>class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sz="2000" dirty="0" err="1" smtClean="0">
                <a:latin typeface="Consolas"/>
                <a:cs typeface="Consolas"/>
              </a:rPr>
              <a:t>import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clojure.java.api.Clojure</a:t>
            </a:r>
            <a:r>
              <a:rPr lang="de-DE" sz="2000" dirty="0" smtClean="0">
                <a:latin typeface="Consolas"/>
                <a:cs typeface="Consolas"/>
              </a:rPr>
              <a:t>;</a:t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err="1" smtClean="0">
                <a:latin typeface="Consolas"/>
                <a:cs typeface="Consolas"/>
              </a:rPr>
              <a:t>import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clojure.lang.Ifn</a:t>
            </a:r>
            <a:r>
              <a:rPr lang="de-DE" sz="2000" dirty="0" smtClean="0">
                <a:latin typeface="Consolas"/>
                <a:cs typeface="Consolas"/>
              </a:rPr>
              <a:t>;</a:t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>...</a:t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err="1" smtClean="0">
                <a:latin typeface="Consolas"/>
                <a:cs typeface="Consolas"/>
              </a:rPr>
              <a:t>Ifn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require</a:t>
            </a:r>
            <a:r>
              <a:rPr lang="de-DE" sz="2000" dirty="0" smtClean="0">
                <a:latin typeface="Consolas"/>
                <a:cs typeface="Consolas"/>
              </a:rPr>
              <a:t> = </a:t>
            </a:r>
            <a:r>
              <a:rPr lang="de-DE" sz="2000" dirty="0" err="1" smtClean="0">
                <a:latin typeface="Consolas"/>
                <a:cs typeface="Consolas"/>
              </a:rPr>
              <a:t>Clojure.var</a:t>
            </a:r>
            <a:r>
              <a:rPr lang="de-DE" sz="2000" dirty="0" smtClean="0">
                <a:latin typeface="Consolas"/>
                <a:cs typeface="Consolas"/>
              </a:rPr>
              <a:t>( „</a:t>
            </a:r>
            <a:r>
              <a:rPr lang="de-DE" sz="2000" dirty="0" err="1" smtClean="0">
                <a:latin typeface="Consolas"/>
                <a:cs typeface="Consolas"/>
              </a:rPr>
              <a:t>clojure.core</a:t>
            </a:r>
            <a:r>
              <a:rPr lang="de-DE" sz="2000" dirty="0" smtClean="0">
                <a:latin typeface="Consolas"/>
                <a:cs typeface="Consolas"/>
              </a:rPr>
              <a:t>“, „</a:t>
            </a:r>
            <a:r>
              <a:rPr lang="de-DE" sz="2000" dirty="0" err="1" smtClean="0">
                <a:latin typeface="Consolas"/>
                <a:cs typeface="Consolas"/>
              </a:rPr>
              <a:t>require</a:t>
            </a:r>
            <a:r>
              <a:rPr lang="de-DE" sz="2000" dirty="0" smtClean="0">
                <a:latin typeface="Consolas"/>
                <a:cs typeface="Consolas"/>
              </a:rPr>
              <a:t>“ );</a:t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err="1" smtClean="0">
                <a:latin typeface="Consolas"/>
                <a:cs typeface="Consolas"/>
              </a:rPr>
              <a:t>require.invoke</a:t>
            </a:r>
            <a:r>
              <a:rPr lang="de-DE" sz="2000" dirty="0" smtClean="0">
                <a:latin typeface="Consolas"/>
                <a:cs typeface="Consolas"/>
              </a:rPr>
              <a:t>( </a:t>
            </a:r>
            <a:r>
              <a:rPr lang="de-DE" sz="2000" dirty="0" err="1" smtClean="0">
                <a:latin typeface="Consolas"/>
                <a:cs typeface="Consolas"/>
              </a:rPr>
              <a:t>Clojure.read</a:t>
            </a:r>
            <a:r>
              <a:rPr lang="de-DE" sz="2000" dirty="0" smtClean="0">
                <a:latin typeface="Consolas"/>
                <a:cs typeface="Consolas"/>
              </a:rPr>
              <a:t>( „</a:t>
            </a:r>
            <a:r>
              <a:rPr lang="de-DE" sz="2000" dirty="0" err="1" smtClean="0">
                <a:latin typeface="Consolas"/>
                <a:cs typeface="Consolas"/>
              </a:rPr>
              <a:t>binomial.core</a:t>
            </a:r>
            <a:r>
              <a:rPr lang="de-DE" sz="2000" dirty="0" smtClean="0">
                <a:latin typeface="Consolas"/>
                <a:cs typeface="Consolas"/>
              </a:rPr>
              <a:t>“ ) );</a:t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smtClean="0">
                <a:latin typeface="Consolas"/>
                <a:cs typeface="Consolas"/>
              </a:rPr>
              <a:t/>
            </a:r>
            <a:br>
              <a:rPr lang="de-DE" sz="2000" dirty="0" smtClean="0">
                <a:latin typeface="Consolas"/>
                <a:cs typeface="Consolas"/>
              </a:rPr>
            </a:br>
            <a:r>
              <a:rPr lang="de-DE" sz="2000" dirty="0" err="1" smtClean="0">
                <a:latin typeface="Consolas"/>
                <a:cs typeface="Consolas"/>
              </a:rPr>
              <a:t>Ifn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binomi</a:t>
            </a:r>
            <a:r>
              <a:rPr lang="de-DE" sz="2000" dirty="0" smtClean="0">
                <a:latin typeface="Consolas"/>
                <a:cs typeface="Consolas"/>
              </a:rPr>
              <a:t> = </a:t>
            </a:r>
            <a:r>
              <a:rPr lang="de-DE" sz="2000" dirty="0" err="1" smtClean="0">
                <a:latin typeface="Consolas"/>
                <a:cs typeface="Consolas"/>
              </a:rPr>
              <a:t>Clojure.var</a:t>
            </a:r>
            <a:r>
              <a:rPr lang="de-DE" sz="2000" dirty="0" smtClean="0">
                <a:latin typeface="Consolas"/>
                <a:cs typeface="Consolas"/>
              </a:rPr>
              <a:t>( „</a:t>
            </a:r>
            <a:r>
              <a:rPr lang="de-DE" sz="2000" dirty="0" err="1" smtClean="0">
                <a:latin typeface="Consolas"/>
                <a:cs typeface="Consolas"/>
              </a:rPr>
              <a:t>binomial.core</a:t>
            </a:r>
            <a:r>
              <a:rPr lang="de-DE" sz="2000" dirty="0" smtClean="0">
                <a:latin typeface="Consolas"/>
                <a:cs typeface="Consolas"/>
              </a:rPr>
              <a:t>“, „</a:t>
            </a:r>
            <a:r>
              <a:rPr lang="de-DE" sz="2000" dirty="0" err="1" smtClean="0">
                <a:latin typeface="Consolas"/>
                <a:cs typeface="Consolas"/>
              </a:rPr>
              <a:t>binomial</a:t>
            </a:r>
            <a:r>
              <a:rPr lang="de-DE" sz="2000" dirty="0" smtClean="0">
                <a:latin typeface="Consolas"/>
                <a:cs typeface="Consolas"/>
              </a:rPr>
              <a:t>“ );</a:t>
            </a:r>
            <a:r>
              <a:rPr lang="de-DE" sz="2000" dirty="0">
                <a:latin typeface="Consolas"/>
                <a:cs typeface="Consolas"/>
              </a:rPr>
              <a:t/>
            </a:r>
            <a:br>
              <a:rPr lang="de-DE" sz="2000" dirty="0">
                <a:latin typeface="Consolas"/>
                <a:cs typeface="Consolas"/>
              </a:rPr>
            </a:br>
            <a:r>
              <a:rPr lang="de-DE" sz="2000" dirty="0" err="1" smtClean="0">
                <a:latin typeface="Consolas"/>
                <a:cs typeface="Consolas"/>
              </a:rPr>
              <a:t>Object</a:t>
            </a:r>
            <a:r>
              <a:rPr lang="de-DE" sz="2000" dirty="0" smtClean="0">
                <a:latin typeface="Consolas"/>
                <a:cs typeface="Consolas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result</a:t>
            </a:r>
            <a:r>
              <a:rPr lang="de-DE" sz="2000" dirty="0" smtClean="0">
                <a:latin typeface="Consolas"/>
                <a:cs typeface="Consolas"/>
              </a:rPr>
              <a:t> = </a:t>
            </a:r>
            <a:r>
              <a:rPr lang="de-DE" sz="2000" dirty="0" err="1" smtClean="0">
                <a:latin typeface="Consolas"/>
                <a:cs typeface="Consolas"/>
              </a:rPr>
              <a:t>binomi.invoke</a:t>
            </a:r>
            <a:r>
              <a:rPr lang="de-DE" sz="2000" dirty="0" smtClean="0">
                <a:latin typeface="Consolas"/>
                <a:cs typeface="Consolas"/>
              </a:rPr>
              <a:t>( 7, 6 );</a:t>
            </a:r>
          </a:p>
        </p:txBody>
      </p:sp>
    </p:spTree>
    <p:extLst>
      <p:ext uri="{BB962C8B-B14F-4D97-AF65-F5344CB8AC3E}">
        <p14:creationId xmlns:p14="http://schemas.microsoft.com/office/powerpoint/2010/main" val="1278712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Sechs Regeln der </a:t>
            </a:r>
            <a:r>
              <a:rPr lang="de-DE" dirty="0" err="1" smtClean="0"/>
              <a:t>Clojure</a:t>
            </a:r>
            <a:r>
              <a:rPr lang="de-DE" dirty="0" smtClean="0"/>
              <a:t> Programmierung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Vermeide direkte Rekursion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Benutze </a:t>
            </a:r>
            <a:r>
              <a:rPr lang="de-DE" dirty="0" err="1" smtClean="0">
                <a:latin typeface="Consolas"/>
                <a:cs typeface="Consolas"/>
              </a:rPr>
              <a:t>recur</a:t>
            </a:r>
            <a:r>
              <a:rPr lang="de-DE" dirty="0" smtClean="0"/>
              <a:t> um Skalare oder  kurze Sequenzen zu verarbeiten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Verwende </a:t>
            </a:r>
            <a:r>
              <a:rPr lang="de-DE" dirty="0" err="1" smtClean="0"/>
              <a:t>lazy</a:t>
            </a:r>
            <a:r>
              <a:rPr lang="de-DE" dirty="0" smtClean="0"/>
              <a:t> Sequenzen um lange Sequenzen zu verarbeiten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Erzeuge nicht unnötige Teile einer </a:t>
            </a:r>
            <a:r>
              <a:rPr lang="de-DE" dirty="0" err="1" smtClean="0"/>
              <a:t>lazy</a:t>
            </a:r>
            <a:r>
              <a:rPr lang="de-DE" dirty="0" smtClean="0"/>
              <a:t> Sequenz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Lernen Du musst die Funktionen von Sequenzen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Zerteile selbst einfache Probleme in triviale Probleme und Du wirst eine Lösung in der Standard-Bibliothek finden (Teile und Herrsche)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1621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Einführung in die funktionale Programmierung </a:t>
            </a:r>
            <a:r>
              <a:rPr lang="de-DE" dirty="0">
                <a:solidFill>
                  <a:schemeClr val="accent1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dirty="0" smtClean="0">
              <a:solidFill>
                <a:schemeClr val="tx1">
                  <a:lumMod val="25000"/>
                  <a:lumOff val="75000"/>
                </a:schemeClr>
              </a:solidFill>
            </a:endParaRPr>
          </a:p>
          <a:p>
            <a:r>
              <a:rPr lang="de-DE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Reine FP in der JVM an Hand von </a:t>
            </a:r>
            <a:r>
              <a:rPr lang="de-DE" dirty="0" err="1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Clojure</a:t>
            </a:r>
            <a:r>
              <a:rPr lang="de-DE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 </a:t>
            </a:r>
            <a:r>
              <a:rPr lang="de-DE" dirty="0">
                <a:solidFill>
                  <a:schemeClr val="accent1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dirty="0" smtClean="0">
              <a:solidFill>
                <a:schemeClr val="tx1">
                  <a:lumMod val="25000"/>
                  <a:lumOff val="75000"/>
                </a:schemeClr>
              </a:solidFill>
            </a:endParaRPr>
          </a:p>
          <a:p>
            <a:endParaRPr lang="de-DE" dirty="0"/>
          </a:p>
          <a:p>
            <a:r>
              <a:rPr lang="de-DE" dirty="0" err="1" smtClean="0"/>
              <a:t>Semi</a:t>
            </a:r>
            <a:r>
              <a:rPr lang="de-DE" dirty="0" smtClean="0"/>
              <a:t> / </a:t>
            </a:r>
            <a:r>
              <a:rPr lang="de-DE" dirty="0" err="1" smtClean="0"/>
              <a:t>Practical</a:t>
            </a:r>
            <a:r>
              <a:rPr lang="de-DE" dirty="0" smtClean="0"/>
              <a:t> FP an Hand von </a:t>
            </a:r>
            <a:r>
              <a:rPr lang="de-DE" dirty="0" err="1" smtClean="0"/>
              <a:t>Guava</a:t>
            </a:r>
            <a:endParaRPr lang="de-DE" dirty="0" smtClean="0"/>
          </a:p>
          <a:p>
            <a:r>
              <a:rPr lang="de-DE" dirty="0" err="1" smtClean="0"/>
              <a:t>Closures</a:t>
            </a:r>
            <a:r>
              <a:rPr lang="de-DE" dirty="0" smtClean="0"/>
              <a:t> in Java 8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263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511175" y="408121"/>
            <a:ext cx="257955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8400" dirty="0" err="1" smtClean="0">
                <a:solidFill>
                  <a:schemeClr val="bg1"/>
                </a:solidFill>
              </a:rPr>
              <a:t>λ</a:t>
            </a:r>
            <a:endParaRPr lang="de-DE" sz="38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2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505908" y="950385"/>
            <a:ext cx="200547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1200" dirty="0" smtClean="0">
                <a:solidFill>
                  <a:schemeClr val="bg1"/>
                </a:solidFill>
              </a:rPr>
              <a:t>x</a:t>
            </a:r>
            <a:endParaRPr lang="de-DE" sz="3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9095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85441" y="950385"/>
            <a:ext cx="691697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1200" dirty="0" err="1" smtClean="0">
                <a:solidFill>
                  <a:schemeClr val="bg1"/>
                </a:solidFill>
              </a:rPr>
              <a:t>λx.T</a:t>
            </a:r>
            <a:endParaRPr lang="de-DE" sz="3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8949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862373" y="950385"/>
            <a:ext cx="514110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1200" dirty="0" smtClean="0">
                <a:solidFill>
                  <a:schemeClr val="bg1"/>
                </a:solidFill>
              </a:rPr>
              <a:t>S T</a:t>
            </a:r>
            <a:endParaRPr lang="de-DE" sz="3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04814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233" y="1539005"/>
            <a:ext cx="9074920" cy="3724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600" dirty="0">
                <a:solidFill>
                  <a:schemeClr val="bg1"/>
                </a:solidFill>
              </a:rPr>
              <a:t>(</a:t>
            </a:r>
            <a:r>
              <a:rPr lang="de-DE" sz="23600" dirty="0" err="1" smtClean="0">
                <a:solidFill>
                  <a:schemeClr val="bg1"/>
                </a:solidFill>
              </a:rPr>
              <a:t>λx.R</a:t>
            </a:r>
            <a:r>
              <a:rPr lang="de-DE" sz="23600" dirty="0" smtClean="0">
                <a:solidFill>
                  <a:schemeClr val="bg1"/>
                </a:solidFill>
              </a:rPr>
              <a:t>)T</a:t>
            </a:r>
            <a:endParaRPr lang="de-DE" sz="2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0202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233" y="552893"/>
            <a:ext cx="916824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>
                <a:solidFill>
                  <a:schemeClr val="bg1"/>
                </a:solidFill>
              </a:rPr>
              <a:t>(</a:t>
            </a:r>
            <a:r>
              <a:rPr lang="de-DE" sz="12400" dirty="0" err="1" smtClean="0">
                <a:solidFill>
                  <a:schemeClr val="bg1"/>
                </a:solidFill>
              </a:rPr>
              <a:t>λx.x</a:t>
            </a:r>
            <a:r>
              <a:rPr lang="de-DE" sz="12400" dirty="0" smtClean="0">
                <a:solidFill>
                  <a:schemeClr val="bg1"/>
                </a:solidFill>
              </a:rPr>
              <a:t> 73 x a) </a:t>
            </a:r>
            <a:r>
              <a:rPr lang="de-DE" sz="12400" dirty="0" err="1" smtClean="0">
                <a:solidFill>
                  <a:schemeClr val="bg1"/>
                </a:solidFill>
              </a:rPr>
              <a:t>pi</a:t>
            </a:r>
            <a:r>
              <a:rPr lang="de-DE" sz="12400" dirty="0" smtClean="0">
                <a:solidFill>
                  <a:schemeClr val="bg1"/>
                </a:solidFill>
              </a:rPr>
              <a:t> 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712953" y="4291177"/>
            <a:ext cx="574485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400" dirty="0" err="1" smtClean="0">
                <a:solidFill>
                  <a:schemeClr val="bg1"/>
                </a:solidFill>
              </a:rPr>
              <a:t>pi</a:t>
            </a:r>
            <a:r>
              <a:rPr lang="de-DE" sz="12400" dirty="0" smtClean="0">
                <a:solidFill>
                  <a:schemeClr val="bg1"/>
                </a:solidFill>
              </a:rPr>
              <a:t> 73 </a:t>
            </a:r>
            <a:r>
              <a:rPr lang="de-DE" sz="12400" dirty="0" err="1" smtClean="0">
                <a:solidFill>
                  <a:schemeClr val="bg1"/>
                </a:solidFill>
              </a:rPr>
              <a:t>pi</a:t>
            </a:r>
            <a:r>
              <a:rPr lang="de-DE" sz="12400" dirty="0" smtClean="0">
                <a:solidFill>
                  <a:schemeClr val="bg1"/>
                </a:solidFill>
              </a:rPr>
              <a:t> a</a:t>
            </a:r>
            <a:endParaRPr lang="de-DE" sz="124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438873" y="3126101"/>
            <a:ext cx="4134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smtClean="0">
                <a:solidFill>
                  <a:schemeClr val="bg1"/>
                </a:solidFill>
              </a:rPr>
              <a:t>β-Reduktion</a:t>
            </a:r>
            <a:endParaRPr lang="de-DE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6736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58529" y="283955"/>
            <a:ext cx="299575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200" dirty="0" err="1" smtClean="0">
                <a:solidFill>
                  <a:schemeClr val="bg1"/>
                </a:solidFill>
              </a:rPr>
              <a:t>λx.x</a:t>
            </a:r>
            <a:endParaRPr lang="de-DE" sz="132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58529" y="2455496"/>
            <a:ext cx="30544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200" dirty="0" err="1" smtClean="0">
                <a:solidFill>
                  <a:schemeClr val="bg1"/>
                </a:solidFill>
              </a:rPr>
              <a:t>λx.a</a:t>
            </a:r>
            <a:endParaRPr lang="de-DE" sz="132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258529" y="4535306"/>
            <a:ext cx="664166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200" dirty="0" err="1" smtClean="0">
                <a:solidFill>
                  <a:schemeClr val="bg1"/>
                </a:solidFill>
              </a:rPr>
              <a:t>λf</a:t>
            </a:r>
            <a:r>
              <a:rPr lang="de-DE" sz="13200" dirty="0" smtClean="0">
                <a:solidFill>
                  <a:schemeClr val="bg1"/>
                </a:solidFill>
              </a:rPr>
              <a:t> </a:t>
            </a:r>
            <a:r>
              <a:rPr lang="de-DE" sz="13200" dirty="0" err="1" smtClean="0">
                <a:solidFill>
                  <a:schemeClr val="bg1"/>
                </a:solidFill>
              </a:rPr>
              <a:t>x.f</a:t>
            </a:r>
            <a:r>
              <a:rPr lang="de-DE" sz="13200" dirty="0" smtClean="0">
                <a:solidFill>
                  <a:schemeClr val="bg1"/>
                </a:solidFill>
              </a:rPr>
              <a:t> (f x)</a:t>
            </a:r>
            <a:endParaRPr lang="de-DE" sz="1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80735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ruco-Complement">
  <a:themeElements>
    <a:clrScheme name="coruco 3">
      <a:dk1>
        <a:srgbClr val="2A2A2A"/>
      </a:dk1>
      <a:lt1>
        <a:srgbClr val="FFFFFF"/>
      </a:lt1>
      <a:dk2>
        <a:srgbClr val="2A2A2A"/>
      </a:dk2>
      <a:lt2>
        <a:srgbClr val="BBBBBB"/>
      </a:lt2>
      <a:accent1>
        <a:srgbClr val="0C68BA"/>
      </a:accent1>
      <a:accent2>
        <a:srgbClr val="BA7605"/>
      </a:accent2>
      <a:accent3>
        <a:srgbClr val="335872"/>
      </a:accent3>
      <a:accent4>
        <a:srgbClr val="715D33"/>
      </a:accent4>
      <a:accent5>
        <a:srgbClr val="0C68BA"/>
      </a:accent5>
      <a:accent6>
        <a:srgbClr val="BA7605"/>
      </a:accent6>
      <a:hlink>
        <a:srgbClr val="0000FF"/>
      </a:hlink>
      <a:folHlink>
        <a:srgbClr val="800080"/>
      </a:folHlink>
    </a:clrScheme>
    <a:fontScheme name="Zwielic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Coruco-Complement.potx</Template>
  <TotalTime>0</TotalTime>
  <Words>492</Words>
  <Application>Microsoft Macintosh PowerPoint</Application>
  <PresentationFormat>Bildschirmpräsentation (4:3)</PresentationFormat>
  <Paragraphs>111</Paragraphs>
  <Slides>24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Coruco-Complement</vt:lpstr>
      <vt:lpstr>Functional programming</vt:lpstr>
      <vt:lpstr>Agenda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Zusammenfassung</vt:lpstr>
      <vt:lpstr>Agenda</vt:lpstr>
      <vt:lpstr>PowerPoint-Präsentation</vt:lpstr>
      <vt:lpstr>Installation</vt:lpstr>
      <vt:lpstr>Installation</vt:lpstr>
      <vt:lpstr>PowerPoint-Präsentation</vt:lpstr>
      <vt:lpstr>Use Java in Clojure</vt:lpstr>
      <vt:lpstr>Use Clojure in Java</vt:lpstr>
      <vt:lpstr>Use Clojure in Java</vt:lpstr>
      <vt:lpstr>Sechs Regeln der Clojure Programmierung</vt:lpstr>
      <vt:lpstr>Agenda</vt:lpstr>
    </vt:vector>
  </TitlesOfParts>
  <Company>coruco Software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Sascha Koch</dc:creator>
  <cp:lastModifiedBy>Sascha Koch</cp:lastModifiedBy>
  <cp:revision>75</cp:revision>
  <dcterms:created xsi:type="dcterms:W3CDTF">2014-11-07T13:15:47Z</dcterms:created>
  <dcterms:modified xsi:type="dcterms:W3CDTF">2014-11-08T00:11:17Z</dcterms:modified>
</cp:coreProperties>
</file>