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Lato" panose="020B0604020202020204" charset="0"/>
      <p:regular r:id="rId43"/>
      <p:bold r:id="rId44"/>
      <p:italic r:id="rId45"/>
      <p:boldItalic r:id="rId46"/>
    </p:embeddedFont>
    <p:embeddedFont>
      <p:font typeface="Raleway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8CA37D-C007-4350-9ABA-09FE7775EE08}">
  <a:tblStyle styleId="{E68CA37D-C007-4350-9ABA-09FE7775EE0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48FF4E-AD9D-4959-A170-03E1C8A4AF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miner.com/news/local_news/alaska-s-stand-your-ground-law-to-go-into-effect/article_b38db37e-f75b-11e2-8575-001a4bcf6878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gangcenter.gov/survey-analysis/measuring-the-extent-of-gang-problem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dc.gov/mmwr/preview/mmwrhtml/mm6103a2.htm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2017/1/5/14168440/2017-new-year-gun-violence-death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usatoday.com/story/news/nation/2017/07/05/july-4th-weekend-shootings-chicago/452585001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3009222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3009222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515154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515154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District of Columbia is removed from all years as the numbers are too high and it is skewing the scale by a lot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talk about how Alaska had less incidents in 2014 but increased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http://www.newsminer.com/news/local_news/alaska-s-stand-your-ground-law-to-go-into-effect/article_b38db37e-f75b-11e2-8575-001a4bcf6878.html</a:t>
            </a:r>
            <a:r>
              <a:rPr lang="en"/>
              <a:t> - Stand your ground state since 2013. Took some time to see it’s implications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612fdb2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a612fdb2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612fdb2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7a612fdb2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612fdb20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7a612fdb20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612fdb20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7a612fdb20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a612fdb20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7a612fdb20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a612fdb20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7a612fdb20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a612fdb20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7a612fdb20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a612fdb20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7a612fdb20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300922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300922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a619bb30f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a619bb30f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a619bb30f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a619bb30f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a619bb30f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a619bb30f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a619bb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a619bb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https://www.nationalgangcenter.gov/survey-analysis/measuring-the-extent-of-gang-problems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https://www.cdc.gov/mmwr/preview/mmwrhtml/mm6103a2.htm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a619bb30f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a619bb30f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rabicPeriod"/>
            </a:pPr>
            <a:r>
              <a:rPr lang="en" sz="900" b="1">
                <a:solidFill>
                  <a:srgbClr val="666666"/>
                </a:solidFill>
                <a:highlight>
                  <a:srgbClr val="FFFFFF"/>
                </a:highlight>
              </a:rPr>
              <a:t>Deborah Azrael, Joanna Cohen, Carmel Salhi, and Matthew Miller, “Firearm Storage in Gun–owning Households with Children: Results of a 2015 National Survey,” </a:t>
            </a:r>
            <a:r>
              <a:rPr lang="en" sz="900" b="1" i="1">
                <a:solidFill>
                  <a:srgbClr val="666666"/>
                </a:solidFill>
                <a:highlight>
                  <a:srgbClr val="FFFFFF"/>
                </a:highlight>
              </a:rPr>
              <a:t>Journal of Urban Health</a:t>
            </a:r>
            <a:r>
              <a:rPr lang="en" sz="900" b="1">
                <a:solidFill>
                  <a:srgbClr val="666666"/>
                </a:solidFill>
                <a:highlight>
                  <a:srgbClr val="FFFFFF"/>
                </a:highlight>
              </a:rPr>
              <a:t> 95, no. 3 (2018): 295–304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a619bb30f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a619bb30f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b3009222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b3009222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93841e0a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93841e0a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93841e0a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93841e0a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93841e0a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93841e0a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592375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592375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a6c713f0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a6c713f0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a4ea23e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a4ea23e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a4ea23e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a4ea23e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a4ea23ea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a4ea23ea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a4ea23e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a4ea23e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a6ea9b26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a6ea9b26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a715bb8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a715bb8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b3009222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b3009222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a612fdb20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7a612fdb20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a612fdb20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7a612fdb20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515154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515154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6c713f06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7a6c713f06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incident count is the number of injuries and deaths together. Incident is any incident that involved assault/harm with a gun.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6c713f0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7a6c713f0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Can talk about why July and August have higher count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6c713f06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7a6c713f06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Quite naturally, weekends will be having more incident counts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6c713f06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a6c713f06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https://www.vox.com/2017/1/5/14168440/2017-new-year-gun-violence-deaths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https://www.usatoday.com/story/news/nation/2017/07/05/july-4th-weekend-shootings-chicago/452585001/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6c713f06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7a6c713f06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firearmlaws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houghtco.com/gun-owners-percentage-of-state-populations-3325153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408050"/>
            <a:ext cx="76881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Violence in the U.S.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377425" y="4387450"/>
            <a:ext cx="87438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Team Koneni: Amey Athaley, Khyathi Balusu , Rawini Dias, Sadhana Koneni, Satya Pachigolla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738" y="1510500"/>
            <a:ext cx="4939525" cy="25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701950" y="1041100"/>
            <a:ext cx="1103100" cy="25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Incidents by State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l="1023" t="2908" r="580" b="2955"/>
          <a:stretch/>
        </p:blipFill>
        <p:spPr>
          <a:xfrm>
            <a:off x="-6425" y="1681213"/>
            <a:ext cx="8998026" cy="24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capita Incidents by State*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487616"/>
            <a:ext cx="9144000" cy="256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Illinois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5269624" y="906821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4173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7107440" y="906475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5077024" y="1993450"/>
            <a:ext cx="1438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Total Incidents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6914840" y="1993450"/>
            <a:ext cx="1669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Incidents per Million</a:t>
            </a:r>
            <a:endParaRPr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4939864" y="2832651"/>
          <a:ext cx="3000000" cy="30000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C2C2C2"/>
                    </a:gs>
                    <a:gs pos="35000">
                      <a:srgbClr val="D4D4D4"/>
                    </a:gs>
                    <a:gs pos="100000">
                      <a:srgbClr val="EFEFEF"/>
                    </a:gs>
                  </a:gsLst>
                  <a:lin ang="16200000" scaled="0"/>
                </a:gradFill>
                <a:tableStyleId>{E68CA37D-C007-4350-9ABA-09FE7775EE08}</a:tableStyleId>
              </a:tblPr>
              <a:tblGrid>
                <a:gridCol w="8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by #Incidents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- # Incidents per Mil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99800"/>
            <a:ext cx="38290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Illinois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665550" y="1649475"/>
            <a:ext cx="78129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Illinois has the highest number of incidents across US for 3 years straight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have a high number of  Gang Related incidents and Armed Robberies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Illinois, the capital city Chicago has the highest number of gun violence victims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Chicago is the city with the highest number of ‘Gang Related’ incidents for all 4 years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655100" y="575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California</a:t>
            </a: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5269624" y="906821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3792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7107440" y="906475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5077024" y="1993450"/>
            <a:ext cx="1438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Total Incidents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6914840" y="1993450"/>
            <a:ext cx="1669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Incidents per Million</a:t>
            </a: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6" name="Google Shape;256;p38"/>
          <p:cNvGraphicFramePr/>
          <p:nvPr/>
        </p:nvGraphicFramePr>
        <p:xfrm>
          <a:off x="4939864" y="28326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by #Incidents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- # Incidents per Mil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48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2017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800" y="1299800"/>
            <a:ext cx="37719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655100" y="575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California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727650" y="1619500"/>
            <a:ext cx="76887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terms of incidents California is in the top 3 for all years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But the per capita rank suggests that the in California the high incident numbers is because of its dense population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California, Los Angeles has the highest number of gun violence victims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 Angeles is in the top 5 cities with ‘Gang Related’ incidents for all 4 years</a:t>
            </a:r>
            <a:endParaRPr/>
          </a:p>
          <a:p>
            <a:pPr marL="285750" marR="0" lvl="0" indent="-203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642675" y="599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Texas</a:t>
            </a:r>
            <a:endParaRPr/>
          </a:p>
        </p:txBody>
      </p:sp>
      <p:sp>
        <p:nvSpPr>
          <p:cNvPr id="269" name="Google Shape;269;p40"/>
          <p:cNvSpPr/>
          <p:nvPr/>
        </p:nvSpPr>
        <p:spPr>
          <a:xfrm>
            <a:off x="5269624" y="906821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7107440" y="906475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5077024" y="1993450"/>
            <a:ext cx="1438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Total Incidents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6914840" y="1993450"/>
            <a:ext cx="1669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Incidents per Million</a:t>
            </a: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3" name="Google Shape;273;p40"/>
          <p:cNvGraphicFramePr/>
          <p:nvPr/>
        </p:nvGraphicFramePr>
        <p:xfrm>
          <a:off x="4939864" y="28326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by #Incidents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- # Incidents per Mil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39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43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2017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47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50" y="1374175"/>
            <a:ext cx="37719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66750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Texas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727650" y="1501150"/>
            <a:ext cx="76887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Texas is consistently present in the Top 5 list for number of incidents. But when we look at incidents per capita, Texas comes down the list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Most incidents in Texas are Armed Robberies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Texas, Houston has the highest number of victims and Austin stands fifth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all cities of US, Houston ranks 1</a:t>
            </a:r>
            <a:r>
              <a:rPr lang="en" sz="1300" b="0" i="0" u="none" strike="noStrike" cap="none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highest number of Defensive Use incidents for all 4 years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667500" y="575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Alaska</a:t>
            </a:r>
            <a:endParaRPr/>
          </a:p>
        </p:txBody>
      </p:sp>
      <p:sp>
        <p:nvSpPr>
          <p:cNvPr id="286" name="Google Shape;286;p42"/>
          <p:cNvSpPr/>
          <p:nvPr/>
        </p:nvSpPr>
        <p:spPr>
          <a:xfrm>
            <a:off x="5269624" y="906821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7107440" y="906475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2"/>
          <p:cNvSpPr txBox="1">
            <a:spLocks noGrp="1"/>
          </p:cNvSpPr>
          <p:nvPr>
            <p:ph type="body" idx="1"/>
          </p:nvPr>
        </p:nvSpPr>
        <p:spPr>
          <a:xfrm>
            <a:off x="5077024" y="1993450"/>
            <a:ext cx="1438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Total Incidents</a:t>
            </a:r>
            <a:endParaRPr/>
          </a:p>
        </p:txBody>
      </p:sp>
      <p:sp>
        <p:nvSpPr>
          <p:cNvPr id="289" name="Google Shape;289;p42"/>
          <p:cNvSpPr txBox="1"/>
          <p:nvPr/>
        </p:nvSpPr>
        <p:spPr>
          <a:xfrm>
            <a:off x="6914840" y="1993450"/>
            <a:ext cx="1669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Incidents per Million</a:t>
            </a: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90" name="Google Shape;290;p42"/>
          <p:cNvGraphicFramePr/>
          <p:nvPr/>
        </p:nvGraphicFramePr>
        <p:xfrm>
          <a:off x="4939864" y="28326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by #Incidents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- # Incidents per Mil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37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36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2017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500" y="1436150"/>
            <a:ext cx="37433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667500" y="575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Alaska</a:t>
            </a:r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727650" y="1501150"/>
            <a:ext cx="76887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Alaska has a lower number of incidents but when looked at numbers per capita, Alaska stands second for 3 years straight. The  1</a:t>
            </a:r>
            <a:r>
              <a:rPr lang="en" sz="1300" b="0" i="0" u="none" strike="noStrike" cap="none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being District of Columbia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Alaska’s biggest city Anchorage has the highest number of gun violence victims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Between 2014 and 2015, we saw a spike in the number of Drug Related Incidents and Defensive Use incidents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577050" y="1445425"/>
            <a:ext cx="7688700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Understanding the Data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Analysis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 Series Trends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Trends by State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Trends by Incident type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Gun Ownership per Capita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Gun Laws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Mental Illness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Insights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727650" y="619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 Incident Type</a:t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5" y="1607338"/>
            <a:ext cx="4304875" cy="29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7350"/>
            <a:ext cx="4201174" cy="2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727650" y="54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Bar/Club Incidents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0" name="Google Shape;310;p45"/>
          <p:cNvGraphicFramePr/>
          <p:nvPr/>
        </p:nvGraphicFramePr>
        <p:xfrm>
          <a:off x="5423339" y="13368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Incidents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Ohio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Texas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Florida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Pennsylvania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South Carolina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Google Shape;311;p45"/>
          <p:cNvSpPr txBox="1"/>
          <p:nvPr/>
        </p:nvSpPr>
        <p:spPr>
          <a:xfrm>
            <a:off x="363400" y="4165125"/>
            <a:ext cx="8632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average, Bar/Club incidents have higher number of people killed per incident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Cleveland &amp; Columbus(Ohio), Houston(Texas),Philadelphia(Pennsylvania)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have the highest number of incidents at the city or county level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00" y="1336875"/>
            <a:ext cx="4905900" cy="27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title"/>
          </p:nvPr>
        </p:nvSpPr>
        <p:spPr>
          <a:xfrm>
            <a:off x="727650" y="54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Gang Related Incidents</a:t>
            </a:r>
            <a:endParaRPr/>
          </a:p>
        </p:txBody>
      </p:sp>
      <p:graphicFrame>
        <p:nvGraphicFramePr>
          <p:cNvPr id="318" name="Google Shape;318;p46"/>
          <p:cNvGraphicFramePr/>
          <p:nvPr/>
        </p:nvGraphicFramePr>
        <p:xfrm>
          <a:off x="5423339" y="13368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Incidents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Illinois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California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1339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Oregon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New York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Washington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177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9" name="Google Shape;319;p46"/>
          <p:cNvSpPr txBox="1"/>
          <p:nvPr/>
        </p:nvSpPr>
        <p:spPr>
          <a:xfrm>
            <a:off x="363400" y="3888450"/>
            <a:ext cx="86328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Illinois and California stand out with a very high incidence of gun violence among the states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Many state legislatures have enacted laws, like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California’s law on Gang Affiliation Enhancement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that are designed to discourage gang affiliation.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According to the STEP Act (“California Street Terrorism Enforcement and Prevention Act”), a defendant can receive an additional sentence if they are affiliated with a gang or helped one.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00" y="1284425"/>
            <a:ext cx="4878176" cy="26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>
            <a:spLocks noGrp="1"/>
          </p:cNvSpPr>
          <p:nvPr>
            <p:ph type="title"/>
          </p:nvPr>
        </p:nvSpPr>
        <p:spPr>
          <a:xfrm>
            <a:off x="727650" y="54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Related Incidents</a:t>
            </a:r>
            <a:endParaRPr/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" y="1267000"/>
            <a:ext cx="5075200" cy="2817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47"/>
          <p:cNvGraphicFramePr/>
          <p:nvPr/>
        </p:nvGraphicFramePr>
        <p:xfrm>
          <a:off x="5423339" y="13368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6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Incidents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New York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California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Florida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Massachusetts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Texas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828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" name="Google Shape;328;p47"/>
          <p:cNvSpPr txBox="1"/>
          <p:nvPr/>
        </p:nvSpPr>
        <p:spPr>
          <a:xfrm>
            <a:off x="363275" y="3658475"/>
            <a:ext cx="8632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Incidents associated with drug trade/use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According to the Department of Justice’s National Gang Center, particularly in urban areas, significant percentages of gun-related homicides (15 percent to 33 percent) are linked with gang and drug activity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5 cities or counties for these incidents are </a:t>
            </a: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Baltimore, Boston, Springfield, Hartford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Indianapolis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are in the North Eastern  region of the 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727650" y="54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Children/School Incidents</a:t>
            </a:r>
            <a:endParaRPr/>
          </a:p>
        </p:txBody>
      </p:sp>
      <p:graphicFrame>
        <p:nvGraphicFramePr>
          <p:cNvPr id="334" name="Google Shape;334;p48"/>
          <p:cNvGraphicFramePr/>
          <p:nvPr/>
        </p:nvGraphicFramePr>
        <p:xfrm>
          <a:off x="5517089" y="26843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0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Incidents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Florida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Texas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Ohio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Georgia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Tennessee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228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5" name="Google Shape;335;p48"/>
          <p:cNvSpPr txBox="1"/>
          <p:nvPr/>
        </p:nvSpPr>
        <p:spPr>
          <a:xfrm>
            <a:off x="363400" y="4024975"/>
            <a:ext cx="534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4.6 million minors in the US live in homes with at least one loaded, unlocked firearm </a:t>
            </a:r>
            <a:r>
              <a:rPr lang="en" baseline="30000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Twenty-seven states excluding Ohio have enacted child access prevention laws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62" y="1336875"/>
            <a:ext cx="4969837" cy="28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025" y="547825"/>
            <a:ext cx="3572724" cy="2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727650" y="54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Armed Robbery Incidents</a:t>
            </a:r>
            <a:endParaRPr/>
          </a:p>
        </p:txBody>
      </p:sp>
      <p:graphicFrame>
        <p:nvGraphicFramePr>
          <p:cNvPr id="343" name="Google Shape;343;p49"/>
          <p:cNvGraphicFramePr/>
          <p:nvPr/>
        </p:nvGraphicFramePr>
        <p:xfrm>
          <a:off x="5451289" y="283812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Incidents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Texas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1760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Florida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Illinois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Ohio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1318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Georgia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1259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4" name="Google Shape;344;p49"/>
          <p:cNvSpPr txBox="1"/>
          <p:nvPr/>
        </p:nvSpPr>
        <p:spPr>
          <a:xfrm>
            <a:off x="363400" y="3874050"/>
            <a:ext cx="45147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Armed Robbery has the highest number of incidents among the categories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New Orleans, Chicago, Washington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Houston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are the top 4 cities for armed robbery incidents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0" y="1269450"/>
            <a:ext cx="5075201" cy="26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300" y="475950"/>
            <a:ext cx="3702225" cy="23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8303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gun ownership exhibits higher gun deaths</a:t>
            </a:r>
            <a:endParaRPr/>
          </a:p>
        </p:txBody>
      </p:sp>
      <p:graphicFrame>
        <p:nvGraphicFramePr>
          <p:cNvPr id="352" name="Google Shape;352;p50"/>
          <p:cNvGraphicFramePr/>
          <p:nvPr/>
        </p:nvGraphicFramePr>
        <p:xfrm>
          <a:off x="5386039" y="16762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</a:t>
                      </a: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guns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Texas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588k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California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344k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Florida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343k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Virginia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307k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Pennsylvania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236k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3" name="Google Shape;3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225"/>
            <a:ext cx="5511949" cy="38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655075" y="611200"/>
            <a:ext cx="8303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Guns Ownership per 1000 capita </a:t>
            </a:r>
            <a:endParaRPr/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5" y="1297650"/>
            <a:ext cx="5386050" cy="37702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51"/>
          <p:cNvGraphicFramePr/>
          <p:nvPr/>
        </p:nvGraphicFramePr>
        <p:xfrm>
          <a:off x="5386039" y="17568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</a:t>
                      </a: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guns/ 1000 capita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Wyoming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New Hampshire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Mexico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Virginia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653250" y="541325"/>
            <a:ext cx="8303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laws  translate to lower incidents </a:t>
            </a:r>
            <a:endParaRPr/>
          </a:p>
        </p:txBody>
      </p:sp>
      <p:sp>
        <p:nvSpPr>
          <p:cNvPr id="366" name="Google Shape;366;p52"/>
          <p:cNvSpPr txBox="1"/>
          <p:nvPr/>
        </p:nvSpPr>
        <p:spPr>
          <a:xfrm>
            <a:off x="846725" y="2948575"/>
            <a:ext cx="2345700" cy="1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an aggregated yearly level, total no of laws and no of people harmed by gun violence were negatively correlated at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 -0.798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100" y="1599225"/>
            <a:ext cx="1422476" cy="1422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52"/>
          <p:cNvGraphicFramePr/>
          <p:nvPr/>
        </p:nvGraphicFramePr>
        <p:xfrm>
          <a:off x="3918900" y="15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{AC48FF4E-AD9D-4959-A170-03E1C8A4AFE0}</a:tableStyleId>
              </a:tblPr>
              <a:tblGrid>
                <a:gridCol w="218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Law Categories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 with gun crimes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Ammunition Regulations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-0.96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Buyer regulations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-0.93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Dealer regulations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-0.95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Possession regulations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-0.96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 your ground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+0.71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8303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laws are the most impactful?</a:t>
            </a:r>
            <a:endParaRPr/>
          </a:p>
        </p:txBody>
      </p:sp>
      <p:graphicFrame>
        <p:nvGraphicFramePr>
          <p:cNvPr id="374" name="Google Shape;374;p53"/>
          <p:cNvGraphicFramePr/>
          <p:nvPr/>
        </p:nvGraphicFramePr>
        <p:xfrm>
          <a:off x="864700" y="162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{AC48FF4E-AD9D-4959-A170-03E1C8A4AFE0}</a:tableStyleId>
              </a:tblPr>
              <a:tblGrid>
                <a:gridCol w="3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Law Categories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Correlation with gun crimes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Ammunition Regulations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Licensing, Background Checks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Buyer Regulations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Permission, Training, Restrictions, Theft 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Dealer Regulations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Licensing, reporting &amp; junk guns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Possession regulations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Age restrictions, Carrying restrictions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 your ground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Right to defend even to the point of application of lethal force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577050" y="1445425"/>
            <a:ext cx="7688700" cy="3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Gun Violence statistics in the United States are truly alarming</a:t>
            </a: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The debate on gun violence and gun control has implications on our human right to life</a:t>
            </a: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Our</a:t>
            </a:r>
            <a:r>
              <a:rPr lang="en" sz="1400"/>
              <a:t> </a:t>
            </a:r>
            <a:r>
              <a:rPr lang="en" sz="1400" dirty="0"/>
              <a:t>analysis explores: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Trends by time and location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Trends by the number of gun laws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Trends by the number of guns owned per capita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Trends between gun violence and mental illness</a:t>
            </a: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We hope this analysis will provide useful information for those who propose regulations and legislation relating to gun usage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Violence &amp; Mental Illness</a:t>
            </a:r>
            <a:endParaRPr/>
          </a:p>
        </p:txBody>
      </p:sp>
      <p:pic>
        <p:nvPicPr>
          <p:cNvPr id="380" name="Google Shape;3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50" y="1684775"/>
            <a:ext cx="2971800" cy="3219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1" name="Google Shape;381;p54"/>
          <p:cNvSpPr txBox="1"/>
          <p:nvPr/>
        </p:nvSpPr>
        <p:spPr>
          <a:xfrm>
            <a:off x="1393025" y="1328750"/>
            <a:ext cx="24669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Top 10 States with Gun Violence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54"/>
          <p:cNvSpPr txBox="1"/>
          <p:nvPr/>
        </p:nvSpPr>
        <p:spPr>
          <a:xfrm>
            <a:off x="4870850" y="1328750"/>
            <a:ext cx="3261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Top 10 States with High Depression Numbers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850" y="1684775"/>
            <a:ext cx="2742071" cy="3153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>
            <a:spLocks noGrp="1"/>
          </p:cNvSpPr>
          <p:nvPr>
            <p:ph type="title"/>
          </p:nvPr>
        </p:nvSpPr>
        <p:spPr>
          <a:xfrm>
            <a:off x="651450" y="547125"/>
            <a:ext cx="813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 of Gun Violence &amp; Mental Illness Numbers by State</a:t>
            </a:r>
            <a:endParaRPr sz="2000"/>
          </a:p>
        </p:txBody>
      </p:sp>
      <p:pic>
        <p:nvPicPr>
          <p:cNvPr id="389" name="Google Shape;3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15725"/>
            <a:ext cx="4343399" cy="323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870" y="1599000"/>
            <a:ext cx="4378405" cy="3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5"/>
          <p:cNvSpPr txBox="1"/>
          <p:nvPr/>
        </p:nvSpPr>
        <p:spPr>
          <a:xfrm>
            <a:off x="2075850" y="1262025"/>
            <a:ext cx="570900" cy="336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Texas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5"/>
          <p:cNvSpPr txBox="1"/>
          <p:nvPr/>
        </p:nvSpPr>
        <p:spPr>
          <a:xfrm>
            <a:off x="6401225" y="1262025"/>
            <a:ext cx="906900" cy="3537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California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230975" y="1251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651450" y="547125"/>
            <a:ext cx="8366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 of Gun Violence &amp; Mental Illness Numbers by State</a:t>
            </a:r>
            <a:endParaRPr sz="2000"/>
          </a:p>
        </p:txBody>
      </p:sp>
      <p:sp>
        <p:nvSpPr>
          <p:cNvPr id="399" name="Google Shape;399;p56"/>
          <p:cNvSpPr txBox="1"/>
          <p:nvPr/>
        </p:nvSpPr>
        <p:spPr>
          <a:xfrm>
            <a:off x="2075850" y="1262025"/>
            <a:ext cx="688800" cy="336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Illinois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6629825" y="1262025"/>
            <a:ext cx="542400" cy="3537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Ohio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5125"/>
            <a:ext cx="4446140" cy="32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063"/>
            <a:ext cx="4446150" cy="330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408" name="Google Shape;408;p57"/>
          <p:cNvSpPr txBox="1">
            <a:spLocks noGrp="1"/>
          </p:cNvSpPr>
          <p:nvPr>
            <p:ph type="body" idx="1"/>
          </p:nvPr>
        </p:nvSpPr>
        <p:spPr>
          <a:xfrm>
            <a:off x="577050" y="1564475"/>
            <a:ext cx="7688700" cy="3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analysis by state, Anchorage, Alaska has a large number of gun violence incidents per million people despite being sparsely populated</a:t>
            </a:r>
            <a:br>
              <a:rPr lang="en"/>
            </a:b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the laws against gang related activities, California and Illinois have very high incidence of gang related gun violence 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Laws that aim to regulate gun possession, ownership, and usage are most effective in curbing gun violence while ‘stand your ground’ law is observed to increase incidents 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gun ownership per 1000 capita does not necessarily lead to high incidents 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analysis of  mental illness by state, there is no evidence of correlation between gun violence and mental illness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>
            <a:spLocks noGrp="1"/>
          </p:cNvSpPr>
          <p:nvPr>
            <p:ph type="title"/>
          </p:nvPr>
        </p:nvSpPr>
        <p:spPr>
          <a:xfrm>
            <a:off x="3575850" y="2304150"/>
            <a:ext cx="1992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9" name="Google Shape;419;p5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Gun Laws in US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http://www.statefirearmlaws.org/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Gun ownership by state in US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https://www.thoughtco.com/gun-owners-percentage-of-state-populations-3325153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>
            <a:spLocks noGrp="1"/>
          </p:cNvSpPr>
          <p:nvPr>
            <p:ph type="title"/>
          </p:nvPr>
        </p:nvSpPr>
        <p:spPr>
          <a:xfrm>
            <a:off x="3650850" y="2304150"/>
            <a:ext cx="1842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Trends</a:t>
            </a:r>
            <a:endParaRPr/>
          </a:p>
        </p:txBody>
      </p:sp>
      <p:sp>
        <p:nvSpPr>
          <p:cNvPr id="430" name="Google Shape;430;p61"/>
          <p:cNvSpPr txBox="1">
            <a:spLocks noGrp="1"/>
          </p:cNvSpPr>
          <p:nvPr>
            <p:ph type="body" idx="1"/>
          </p:nvPr>
        </p:nvSpPr>
        <p:spPr>
          <a:xfrm>
            <a:off x="729450" y="1485425"/>
            <a:ext cx="76887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done: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 wise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Month wise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 of Week wise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few days with high incident count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Insights gained: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in year 2017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in July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on Weekends (Sunday)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on July 4 (two years’ July 4)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>
            <a:spLocks noGrp="1"/>
          </p:cNvSpPr>
          <p:nvPr>
            <p:ph type="title"/>
          </p:nvPr>
        </p:nvSpPr>
        <p:spPr>
          <a:xfrm>
            <a:off x="727650" y="575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Florida</a:t>
            </a:r>
            <a:endParaRPr/>
          </a:p>
        </p:txBody>
      </p:sp>
      <p:pic>
        <p:nvPicPr>
          <p:cNvPr id="436" name="Google Shape;43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" y="1250225"/>
            <a:ext cx="362902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2"/>
          <p:cNvSpPr/>
          <p:nvPr/>
        </p:nvSpPr>
        <p:spPr>
          <a:xfrm>
            <a:off x="5269624" y="906821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/>
          <p:nvPr/>
        </p:nvSpPr>
        <p:spPr>
          <a:xfrm>
            <a:off x="7107440" y="906475"/>
            <a:ext cx="1053600" cy="102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2"/>
          <p:cNvSpPr txBox="1">
            <a:spLocks noGrp="1"/>
          </p:cNvSpPr>
          <p:nvPr>
            <p:ph type="body" idx="1"/>
          </p:nvPr>
        </p:nvSpPr>
        <p:spPr>
          <a:xfrm>
            <a:off x="5077024" y="1993450"/>
            <a:ext cx="1438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Total Incidents</a:t>
            </a:r>
            <a:endParaRPr/>
          </a:p>
        </p:txBody>
      </p:sp>
      <p:sp>
        <p:nvSpPr>
          <p:cNvPr id="440" name="Google Shape;440;p62"/>
          <p:cNvSpPr txBox="1"/>
          <p:nvPr/>
        </p:nvSpPr>
        <p:spPr>
          <a:xfrm>
            <a:off x="6914840" y="1993450"/>
            <a:ext cx="1669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Incidents per Million</a:t>
            </a: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1" name="Google Shape;441;p62"/>
          <p:cNvGraphicFramePr/>
          <p:nvPr/>
        </p:nvGraphicFramePr>
        <p:xfrm>
          <a:off x="4939864" y="28326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{E68CA37D-C007-4350-9ABA-09FE7775EE08}</a:tableStyleId>
              </a:tblPr>
              <a:tblGrid>
                <a:gridCol w="8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by #Incidents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Rank - # Incidents per Mil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29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2017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>
            <a:spLocks noGrp="1"/>
          </p:cNvSpPr>
          <p:nvPr>
            <p:ph type="title"/>
          </p:nvPr>
        </p:nvSpPr>
        <p:spPr>
          <a:xfrm>
            <a:off x="727650" y="575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Florida</a:t>
            </a:r>
            <a:endParaRPr/>
          </a:p>
        </p:txBody>
      </p:sp>
      <p:pic>
        <p:nvPicPr>
          <p:cNvPr id="447" name="Google Shape;44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175" y="1287425"/>
            <a:ext cx="37719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3"/>
          <p:cNvSpPr txBox="1"/>
          <p:nvPr/>
        </p:nvSpPr>
        <p:spPr>
          <a:xfrm>
            <a:off x="4787250" y="1272540"/>
            <a:ext cx="36291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Florida is consistently present in the Top 5 list for number of incidents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‘Armed Robberies’ are more predominant that any other type of incidents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Jacksonville has the highest number of gun violence victims. This number is almost twice the victims in second highest city Orlando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7650" y="562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729450" y="1469275"/>
            <a:ext cx="7688700" cy="30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Dataset: </a:t>
            </a:r>
            <a:endParaRPr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Gun violence dataset from Kaggle</a:t>
            </a:r>
            <a:endParaRPr baseline="30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29 columns x 300,000 rows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 Census bureau data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Gun laws and gun ownership data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Health Searches by US Metropolitan area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099" y="1517524"/>
            <a:ext cx="2611250" cy="8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300" y="2556475"/>
            <a:ext cx="2854851" cy="14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l="4052" t="7375" r="6876" b="6059"/>
          <a:stretch/>
        </p:blipFill>
        <p:spPr>
          <a:xfrm>
            <a:off x="135400" y="1396450"/>
            <a:ext cx="5250100" cy="340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Incident Count </a:t>
            </a:r>
            <a:r>
              <a:rPr lang="en" sz="1800"/>
              <a:t>- Year wise</a:t>
            </a:r>
            <a:endParaRPr sz="1800"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5385500" y="2290250"/>
            <a:ext cx="34932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for 2013 &amp; 2018 has been excluded, for being incomplete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2014 - 2017 shows a steady increase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Incident Count </a:t>
            </a:r>
            <a:r>
              <a:rPr lang="en" sz="1800"/>
              <a:t>- Month wise</a:t>
            </a:r>
            <a:endParaRPr sz="1800"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l="5403" t="5430" r="7298" b="3750"/>
          <a:stretch/>
        </p:blipFill>
        <p:spPr>
          <a:xfrm>
            <a:off x="1209325" y="1312900"/>
            <a:ext cx="7026400" cy="34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Incident Count </a:t>
            </a:r>
            <a:r>
              <a:rPr lang="en" sz="1800"/>
              <a:t>- Day wise</a:t>
            </a:r>
            <a:endParaRPr sz="18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50" y="1269175"/>
            <a:ext cx="7382599" cy="36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Incident Count </a:t>
            </a:r>
            <a:r>
              <a:rPr lang="en" sz="1800"/>
              <a:t>- a few unfortunate days</a:t>
            </a:r>
            <a:endParaRPr sz="1800"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l="7263" r="6678"/>
          <a:stretch/>
        </p:blipFill>
        <p:spPr>
          <a:xfrm>
            <a:off x="1347100" y="1315100"/>
            <a:ext cx="6352849" cy="36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Incident Count </a:t>
            </a:r>
            <a:r>
              <a:rPr lang="en" sz="1800"/>
              <a:t>- an overview of unfortunate days</a:t>
            </a:r>
            <a:endParaRPr sz="1800"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t="2264" r="13718" b="41552"/>
          <a:stretch/>
        </p:blipFill>
        <p:spPr>
          <a:xfrm>
            <a:off x="619550" y="1562100"/>
            <a:ext cx="7904900" cy="28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Microsoft Office PowerPoint</Application>
  <PresentationFormat>On-screen Show (16:9)</PresentationFormat>
  <Paragraphs>378</Paragraphs>
  <Slides>39</Slides>
  <Notes>39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Raleway</vt:lpstr>
      <vt:lpstr>Lato</vt:lpstr>
      <vt:lpstr>Streamline</vt:lpstr>
      <vt:lpstr>Streamline</vt:lpstr>
      <vt:lpstr>Gun Violence in the U.S.</vt:lpstr>
      <vt:lpstr>Outline</vt:lpstr>
      <vt:lpstr>Introduction</vt:lpstr>
      <vt:lpstr>Understanding the Data</vt:lpstr>
      <vt:lpstr>Incident Count - Year wise</vt:lpstr>
      <vt:lpstr>Incident Count - Month wise</vt:lpstr>
      <vt:lpstr>Incident Count - Day wise</vt:lpstr>
      <vt:lpstr>Incident Count - a few unfortunate days</vt:lpstr>
      <vt:lpstr>Incident Count - an overview of unfortunate days</vt:lpstr>
      <vt:lpstr>Total Incidents by State</vt:lpstr>
      <vt:lpstr>Per capita Incidents by State*</vt:lpstr>
      <vt:lpstr>Illinois</vt:lpstr>
      <vt:lpstr>Illinois</vt:lpstr>
      <vt:lpstr>California</vt:lpstr>
      <vt:lpstr>California</vt:lpstr>
      <vt:lpstr>Texas</vt:lpstr>
      <vt:lpstr>Texas</vt:lpstr>
      <vt:lpstr>Alaska</vt:lpstr>
      <vt:lpstr>Alaska</vt:lpstr>
      <vt:lpstr>Analysis by Incident Type</vt:lpstr>
      <vt:lpstr>Bar/Club Incidents </vt:lpstr>
      <vt:lpstr>Gang Related Incidents</vt:lpstr>
      <vt:lpstr>Drug Related Incidents</vt:lpstr>
      <vt:lpstr>Children/School Incidents</vt:lpstr>
      <vt:lpstr>Armed Robbery Incidents</vt:lpstr>
      <vt:lpstr>Higher gun ownership exhibits higher gun deaths</vt:lpstr>
      <vt:lpstr>Guns Ownership per 1000 capita </vt:lpstr>
      <vt:lpstr>More laws  translate to lower incidents </vt:lpstr>
      <vt:lpstr>Which laws are the most impactful?</vt:lpstr>
      <vt:lpstr>Gun Violence &amp; Mental Illness</vt:lpstr>
      <vt:lpstr>Comparison of Gun Violence &amp; Mental Illness Numbers by State</vt:lpstr>
      <vt:lpstr>Comparison of Gun Violence &amp; Mental Illness Numbers by State</vt:lpstr>
      <vt:lpstr>Insights</vt:lpstr>
      <vt:lpstr>Questions?</vt:lpstr>
      <vt:lpstr>References</vt:lpstr>
      <vt:lpstr>Appendix</vt:lpstr>
      <vt:lpstr>Time Series Trends</vt:lpstr>
      <vt:lpstr>Florida</vt:lpstr>
      <vt:lpstr>Florida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the U.S.</dc:title>
  <cp:lastModifiedBy>Sadhana Koneni</cp:lastModifiedBy>
  <cp:revision>1</cp:revision>
  <dcterms:modified xsi:type="dcterms:W3CDTF">2019-12-05T02:36:57Z</dcterms:modified>
</cp:coreProperties>
</file>