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9" r:id="rId3"/>
    <p:sldId id="266" r:id="rId4"/>
    <p:sldId id="276" r:id="rId5"/>
    <p:sldId id="267" r:id="rId6"/>
    <p:sldId id="271" r:id="rId7"/>
    <p:sldId id="272" r:id="rId8"/>
    <p:sldId id="273" r:id="rId9"/>
    <p:sldId id="274" r:id="rId10"/>
    <p:sldId id="277" r:id="rId11"/>
    <p:sldId id="278" r:id="rId12"/>
    <p:sldId id="275"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y Campbell" initials="AC"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9" autoAdjust="0"/>
    <p:restoredTop sz="94660"/>
  </p:normalViewPr>
  <p:slideViewPr>
    <p:cSldViewPr snapToGrid="0">
      <p:cViewPr varScale="1">
        <p:scale>
          <a:sx n="150" d="100"/>
          <a:sy n="150" d="100"/>
        </p:scale>
        <p:origin x="672" y="168"/>
      </p:cViewPr>
      <p:guideLst/>
    </p:cSldViewPr>
  </p:slideViewPr>
  <p:notesTextViewPr>
    <p:cViewPr>
      <p:scale>
        <a:sx n="1" d="1"/>
        <a:sy n="1" d="1"/>
      </p:scale>
      <p:origin x="0" y="0"/>
    </p:cViewPr>
  </p:notesTextViewPr>
  <p:notesViewPr>
    <p:cSldViewPr snapToGrid="0">
      <p:cViewPr varScale="1">
        <p:scale>
          <a:sx n="89" d="100"/>
          <a:sy n="89" d="100"/>
        </p:scale>
        <p:origin x="3792"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4A38B-CB3B-4AB5-8E6E-7F93CEAC008B}" type="datetimeFigureOut">
              <a:rPr lang="en-US" smtClean="0"/>
              <a:t>6/22/16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F2099F-6DC8-4761-82BB-F0F70AF42C15}" type="slidenum">
              <a:rPr lang="en-US" smtClean="0"/>
              <a:t>‹#›</a:t>
            </a:fld>
            <a:endParaRPr lang="en-US"/>
          </a:p>
        </p:txBody>
      </p:sp>
    </p:spTree>
    <p:extLst>
      <p:ext uri="{BB962C8B-B14F-4D97-AF65-F5344CB8AC3E}">
        <p14:creationId xmlns:p14="http://schemas.microsoft.com/office/powerpoint/2010/main" val="2787535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6/22/16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6/22/16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hyperlink" Target="http://algs4.cs.princeton.edu/23quicksort/Quick3way.java.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pPr algn="ctr"/>
            <a:r>
              <a:rPr lang="en-US" sz="6000" dirty="0" smtClean="0"/>
              <a:t>Sorting 3: Quicksort</a:t>
            </a:r>
            <a:endParaRPr lang="en-US" sz="6000" dirty="0"/>
          </a:p>
        </p:txBody>
      </p:sp>
      <p:sp>
        <p:nvSpPr>
          <p:cNvPr id="3" name="Subtitle 2"/>
          <p:cNvSpPr>
            <a:spLocks noGrp="1"/>
          </p:cNvSpPr>
          <p:nvPr>
            <p:ph type="subTitle" idx="1"/>
          </p:nvPr>
        </p:nvSpPr>
        <p:spPr/>
        <p:txBody>
          <a:bodyPr anchor="ctr">
            <a:normAutofit/>
          </a:bodyPr>
          <a:lstStyle/>
          <a:p>
            <a:pPr algn="ctr"/>
            <a:r>
              <a:rPr lang="en-US" sz="4400" dirty="0" smtClean="0"/>
              <a:t>JAVA 201</a:t>
            </a:r>
            <a:endParaRPr lang="en-US" sz="4400" dirty="0"/>
          </a:p>
        </p:txBody>
      </p:sp>
    </p:spTree>
    <p:extLst>
      <p:ext uri="{BB962C8B-B14F-4D97-AF65-F5344CB8AC3E}">
        <p14:creationId xmlns:p14="http://schemas.microsoft.com/office/powerpoint/2010/main" val="2753747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141413" y="618518"/>
            <a:ext cx="9905998" cy="1478570"/>
          </a:xfrm>
        </p:spPr>
        <p:txBody>
          <a:bodyPr/>
          <a:lstStyle/>
          <a:p>
            <a:r>
              <a:rPr lang="en-US" dirty="0" smtClean="0">
                <a:solidFill>
                  <a:schemeClr val="bg1"/>
                </a:solidFill>
              </a:rPr>
              <a:t>Choosing a pivot</a:t>
            </a:r>
            <a:endParaRPr lang="en-US" dirty="0">
              <a:solidFill>
                <a:schemeClr val="bg1"/>
              </a:solidFill>
            </a:endParaRPr>
          </a:p>
        </p:txBody>
      </p:sp>
      <p:sp>
        <p:nvSpPr>
          <p:cNvPr id="7" name="Content Placeholder 2"/>
          <p:cNvSpPr>
            <a:spLocks noGrp="1"/>
          </p:cNvSpPr>
          <p:nvPr>
            <p:ph idx="1"/>
          </p:nvPr>
        </p:nvSpPr>
        <p:spPr>
          <a:xfrm>
            <a:off x="1141412" y="2249486"/>
            <a:ext cx="9905999" cy="4139883"/>
          </a:xfrm>
        </p:spPr>
        <p:txBody>
          <a:bodyPr>
            <a:normAutofit fontScale="92500" lnSpcReduction="10000"/>
          </a:bodyPr>
          <a:lstStyle/>
          <a:p>
            <a:pPr marL="0" lvl="0" indent="0">
              <a:buNone/>
            </a:pPr>
            <a:r>
              <a:rPr lang="en-US" dirty="0" smtClean="0">
                <a:solidFill>
                  <a:schemeClr val="bg1"/>
                </a:solidFill>
              </a:rPr>
              <a:t>Ideas:</a:t>
            </a:r>
            <a:endParaRPr lang="en-US" dirty="0" smtClean="0">
              <a:solidFill>
                <a:schemeClr val="bg1"/>
              </a:solidFill>
            </a:endParaRPr>
          </a:p>
          <a:p>
            <a:pPr lvl="1"/>
            <a:r>
              <a:rPr lang="en-US" dirty="0" smtClean="0">
                <a:solidFill>
                  <a:schemeClr val="bg1"/>
                </a:solidFill>
              </a:rPr>
              <a:t>Pick an element at the end of the array, and use that as the pivot</a:t>
            </a:r>
          </a:p>
          <a:p>
            <a:pPr lvl="2"/>
            <a:r>
              <a:rPr lang="en-US" dirty="0" smtClean="0">
                <a:solidFill>
                  <a:schemeClr val="bg1"/>
                </a:solidFill>
              </a:rPr>
              <a:t>Pros: Simple, easy to do</a:t>
            </a:r>
          </a:p>
          <a:p>
            <a:pPr lvl="2"/>
            <a:r>
              <a:rPr lang="en-US" dirty="0" smtClean="0">
                <a:solidFill>
                  <a:schemeClr val="bg1"/>
                </a:solidFill>
              </a:rPr>
              <a:t>Cons: Runtime grows to O(</a:t>
            </a:r>
            <a:r>
              <a:rPr lang="en-US" i="1" dirty="0" smtClean="0">
                <a:solidFill>
                  <a:schemeClr val="bg1"/>
                </a:solidFill>
              </a:rPr>
              <a:t>n</a:t>
            </a:r>
            <a:r>
              <a:rPr lang="en-US" i="1" baseline="30000" dirty="0" smtClean="0">
                <a:solidFill>
                  <a:schemeClr val="bg1"/>
                </a:solidFill>
              </a:rPr>
              <a:t>2</a:t>
            </a:r>
            <a:r>
              <a:rPr lang="en-US" dirty="0" smtClean="0">
                <a:solidFill>
                  <a:schemeClr val="bg1"/>
                </a:solidFill>
              </a:rPr>
              <a:t>) if the input is already sorted in the opposite direction, since we’re essentially reversing the array incredibly inefficiently</a:t>
            </a:r>
            <a:endParaRPr lang="en-US" dirty="0">
              <a:solidFill>
                <a:schemeClr val="bg1"/>
              </a:solidFill>
            </a:endParaRPr>
          </a:p>
          <a:p>
            <a:pPr lvl="1"/>
            <a:r>
              <a:rPr lang="en-US" dirty="0" smtClean="0">
                <a:solidFill>
                  <a:schemeClr val="bg1"/>
                </a:solidFill>
              </a:rPr>
              <a:t>Pick an element in the middle of the array</a:t>
            </a:r>
          </a:p>
          <a:p>
            <a:pPr lvl="2"/>
            <a:r>
              <a:rPr lang="en-US" dirty="0" smtClean="0">
                <a:solidFill>
                  <a:schemeClr val="bg1"/>
                </a:solidFill>
              </a:rPr>
              <a:t>Pros: Simple, if you know the element of the array</a:t>
            </a:r>
          </a:p>
          <a:p>
            <a:pPr lvl="2"/>
            <a:r>
              <a:rPr lang="en-US" dirty="0" smtClean="0">
                <a:solidFill>
                  <a:schemeClr val="bg1"/>
                </a:solidFill>
              </a:rPr>
              <a:t>Cons: Runtime can still be slow on select inputs</a:t>
            </a:r>
          </a:p>
          <a:p>
            <a:pPr lvl="1"/>
            <a:r>
              <a:rPr lang="en-US" dirty="0" smtClean="0">
                <a:solidFill>
                  <a:schemeClr val="bg1"/>
                </a:solidFill>
              </a:rPr>
              <a:t>Pick a random element in the array</a:t>
            </a:r>
          </a:p>
          <a:p>
            <a:pPr lvl="2"/>
            <a:r>
              <a:rPr lang="en-US" dirty="0" smtClean="0">
                <a:solidFill>
                  <a:schemeClr val="bg1"/>
                </a:solidFill>
              </a:rPr>
              <a:t>Pros: More often than not is more efficient than the first two options.</a:t>
            </a:r>
          </a:p>
          <a:p>
            <a:pPr lvl="2"/>
            <a:r>
              <a:rPr lang="en-US" dirty="0" smtClean="0">
                <a:solidFill>
                  <a:schemeClr val="bg1"/>
                </a:solidFill>
              </a:rPr>
              <a:t>Cons: A bit more complicated, to select the pivot, still has a small chance of being slow</a:t>
            </a:r>
          </a:p>
          <a:p>
            <a:pPr lvl="2"/>
            <a:endParaRPr lang="en-US" dirty="0" smtClean="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613852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141413" y="618518"/>
            <a:ext cx="9905998" cy="1478570"/>
          </a:xfrm>
        </p:spPr>
        <p:txBody>
          <a:bodyPr/>
          <a:lstStyle/>
          <a:p>
            <a:r>
              <a:rPr lang="en-US" dirty="0" smtClean="0">
                <a:solidFill>
                  <a:schemeClr val="bg1"/>
                </a:solidFill>
              </a:rPr>
              <a:t>Choosing a pivot</a:t>
            </a:r>
            <a:endParaRPr lang="en-US" dirty="0">
              <a:solidFill>
                <a:schemeClr val="bg1"/>
              </a:solidFill>
            </a:endParaRPr>
          </a:p>
        </p:txBody>
      </p:sp>
      <p:sp>
        <p:nvSpPr>
          <p:cNvPr id="7" name="Content Placeholder 2"/>
          <p:cNvSpPr>
            <a:spLocks noGrp="1"/>
          </p:cNvSpPr>
          <p:nvPr>
            <p:ph idx="1"/>
          </p:nvPr>
        </p:nvSpPr>
        <p:spPr>
          <a:xfrm>
            <a:off x="1141412" y="2249486"/>
            <a:ext cx="9905999" cy="4139883"/>
          </a:xfrm>
        </p:spPr>
        <p:txBody>
          <a:bodyPr>
            <a:normAutofit/>
          </a:bodyPr>
          <a:lstStyle/>
          <a:p>
            <a:pPr marL="0" lvl="0" indent="0">
              <a:buNone/>
            </a:pPr>
            <a:r>
              <a:rPr lang="en-US" dirty="0" smtClean="0">
                <a:solidFill>
                  <a:schemeClr val="bg1"/>
                </a:solidFill>
              </a:rPr>
              <a:t>Ideas:</a:t>
            </a:r>
            <a:endParaRPr lang="en-US" dirty="0" smtClean="0">
              <a:solidFill>
                <a:schemeClr val="bg1"/>
              </a:solidFill>
            </a:endParaRPr>
          </a:p>
          <a:p>
            <a:pPr lvl="1"/>
            <a:r>
              <a:rPr lang="en-US" dirty="0" smtClean="0">
                <a:solidFill>
                  <a:schemeClr val="bg1"/>
                </a:solidFill>
              </a:rPr>
              <a:t>Take the median value of three elements in the array</a:t>
            </a:r>
          </a:p>
          <a:p>
            <a:pPr lvl="2"/>
            <a:r>
              <a:rPr lang="en-US" dirty="0" smtClean="0">
                <a:solidFill>
                  <a:schemeClr val="bg1"/>
                </a:solidFill>
              </a:rPr>
              <a:t>Pros: Is a more stable number that is better representative of the array as a whole, leading to more consistent sort times</a:t>
            </a:r>
          </a:p>
          <a:p>
            <a:pPr lvl="2"/>
            <a:r>
              <a:rPr lang="en-US" dirty="0" smtClean="0">
                <a:solidFill>
                  <a:schemeClr val="bg1"/>
                </a:solidFill>
              </a:rPr>
              <a:t>Cons: Ugh, you have to do </a:t>
            </a:r>
            <a:r>
              <a:rPr lang="en-US" b="1" dirty="0" smtClean="0">
                <a:solidFill>
                  <a:schemeClr val="bg1"/>
                </a:solidFill>
              </a:rPr>
              <a:t>math</a:t>
            </a:r>
            <a:endParaRPr lang="en-US" dirty="0" smtClean="0">
              <a:solidFill>
                <a:schemeClr val="bg1"/>
              </a:solidFill>
            </a:endParaRPr>
          </a:p>
          <a:p>
            <a:pPr lvl="2"/>
            <a:endParaRPr lang="en-US" dirty="0">
              <a:solidFill>
                <a:schemeClr val="bg1"/>
              </a:solidFill>
            </a:endParaRPr>
          </a:p>
          <a:p>
            <a:pPr lvl="1"/>
            <a:r>
              <a:rPr lang="en-US" dirty="0" smtClean="0">
                <a:solidFill>
                  <a:schemeClr val="bg1"/>
                </a:solidFill>
              </a:rPr>
              <a:t>With a pivot, partition into three elements instead of two</a:t>
            </a:r>
          </a:p>
          <a:p>
            <a:pPr lvl="2"/>
            <a:r>
              <a:rPr lang="en-US" dirty="0" smtClean="0">
                <a:solidFill>
                  <a:schemeClr val="bg1"/>
                </a:solidFill>
              </a:rPr>
              <a:t>Pros: Runtime can reduce to almost O(</a:t>
            </a:r>
            <a:r>
              <a:rPr lang="en-US" i="1" dirty="0" smtClean="0">
                <a:solidFill>
                  <a:schemeClr val="bg1"/>
                </a:solidFill>
              </a:rPr>
              <a:t>n</a:t>
            </a:r>
            <a:r>
              <a:rPr lang="en-US" dirty="0" smtClean="0">
                <a:solidFill>
                  <a:schemeClr val="bg1"/>
                </a:solidFill>
              </a:rPr>
              <a:t>)!</a:t>
            </a:r>
          </a:p>
          <a:p>
            <a:pPr lvl="2"/>
            <a:r>
              <a:rPr lang="en-US" dirty="0" smtClean="0">
                <a:solidFill>
                  <a:schemeClr val="bg1"/>
                </a:solidFill>
              </a:rPr>
              <a:t>Cons: Not covered in this lesson (</a:t>
            </a:r>
            <a:r>
              <a:rPr lang="en-US" dirty="0" smtClean="0">
                <a:hlinkClick r:id="rId3"/>
              </a:rPr>
              <a:t>Quick3way.java</a:t>
            </a:r>
            <a:r>
              <a:rPr lang="en-US" dirty="0" smtClean="0">
                <a:solidFill>
                  <a:schemeClr val="bg1"/>
                </a:solidFill>
              </a:rPr>
              <a:t>)</a:t>
            </a:r>
            <a:endParaRPr lang="en-US" dirty="0" smtClean="0">
              <a:solidFill>
                <a:schemeClr val="bg1"/>
              </a:solidFill>
            </a:endParaRPr>
          </a:p>
          <a:p>
            <a:pPr lvl="2"/>
            <a:endParaRPr lang="en-US" dirty="0" smtClean="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522599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141413" y="618518"/>
            <a:ext cx="9905998" cy="1478570"/>
          </a:xfrm>
        </p:spPr>
        <p:txBody>
          <a:bodyPr/>
          <a:lstStyle/>
          <a:p>
            <a:r>
              <a:rPr lang="en-US" dirty="0" smtClean="0">
                <a:solidFill>
                  <a:schemeClr val="bg1"/>
                </a:solidFill>
              </a:rPr>
              <a:t>Implementation</a:t>
            </a:r>
            <a:endParaRPr lang="en-US" dirty="0">
              <a:solidFill>
                <a:schemeClr val="bg1"/>
              </a:solidFill>
            </a:endParaRPr>
          </a:p>
        </p:txBody>
      </p:sp>
      <p:sp>
        <p:nvSpPr>
          <p:cNvPr id="4" name="Rectangle 3"/>
          <p:cNvSpPr/>
          <p:nvPr/>
        </p:nvSpPr>
        <p:spPr>
          <a:xfrm>
            <a:off x="1141413" y="1680097"/>
            <a:ext cx="9741446" cy="5001369"/>
          </a:xfrm>
          <a:prstGeom prst="rect">
            <a:avLst/>
          </a:prstGeom>
        </p:spPr>
        <p:txBody>
          <a:bodyPr wrap="square">
            <a:spAutoFit/>
          </a:bodyPr>
          <a:lstStyle/>
          <a:p>
            <a:r>
              <a:rPr lang="en-US" sz="1100" dirty="0">
                <a:solidFill>
                  <a:schemeClr val="bg1"/>
                </a:solidFill>
                <a:latin typeface="Courier New" charset="0"/>
                <a:ea typeface="Courier New" charset="0"/>
                <a:cs typeface="Courier New" charset="0"/>
              </a:rPr>
              <a:t>p</a:t>
            </a:r>
            <a:r>
              <a:rPr lang="en-US" sz="1100" dirty="0" smtClean="0">
                <a:solidFill>
                  <a:schemeClr val="bg1"/>
                </a:solidFill>
                <a:latin typeface="Courier New" charset="0"/>
                <a:ea typeface="Courier New" charset="0"/>
                <a:cs typeface="Courier New" charset="0"/>
              </a:rPr>
              <a:t>ublic void </a:t>
            </a:r>
            <a:r>
              <a:rPr lang="en-US" sz="1100" dirty="0" err="1">
                <a:solidFill>
                  <a:schemeClr val="bg1"/>
                </a:solidFill>
                <a:latin typeface="Courier New" charset="0"/>
                <a:ea typeface="Courier New" charset="0"/>
                <a:cs typeface="Courier New" charset="0"/>
              </a:rPr>
              <a:t>quickSort</a:t>
            </a:r>
            <a:r>
              <a:rPr lang="en-US" sz="1100" dirty="0">
                <a:solidFill>
                  <a:schemeClr val="bg1"/>
                </a:solidFill>
                <a:latin typeface="Courier New" charset="0"/>
                <a:ea typeface="Courier New" charset="0"/>
                <a:cs typeface="Courier New" charset="0"/>
              </a:rPr>
              <a:t>(Vector&lt;Integer&gt; input</a:t>
            </a:r>
            <a:r>
              <a:rPr lang="en-US" sz="1100" dirty="0">
                <a:solidFill>
                  <a:schemeClr val="bg1"/>
                </a:solidFill>
                <a:latin typeface="Courier New" charset="0"/>
                <a:ea typeface="Courier New" charset="0"/>
                <a:cs typeface="Courier New" charset="0"/>
              </a:rPr>
              <a:t>, </a:t>
            </a:r>
            <a:r>
              <a:rPr lang="en-US" sz="1100" dirty="0" err="1">
                <a:solidFill>
                  <a:schemeClr val="bg1"/>
                </a:solidFill>
                <a:latin typeface="Courier New" charset="0"/>
                <a:ea typeface="Courier New" charset="0"/>
                <a:cs typeface="Courier New" charset="0"/>
              </a:rPr>
              <a:t>int</a:t>
            </a:r>
            <a:r>
              <a:rPr lang="en-US" sz="1100" dirty="0">
                <a:solidFill>
                  <a:schemeClr val="bg1"/>
                </a:solidFill>
                <a:latin typeface="Courier New" charset="0"/>
                <a:ea typeface="Courier New" charset="0"/>
                <a:cs typeface="Courier New" charset="0"/>
              </a:rPr>
              <a:t> </a:t>
            </a:r>
            <a:r>
              <a:rPr lang="en-US" sz="1100" dirty="0">
                <a:solidFill>
                  <a:schemeClr val="bg1"/>
                </a:solidFill>
                <a:latin typeface="Courier New" charset="0"/>
                <a:ea typeface="Courier New" charset="0"/>
                <a:cs typeface="Courier New" charset="0"/>
              </a:rPr>
              <a:t>low</a:t>
            </a:r>
            <a:r>
              <a:rPr lang="en-US" sz="1100" dirty="0">
                <a:solidFill>
                  <a:schemeClr val="bg1"/>
                </a:solidFill>
                <a:latin typeface="Courier New" charset="0"/>
                <a:ea typeface="Courier New" charset="0"/>
                <a:cs typeface="Courier New" charset="0"/>
              </a:rPr>
              <a:t>, </a:t>
            </a:r>
            <a:r>
              <a:rPr lang="en-US" sz="1100" dirty="0" err="1">
                <a:solidFill>
                  <a:schemeClr val="bg1"/>
                </a:solidFill>
                <a:latin typeface="Courier New" charset="0"/>
                <a:ea typeface="Courier New" charset="0"/>
                <a:cs typeface="Courier New" charset="0"/>
              </a:rPr>
              <a:t>int</a:t>
            </a:r>
            <a:r>
              <a:rPr lang="en-US" sz="1100" dirty="0">
                <a:solidFill>
                  <a:schemeClr val="bg1"/>
                </a:solidFill>
                <a:latin typeface="Courier New" charset="0"/>
                <a:ea typeface="Courier New" charset="0"/>
                <a:cs typeface="Courier New" charset="0"/>
              </a:rPr>
              <a:t> </a:t>
            </a:r>
            <a:r>
              <a:rPr lang="en-US" sz="1100" dirty="0">
                <a:solidFill>
                  <a:schemeClr val="bg1"/>
                </a:solidFill>
                <a:latin typeface="Courier New" charset="0"/>
                <a:ea typeface="Courier New" charset="0"/>
                <a:cs typeface="Courier New" charset="0"/>
              </a:rPr>
              <a:t>high) {</a:t>
            </a:r>
            <a:br>
              <a:rPr lang="en-US" sz="1100" dirty="0">
                <a:solidFill>
                  <a:schemeClr val="bg1"/>
                </a:solidFill>
                <a:latin typeface="Courier New" charset="0"/>
                <a:ea typeface="Courier New" charset="0"/>
                <a:cs typeface="Courier New" charset="0"/>
              </a:rPr>
            </a:br>
            <a:r>
              <a:rPr lang="en-US" sz="1100" dirty="0">
                <a:solidFill>
                  <a:schemeClr val="bg1"/>
                </a:solidFill>
                <a:latin typeface="Courier New" charset="0"/>
                <a:ea typeface="Courier New" charset="0"/>
                <a:cs typeface="Courier New" charset="0"/>
              </a:rPr>
              <a:t>    </a:t>
            </a:r>
            <a:r>
              <a:rPr lang="en-US" sz="1100" dirty="0" smtClean="0">
                <a:solidFill>
                  <a:schemeClr val="bg1"/>
                </a:solidFill>
                <a:latin typeface="Courier New" charset="0"/>
                <a:ea typeface="Courier New" charset="0"/>
                <a:cs typeface="Courier New" charset="0"/>
              </a:rPr>
              <a:t>/**</a:t>
            </a:r>
          </a:p>
          <a:p>
            <a:r>
              <a:rPr lang="en-US" sz="1100" b="1" dirty="0" smtClean="0">
                <a:solidFill>
                  <a:schemeClr val="bg1"/>
                </a:solidFill>
                <a:latin typeface="Courier New" charset="0"/>
                <a:ea typeface="Courier New" charset="0"/>
                <a:cs typeface="Courier New" charset="0"/>
              </a:rPr>
              <a:t>		if</a:t>
            </a:r>
            <a:r>
              <a:rPr lang="en-US" sz="1100" dirty="0" smtClean="0">
                <a:solidFill>
                  <a:schemeClr val="bg1"/>
                </a:solidFill>
                <a:latin typeface="Courier New" charset="0"/>
                <a:ea typeface="Courier New" charset="0"/>
                <a:cs typeface="Courier New" charset="0"/>
              </a:rPr>
              <a:t> </a:t>
            </a:r>
            <a:r>
              <a:rPr lang="en-US" sz="1100" dirty="0">
                <a:solidFill>
                  <a:schemeClr val="bg1"/>
                </a:solidFill>
                <a:latin typeface="Courier New" charset="0"/>
                <a:ea typeface="Courier New" charset="0"/>
                <a:cs typeface="Courier New" charset="0"/>
              </a:rPr>
              <a:t>lo &lt; hi </a:t>
            </a:r>
            <a:r>
              <a:rPr lang="en-US" sz="1100" b="1" dirty="0">
                <a:solidFill>
                  <a:schemeClr val="bg1"/>
                </a:solidFill>
                <a:latin typeface="Courier New" charset="0"/>
                <a:ea typeface="Courier New" charset="0"/>
                <a:cs typeface="Courier New" charset="0"/>
              </a:rPr>
              <a:t>then</a:t>
            </a:r>
            <a:r>
              <a:rPr lang="en-US" sz="1100" dirty="0">
                <a:solidFill>
                  <a:schemeClr val="bg1"/>
                </a:solidFill>
                <a:latin typeface="Courier New" charset="0"/>
                <a:ea typeface="Courier New" charset="0"/>
                <a:cs typeface="Courier New" charset="0"/>
              </a:rPr>
              <a:t> </a:t>
            </a:r>
            <a:endParaRPr lang="en-US" sz="1100" dirty="0" smtClean="0">
              <a:solidFill>
                <a:schemeClr val="bg1"/>
              </a:solidFill>
              <a:latin typeface="Courier New" charset="0"/>
              <a:ea typeface="Courier New" charset="0"/>
              <a:cs typeface="Courier New" charset="0"/>
            </a:endParaRPr>
          </a:p>
          <a:p>
            <a:r>
              <a:rPr lang="en-US" sz="1100" dirty="0">
                <a:solidFill>
                  <a:schemeClr val="bg1"/>
                </a:solidFill>
                <a:latin typeface="Courier New" charset="0"/>
                <a:ea typeface="Courier New" charset="0"/>
                <a:cs typeface="Courier New" charset="0"/>
              </a:rPr>
              <a:t>	</a:t>
            </a:r>
            <a:r>
              <a:rPr lang="en-US" sz="1100" dirty="0" smtClean="0">
                <a:solidFill>
                  <a:schemeClr val="bg1"/>
                </a:solidFill>
                <a:latin typeface="Courier New" charset="0"/>
                <a:ea typeface="Courier New" charset="0"/>
                <a:cs typeface="Courier New" charset="0"/>
              </a:rPr>
              <a:t>		pivot = </a:t>
            </a:r>
            <a:r>
              <a:rPr lang="en-US" sz="1100" dirty="0">
                <a:solidFill>
                  <a:schemeClr val="bg1"/>
                </a:solidFill>
                <a:latin typeface="Courier New" charset="0"/>
                <a:ea typeface="Courier New" charset="0"/>
                <a:cs typeface="Courier New" charset="0"/>
              </a:rPr>
              <a:t>partition(A, lo, hi) </a:t>
            </a:r>
            <a:endParaRPr lang="en-US" sz="1100" dirty="0" smtClean="0">
              <a:solidFill>
                <a:schemeClr val="bg1"/>
              </a:solidFill>
              <a:latin typeface="Courier New" charset="0"/>
              <a:ea typeface="Courier New" charset="0"/>
              <a:cs typeface="Courier New" charset="0"/>
            </a:endParaRPr>
          </a:p>
          <a:p>
            <a:r>
              <a:rPr lang="en-US" sz="1100" dirty="0">
                <a:solidFill>
                  <a:schemeClr val="bg1"/>
                </a:solidFill>
                <a:latin typeface="Courier New" charset="0"/>
                <a:ea typeface="Courier New" charset="0"/>
                <a:cs typeface="Courier New" charset="0"/>
              </a:rPr>
              <a:t>	</a:t>
            </a:r>
            <a:r>
              <a:rPr lang="en-US" sz="1100" dirty="0" smtClean="0">
                <a:solidFill>
                  <a:schemeClr val="bg1"/>
                </a:solidFill>
                <a:latin typeface="Courier New" charset="0"/>
                <a:ea typeface="Courier New" charset="0"/>
                <a:cs typeface="Courier New" charset="0"/>
              </a:rPr>
              <a:t>		quicksort(A</a:t>
            </a:r>
            <a:r>
              <a:rPr lang="en-US" sz="1100" dirty="0">
                <a:solidFill>
                  <a:schemeClr val="bg1"/>
                </a:solidFill>
                <a:latin typeface="Courier New" charset="0"/>
                <a:ea typeface="Courier New" charset="0"/>
                <a:cs typeface="Courier New" charset="0"/>
              </a:rPr>
              <a:t>, lo, </a:t>
            </a:r>
            <a:r>
              <a:rPr lang="en-US" sz="1100" dirty="0" smtClean="0">
                <a:solidFill>
                  <a:schemeClr val="bg1"/>
                </a:solidFill>
                <a:latin typeface="Courier New" charset="0"/>
                <a:ea typeface="Courier New" charset="0"/>
                <a:cs typeface="Courier New" charset="0"/>
              </a:rPr>
              <a:t>pivot) </a:t>
            </a:r>
          </a:p>
          <a:p>
            <a:r>
              <a:rPr lang="en-US" sz="1100" dirty="0">
                <a:solidFill>
                  <a:schemeClr val="bg1"/>
                </a:solidFill>
                <a:latin typeface="Courier New" charset="0"/>
                <a:ea typeface="Courier New" charset="0"/>
                <a:cs typeface="Courier New" charset="0"/>
              </a:rPr>
              <a:t>	</a:t>
            </a:r>
            <a:r>
              <a:rPr lang="en-US" sz="1100" dirty="0" smtClean="0">
                <a:solidFill>
                  <a:schemeClr val="bg1"/>
                </a:solidFill>
                <a:latin typeface="Courier New" charset="0"/>
                <a:ea typeface="Courier New" charset="0"/>
                <a:cs typeface="Courier New" charset="0"/>
              </a:rPr>
              <a:t>		quicksort(A</a:t>
            </a:r>
            <a:r>
              <a:rPr lang="en-US" sz="1100" dirty="0">
                <a:solidFill>
                  <a:schemeClr val="bg1"/>
                </a:solidFill>
                <a:latin typeface="Courier New" charset="0"/>
                <a:ea typeface="Courier New" charset="0"/>
                <a:cs typeface="Courier New" charset="0"/>
              </a:rPr>
              <a:t>, pivot</a:t>
            </a:r>
            <a:r>
              <a:rPr lang="en-US" sz="1100" dirty="0" smtClean="0">
                <a:solidFill>
                  <a:schemeClr val="bg1"/>
                </a:solidFill>
                <a:latin typeface="Courier New" charset="0"/>
                <a:ea typeface="Courier New" charset="0"/>
                <a:cs typeface="Courier New" charset="0"/>
              </a:rPr>
              <a:t> </a:t>
            </a:r>
            <a:r>
              <a:rPr lang="en-US" sz="1100" dirty="0">
                <a:solidFill>
                  <a:schemeClr val="bg1"/>
                </a:solidFill>
                <a:latin typeface="Courier New" charset="0"/>
                <a:ea typeface="Courier New" charset="0"/>
                <a:cs typeface="Courier New" charset="0"/>
              </a:rPr>
              <a:t>+ 1, hi)</a:t>
            </a:r>
          </a:p>
          <a:p>
            <a:r>
              <a:rPr lang="en-US" sz="1100" dirty="0" smtClean="0">
                <a:solidFill>
                  <a:schemeClr val="bg1"/>
                </a:solidFill>
                <a:latin typeface="Courier New" charset="0"/>
                <a:ea typeface="Courier New" charset="0"/>
                <a:cs typeface="Courier New" charset="0"/>
              </a:rPr>
              <a:t>   **/</a:t>
            </a:r>
            <a:r>
              <a:rPr lang="en-US" sz="1100" dirty="0">
                <a:solidFill>
                  <a:schemeClr val="bg1"/>
                </a:solidFill>
                <a:latin typeface="Courier New" charset="0"/>
                <a:ea typeface="Courier New" charset="0"/>
                <a:cs typeface="Courier New" charset="0"/>
              </a:rPr>
              <a:t/>
            </a:r>
            <a:br>
              <a:rPr lang="en-US" sz="1100" dirty="0">
                <a:solidFill>
                  <a:schemeClr val="bg1"/>
                </a:solidFill>
                <a:latin typeface="Courier New" charset="0"/>
                <a:ea typeface="Courier New" charset="0"/>
                <a:cs typeface="Courier New" charset="0"/>
              </a:rPr>
            </a:br>
            <a:r>
              <a:rPr lang="en-US" sz="1100" dirty="0">
                <a:solidFill>
                  <a:schemeClr val="bg1"/>
                </a:solidFill>
                <a:latin typeface="Courier New" charset="0"/>
                <a:ea typeface="Courier New" charset="0"/>
                <a:cs typeface="Courier New" charset="0"/>
              </a:rPr>
              <a:t>}</a:t>
            </a:r>
            <a:br>
              <a:rPr lang="en-US" sz="1100" dirty="0">
                <a:solidFill>
                  <a:schemeClr val="bg1"/>
                </a:solidFill>
                <a:latin typeface="Courier New" charset="0"/>
                <a:ea typeface="Courier New" charset="0"/>
                <a:cs typeface="Courier New" charset="0"/>
              </a:rPr>
            </a:br>
            <a:endParaRPr lang="en-US" sz="1100" dirty="0" smtClean="0">
              <a:solidFill>
                <a:schemeClr val="bg1"/>
              </a:solidFill>
              <a:latin typeface="Courier New" charset="0"/>
              <a:ea typeface="Courier New" charset="0"/>
              <a:cs typeface="Courier New" charset="0"/>
            </a:endParaRPr>
          </a:p>
          <a:p>
            <a:r>
              <a:rPr lang="en-US" sz="1100" dirty="0">
                <a:solidFill>
                  <a:schemeClr val="bg1"/>
                </a:solidFill>
                <a:latin typeface="Courier New" charset="0"/>
                <a:ea typeface="Courier New" charset="0"/>
                <a:cs typeface="Courier New" charset="0"/>
              </a:rPr>
              <a:t>private </a:t>
            </a:r>
            <a:r>
              <a:rPr lang="en-US" sz="1100" dirty="0" err="1">
                <a:solidFill>
                  <a:schemeClr val="bg1"/>
                </a:solidFill>
                <a:latin typeface="Courier New" charset="0"/>
                <a:ea typeface="Courier New" charset="0"/>
                <a:cs typeface="Courier New" charset="0"/>
              </a:rPr>
              <a:t>int</a:t>
            </a:r>
            <a:r>
              <a:rPr lang="en-US" sz="1100" dirty="0">
                <a:solidFill>
                  <a:schemeClr val="bg1"/>
                </a:solidFill>
                <a:latin typeface="Courier New" charset="0"/>
                <a:ea typeface="Courier New" charset="0"/>
                <a:cs typeface="Courier New" charset="0"/>
              </a:rPr>
              <a:t> partition</a:t>
            </a:r>
            <a:r>
              <a:rPr lang="en-US" sz="1100" dirty="0">
                <a:solidFill>
                  <a:schemeClr val="bg1"/>
                </a:solidFill>
                <a:latin typeface="Courier New" charset="0"/>
                <a:ea typeface="Courier New" charset="0"/>
                <a:cs typeface="Courier New" charset="0"/>
              </a:rPr>
              <a:t>(Vector&lt;Integer&gt; input</a:t>
            </a:r>
            <a:r>
              <a:rPr lang="en-US" sz="1100" dirty="0">
                <a:solidFill>
                  <a:schemeClr val="bg1"/>
                </a:solidFill>
                <a:latin typeface="Courier New" charset="0"/>
                <a:ea typeface="Courier New" charset="0"/>
                <a:cs typeface="Courier New" charset="0"/>
              </a:rPr>
              <a:t>, </a:t>
            </a:r>
            <a:r>
              <a:rPr lang="en-US" sz="1100" dirty="0" err="1">
                <a:solidFill>
                  <a:schemeClr val="bg1"/>
                </a:solidFill>
                <a:latin typeface="Courier New" charset="0"/>
                <a:ea typeface="Courier New" charset="0"/>
                <a:cs typeface="Courier New" charset="0"/>
              </a:rPr>
              <a:t>int</a:t>
            </a:r>
            <a:r>
              <a:rPr lang="en-US" sz="1100" dirty="0">
                <a:solidFill>
                  <a:schemeClr val="bg1"/>
                </a:solidFill>
                <a:latin typeface="Courier New" charset="0"/>
                <a:ea typeface="Courier New" charset="0"/>
                <a:cs typeface="Courier New" charset="0"/>
              </a:rPr>
              <a:t> </a:t>
            </a:r>
            <a:r>
              <a:rPr lang="en-US" sz="1100" dirty="0">
                <a:solidFill>
                  <a:schemeClr val="bg1"/>
                </a:solidFill>
                <a:latin typeface="Courier New" charset="0"/>
                <a:ea typeface="Courier New" charset="0"/>
                <a:cs typeface="Courier New" charset="0"/>
              </a:rPr>
              <a:t>low</a:t>
            </a:r>
            <a:r>
              <a:rPr lang="en-US" sz="1100" dirty="0">
                <a:solidFill>
                  <a:schemeClr val="bg1"/>
                </a:solidFill>
                <a:latin typeface="Courier New" charset="0"/>
                <a:ea typeface="Courier New" charset="0"/>
                <a:cs typeface="Courier New" charset="0"/>
              </a:rPr>
              <a:t>, </a:t>
            </a:r>
            <a:r>
              <a:rPr lang="en-US" sz="1100" dirty="0" err="1">
                <a:solidFill>
                  <a:schemeClr val="bg1"/>
                </a:solidFill>
                <a:latin typeface="Courier New" charset="0"/>
                <a:ea typeface="Courier New" charset="0"/>
                <a:cs typeface="Courier New" charset="0"/>
              </a:rPr>
              <a:t>int</a:t>
            </a:r>
            <a:r>
              <a:rPr lang="en-US" sz="1100" dirty="0">
                <a:solidFill>
                  <a:schemeClr val="bg1"/>
                </a:solidFill>
                <a:latin typeface="Courier New" charset="0"/>
                <a:ea typeface="Courier New" charset="0"/>
                <a:cs typeface="Courier New" charset="0"/>
              </a:rPr>
              <a:t> </a:t>
            </a:r>
            <a:r>
              <a:rPr lang="en-US" sz="1100" dirty="0">
                <a:solidFill>
                  <a:schemeClr val="bg1"/>
                </a:solidFill>
                <a:latin typeface="Courier New" charset="0"/>
                <a:ea typeface="Courier New" charset="0"/>
                <a:cs typeface="Courier New" charset="0"/>
              </a:rPr>
              <a:t>high) {</a:t>
            </a:r>
            <a:br>
              <a:rPr lang="en-US" sz="1100" dirty="0">
                <a:solidFill>
                  <a:schemeClr val="bg1"/>
                </a:solidFill>
                <a:latin typeface="Courier New" charset="0"/>
                <a:ea typeface="Courier New" charset="0"/>
                <a:cs typeface="Courier New" charset="0"/>
              </a:rPr>
            </a:br>
            <a:r>
              <a:rPr lang="en-US" sz="1100" dirty="0">
                <a:solidFill>
                  <a:schemeClr val="bg1"/>
                </a:solidFill>
                <a:latin typeface="Courier New" charset="0"/>
                <a:ea typeface="Courier New" charset="0"/>
                <a:cs typeface="Courier New" charset="0"/>
              </a:rPr>
              <a:t>    </a:t>
            </a:r>
            <a:r>
              <a:rPr lang="en-US" sz="1100" dirty="0" err="1">
                <a:solidFill>
                  <a:schemeClr val="bg1"/>
                </a:solidFill>
                <a:latin typeface="Courier New" charset="0"/>
                <a:ea typeface="Courier New" charset="0"/>
                <a:cs typeface="Courier New" charset="0"/>
              </a:rPr>
              <a:t>int</a:t>
            </a:r>
            <a:r>
              <a:rPr lang="en-US" sz="1100" dirty="0">
                <a:solidFill>
                  <a:schemeClr val="bg1"/>
                </a:solidFill>
                <a:latin typeface="Courier New" charset="0"/>
                <a:ea typeface="Courier New" charset="0"/>
                <a:cs typeface="Courier New" charset="0"/>
              </a:rPr>
              <a:t> </a:t>
            </a:r>
            <a:r>
              <a:rPr lang="en-US" sz="1100" dirty="0" err="1" smtClean="0">
                <a:solidFill>
                  <a:schemeClr val="bg1"/>
                </a:solidFill>
                <a:latin typeface="Courier New" charset="0"/>
                <a:ea typeface="Courier New" charset="0"/>
                <a:cs typeface="Courier New" charset="0"/>
              </a:rPr>
              <a:t>pivotIndex</a:t>
            </a:r>
            <a:r>
              <a:rPr lang="en-US" sz="1100" dirty="0" smtClean="0">
                <a:solidFill>
                  <a:schemeClr val="bg1"/>
                </a:solidFill>
                <a:latin typeface="Courier New" charset="0"/>
                <a:ea typeface="Courier New" charset="0"/>
                <a:cs typeface="Courier New" charset="0"/>
              </a:rPr>
              <a:t>; //calculate this</a:t>
            </a:r>
          </a:p>
          <a:p>
            <a:r>
              <a:rPr lang="en-US" sz="1100" dirty="0" smtClean="0">
                <a:solidFill>
                  <a:schemeClr val="bg1"/>
                </a:solidFill>
                <a:latin typeface="Courier New" charset="0"/>
                <a:ea typeface="Courier New" charset="0"/>
                <a:cs typeface="Courier New" charset="0"/>
              </a:rPr>
              <a:t>    </a:t>
            </a:r>
            <a:r>
              <a:rPr lang="en-US" sz="1100" dirty="0" err="1">
                <a:solidFill>
                  <a:schemeClr val="bg1"/>
                </a:solidFill>
                <a:latin typeface="Courier New" charset="0"/>
                <a:ea typeface="Courier New" charset="0"/>
                <a:cs typeface="Courier New" charset="0"/>
              </a:rPr>
              <a:t>int</a:t>
            </a:r>
            <a:r>
              <a:rPr lang="en-US" sz="1100" dirty="0">
                <a:solidFill>
                  <a:schemeClr val="bg1"/>
                </a:solidFill>
                <a:latin typeface="Courier New" charset="0"/>
                <a:ea typeface="Courier New" charset="0"/>
                <a:cs typeface="Courier New" charset="0"/>
              </a:rPr>
              <a:t> </a:t>
            </a:r>
            <a:r>
              <a:rPr lang="en-US" sz="1100" dirty="0" smtClean="0">
                <a:solidFill>
                  <a:schemeClr val="bg1"/>
                </a:solidFill>
                <a:latin typeface="Courier New" charset="0"/>
                <a:ea typeface="Courier New" charset="0"/>
                <a:cs typeface="Courier New" charset="0"/>
              </a:rPr>
              <a:t>pivot; //store this value for easy reference</a:t>
            </a:r>
            <a:r>
              <a:rPr lang="en-US" sz="1100" dirty="0">
                <a:solidFill>
                  <a:schemeClr val="bg1"/>
                </a:solidFill>
                <a:latin typeface="Courier New" charset="0"/>
                <a:ea typeface="Courier New" charset="0"/>
                <a:cs typeface="Courier New" charset="0"/>
              </a:rPr>
              <a:t/>
            </a:r>
            <a:br>
              <a:rPr lang="en-US" sz="1100" dirty="0">
                <a:solidFill>
                  <a:schemeClr val="bg1"/>
                </a:solidFill>
                <a:latin typeface="Courier New" charset="0"/>
                <a:ea typeface="Courier New" charset="0"/>
                <a:cs typeface="Courier New" charset="0"/>
              </a:rPr>
            </a:br>
            <a:r>
              <a:rPr lang="en-US" sz="1100" dirty="0">
                <a:solidFill>
                  <a:schemeClr val="bg1"/>
                </a:solidFill>
                <a:latin typeface="Courier New" charset="0"/>
                <a:ea typeface="Courier New" charset="0"/>
                <a:cs typeface="Courier New" charset="0"/>
              </a:rPr>
              <a:t/>
            </a:r>
            <a:br>
              <a:rPr lang="en-US" sz="1100" dirty="0">
                <a:solidFill>
                  <a:schemeClr val="bg1"/>
                </a:solidFill>
                <a:latin typeface="Courier New" charset="0"/>
                <a:ea typeface="Courier New" charset="0"/>
                <a:cs typeface="Courier New" charset="0"/>
              </a:rPr>
            </a:br>
            <a:r>
              <a:rPr lang="en-US" sz="1100" dirty="0">
                <a:solidFill>
                  <a:schemeClr val="bg1"/>
                </a:solidFill>
                <a:latin typeface="Courier New" charset="0"/>
                <a:ea typeface="Courier New" charset="0"/>
                <a:cs typeface="Courier New" charset="0"/>
              </a:rPr>
              <a:t>    </a:t>
            </a:r>
            <a:r>
              <a:rPr lang="en-US" sz="1100" dirty="0" err="1">
                <a:solidFill>
                  <a:schemeClr val="bg1"/>
                </a:solidFill>
                <a:latin typeface="Courier New" charset="0"/>
                <a:ea typeface="Courier New" charset="0"/>
                <a:cs typeface="Courier New" charset="0"/>
              </a:rPr>
              <a:t>int</a:t>
            </a:r>
            <a:r>
              <a:rPr lang="en-US" sz="1100" dirty="0">
                <a:solidFill>
                  <a:schemeClr val="bg1"/>
                </a:solidFill>
                <a:latin typeface="Courier New" charset="0"/>
                <a:ea typeface="Courier New" charset="0"/>
                <a:cs typeface="Courier New" charset="0"/>
              </a:rPr>
              <a:t> </a:t>
            </a:r>
            <a:r>
              <a:rPr lang="en-US" sz="1100" dirty="0" err="1">
                <a:solidFill>
                  <a:schemeClr val="bg1"/>
                </a:solidFill>
                <a:latin typeface="Courier New" charset="0"/>
                <a:ea typeface="Courier New" charset="0"/>
                <a:cs typeface="Courier New" charset="0"/>
              </a:rPr>
              <a:t>i</a:t>
            </a:r>
            <a:r>
              <a:rPr lang="en-US" sz="1100" dirty="0">
                <a:solidFill>
                  <a:schemeClr val="bg1"/>
                </a:solidFill>
                <a:latin typeface="Courier New" charset="0"/>
                <a:ea typeface="Courier New" charset="0"/>
                <a:cs typeface="Courier New" charset="0"/>
              </a:rPr>
              <a:t> = low</a:t>
            </a:r>
            <a:r>
              <a:rPr lang="en-US" sz="1100" dirty="0">
                <a:solidFill>
                  <a:schemeClr val="bg1"/>
                </a:solidFill>
                <a:latin typeface="Courier New" charset="0"/>
                <a:ea typeface="Courier New" charset="0"/>
                <a:cs typeface="Courier New" charset="0"/>
              </a:rPr>
              <a:t>;</a:t>
            </a:r>
            <a:br>
              <a:rPr lang="en-US" sz="1100" dirty="0">
                <a:solidFill>
                  <a:schemeClr val="bg1"/>
                </a:solidFill>
                <a:latin typeface="Courier New" charset="0"/>
                <a:ea typeface="Courier New" charset="0"/>
                <a:cs typeface="Courier New" charset="0"/>
              </a:rPr>
            </a:br>
            <a:r>
              <a:rPr lang="en-US" sz="1100" dirty="0">
                <a:solidFill>
                  <a:schemeClr val="bg1"/>
                </a:solidFill>
                <a:latin typeface="Courier New" charset="0"/>
                <a:ea typeface="Courier New" charset="0"/>
                <a:cs typeface="Courier New" charset="0"/>
              </a:rPr>
              <a:t>    </a:t>
            </a:r>
            <a:r>
              <a:rPr lang="en-US" sz="1100" dirty="0" err="1">
                <a:solidFill>
                  <a:schemeClr val="bg1"/>
                </a:solidFill>
                <a:latin typeface="Courier New" charset="0"/>
                <a:ea typeface="Courier New" charset="0"/>
                <a:cs typeface="Courier New" charset="0"/>
              </a:rPr>
              <a:t>int</a:t>
            </a:r>
            <a:r>
              <a:rPr lang="en-US" sz="1100" dirty="0">
                <a:solidFill>
                  <a:schemeClr val="bg1"/>
                </a:solidFill>
                <a:latin typeface="Courier New" charset="0"/>
                <a:ea typeface="Courier New" charset="0"/>
                <a:cs typeface="Courier New" charset="0"/>
              </a:rPr>
              <a:t> </a:t>
            </a:r>
            <a:r>
              <a:rPr lang="en-US" sz="1100" dirty="0">
                <a:solidFill>
                  <a:schemeClr val="bg1"/>
                </a:solidFill>
                <a:latin typeface="Courier New" charset="0"/>
                <a:ea typeface="Courier New" charset="0"/>
                <a:cs typeface="Courier New" charset="0"/>
              </a:rPr>
              <a:t>j = high</a:t>
            </a:r>
            <a:r>
              <a:rPr lang="en-US" sz="1100" dirty="0">
                <a:solidFill>
                  <a:schemeClr val="bg1"/>
                </a:solidFill>
                <a:latin typeface="Courier New" charset="0"/>
                <a:ea typeface="Courier New" charset="0"/>
                <a:cs typeface="Courier New" charset="0"/>
              </a:rPr>
              <a:t>;</a:t>
            </a:r>
            <a:br>
              <a:rPr lang="en-US" sz="1100" dirty="0">
                <a:solidFill>
                  <a:schemeClr val="bg1"/>
                </a:solidFill>
                <a:latin typeface="Courier New" charset="0"/>
                <a:ea typeface="Courier New" charset="0"/>
                <a:cs typeface="Courier New" charset="0"/>
              </a:rPr>
            </a:br>
            <a:r>
              <a:rPr lang="en-US" sz="1100" dirty="0">
                <a:solidFill>
                  <a:schemeClr val="bg1"/>
                </a:solidFill>
                <a:latin typeface="Courier New" charset="0"/>
                <a:ea typeface="Courier New" charset="0"/>
                <a:cs typeface="Courier New" charset="0"/>
              </a:rPr>
              <a:t>    while </a:t>
            </a:r>
            <a:r>
              <a:rPr lang="en-US" sz="1100" dirty="0">
                <a:solidFill>
                  <a:schemeClr val="bg1"/>
                </a:solidFill>
                <a:latin typeface="Courier New" charset="0"/>
                <a:ea typeface="Courier New" charset="0"/>
                <a:cs typeface="Courier New" charset="0"/>
              </a:rPr>
              <a:t>(</a:t>
            </a:r>
            <a:r>
              <a:rPr lang="en-US" sz="1100" dirty="0" err="1">
                <a:solidFill>
                  <a:schemeClr val="bg1"/>
                </a:solidFill>
                <a:latin typeface="Courier New" charset="0"/>
                <a:ea typeface="Courier New" charset="0"/>
                <a:cs typeface="Courier New" charset="0"/>
              </a:rPr>
              <a:t>i</a:t>
            </a:r>
            <a:r>
              <a:rPr lang="en-US" sz="1100" dirty="0">
                <a:solidFill>
                  <a:schemeClr val="bg1"/>
                </a:solidFill>
                <a:latin typeface="Courier New" charset="0"/>
                <a:ea typeface="Courier New" charset="0"/>
                <a:cs typeface="Courier New" charset="0"/>
              </a:rPr>
              <a:t> &lt;= j) {</a:t>
            </a:r>
            <a:br>
              <a:rPr lang="en-US" sz="1100" dirty="0">
                <a:solidFill>
                  <a:schemeClr val="bg1"/>
                </a:solidFill>
                <a:latin typeface="Courier New" charset="0"/>
                <a:ea typeface="Courier New" charset="0"/>
                <a:cs typeface="Courier New" charset="0"/>
              </a:rPr>
            </a:br>
            <a:r>
              <a:rPr lang="en-US" sz="1100" dirty="0">
                <a:solidFill>
                  <a:schemeClr val="bg1"/>
                </a:solidFill>
                <a:latin typeface="Courier New" charset="0"/>
                <a:ea typeface="Courier New" charset="0"/>
                <a:cs typeface="Courier New" charset="0"/>
              </a:rPr>
              <a:t>        </a:t>
            </a:r>
            <a:r>
              <a:rPr lang="en-US" sz="1100" dirty="0" smtClean="0">
                <a:solidFill>
                  <a:schemeClr val="bg1"/>
                </a:solidFill>
                <a:latin typeface="Courier New" charset="0"/>
                <a:ea typeface="Courier New" charset="0"/>
                <a:cs typeface="Courier New" charset="0"/>
              </a:rPr>
              <a:t>//find an instance of input[</a:t>
            </a:r>
            <a:r>
              <a:rPr lang="en-US" sz="1100" dirty="0" err="1" smtClean="0">
                <a:solidFill>
                  <a:schemeClr val="bg1"/>
                </a:solidFill>
                <a:latin typeface="Courier New" charset="0"/>
                <a:ea typeface="Courier New" charset="0"/>
                <a:cs typeface="Courier New" charset="0"/>
              </a:rPr>
              <a:t>i</a:t>
            </a:r>
            <a:r>
              <a:rPr lang="en-US" sz="1100" dirty="0" smtClean="0">
                <a:solidFill>
                  <a:schemeClr val="bg1"/>
                </a:solidFill>
                <a:latin typeface="Courier New" charset="0"/>
                <a:ea typeface="Courier New" charset="0"/>
                <a:cs typeface="Courier New" charset="0"/>
              </a:rPr>
              <a:t>] greater than pivot</a:t>
            </a:r>
            <a:r>
              <a:rPr lang="en-US" sz="1100" dirty="0">
                <a:solidFill>
                  <a:schemeClr val="bg1"/>
                </a:solidFill>
                <a:latin typeface="Courier New" charset="0"/>
                <a:ea typeface="Courier New" charset="0"/>
                <a:cs typeface="Courier New" charset="0"/>
              </a:rPr>
              <a:t/>
            </a:r>
            <a:br>
              <a:rPr lang="en-US" sz="1100" dirty="0">
                <a:solidFill>
                  <a:schemeClr val="bg1"/>
                </a:solidFill>
                <a:latin typeface="Courier New" charset="0"/>
                <a:ea typeface="Courier New" charset="0"/>
                <a:cs typeface="Courier New" charset="0"/>
              </a:rPr>
            </a:br>
            <a:r>
              <a:rPr lang="en-US" sz="1100" dirty="0">
                <a:solidFill>
                  <a:schemeClr val="bg1"/>
                </a:solidFill>
                <a:latin typeface="Courier New" charset="0"/>
                <a:ea typeface="Courier New" charset="0"/>
                <a:cs typeface="Courier New" charset="0"/>
              </a:rPr>
              <a:t>        </a:t>
            </a:r>
            <a:r>
              <a:rPr lang="en-US" sz="1100" dirty="0" smtClean="0">
                <a:solidFill>
                  <a:schemeClr val="bg1"/>
                </a:solidFill>
                <a:latin typeface="Courier New" charset="0"/>
                <a:ea typeface="Courier New" charset="0"/>
                <a:cs typeface="Courier New" charset="0"/>
              </a:rPr>
              <a:t>//find an instance of input[j] less than pivot</a:t>
            </a:r>
            <a:r>
              <a:rPr lang="en-US" sz="1100" dirty="0">
                <a:solidFill>
                  <a:schemeClr val="bg1"/>
                </a:solidFill>
                <a:latin typeface="Courier New" charset="0"/>
                <a:ea typeface="Courier New" charset="0"/>
                <a:cs typeface="Courier New" charset="0"/>
              </a:rPr>
              <a:t/>
            </a:r>
            <a:br>
              <a:rPr lang="en-US" sz="1100" dirty="0">
                <a:solidFill>
                  <a:schemeClr val="bg1"/>
                </a:solidFill>
                <a:latin typeface="Courier New" charset="0"/>
                <a:ea typeface="Courier New" charset="0"/>
                <a:cs typeface="Courier New" charset="0"/>
              </a:rPr>
            </a:br>
            <a:r>
              <a:rPr lang="en-US" sz="1100" dirty="0">
                <a:solidFill>
                  <a:schemeClr val="bg1"/>
                </a:solidFill>
                <a:latin typeface="Courier New" charset="0"/>
                <a:ea typeface="Courier New" charset="0"/>
                <a:cs typeface="Courier New" charset="0"/>
              </a:rPr>
              <a:t/>
            </a:r>
            <a:br>
              <a:rPr lang="en-US" sz="1100" dirty="0">
                <a:solidFill>
                  <a:schemeClr val="bg1"/>
                </a:solidFill>
                <a:latin typeface="Courier New" charset="0"/>
                <a:ea typeface="Courier New" charset="0"/>
                <a:cs typeface="Courier New" charset="0"/>
              </a:rPr>
            </a:br>
            <a:r>
              <a:rPr lang="en-US" sz="1100" dirty="0">
                <a:solidFill>
                  <a:schemeClr val="bg1"/>
                </a:solidFill>
                <a:latin typeface="Courier New" charset="0"/>
                <a:ea typeface="Courier New" charset="0"/>
                <a:cs typeface="Courier New" charset="0"/>
              </a:rPr>
              <a:t>        </a:t>
            </a:r>
            <a:r>
              <a:rPr lang="en-US" sz="1100" dirty="0">
                <a:solidFill>
                  <a:schemeClr val="bg1"/>
                </a:solidFill>
                <a:latin typeface="Courier New" charset="0"/>
                <a:ea typeface="Courier New" charset="0"/>
                <a:cs typeface="Courier New" charset="0"/>
              </a:rPr>
              <a:t>if </a:t>
            </a:r>
            <a:r>
              <a:rPr lang="en-US" sz="1100" dirty="0">
                <a:solidFill>
                  <a:schemeClr val="bg1"/>
                </a:solidFill>
                <a:latin typeface="Courier New" charset="0"/>
                <a:ea typeface="Courier New" charset="0"/>
                <a:cs typeface="Courier New" charset="0"/>
              </a:rPr>
              <a:t>(</a:t>
            </a:r>
            <a:r>
              <a:rPr lang="en-US" sz="1100" dirty="0" err="1">
                <a:solidFill>
                  <a:schemeClr val="bg1"/>
                </a:solidFill>
                <a:latin typeface="Courier New" charset="0"/>
                <a:ea typeface="Courier New" charset="0"/>
                <a:cs typeface="Courier New" charset="0"/>
              </a:rPr>
              <a:t>i</a:t>
            </a:r>
            <a:r>
              <a:rPr lang="en-US" sz="1100" dirty="0">
                <a:solidFill>
                  <a:schemeClr val="bg1"/>
                </a:solidFill>
                <a:latin typeface="Courier New" charset="0"/>
                <a:ea typeface="Courier New" charset="0"/>
                <a:cs typeface="Courier New" charset="0"/>
              </a:rPr>
              <a:t> &lt;= j) {</a:t>
            </a:r>
            <a:br>
              <a:rPr lang="en-US" sz="1100" dirty="0">
                <a:solidFill>
                  <a:schemeClr val="bg1"/>
                </a:solidFill>
                <a:latin typeface="Courier New" charset="0"/>
                <a:ea typeface="Courier New" charset="0"/>
                <a:cs typeface="Courier New" charset="0"/>
              </a:rPr>
            </a:br>
            <a:r>
              <a:rPr lang="en-US" sz="1100" dirty="0">
                <a:solidFill>
                  <a:schemeClr val="bg1"/>
                </a:solidFill>
                <a:latin typeface="Courier New" charset="0"/>
                <a:ea typeface="Courier New" charset="0"/>
                <a:cs typeface="Courier New" charset="0"/>
              </a:rPr>
              <a:t>            </a:t>
            </a:r>
            <a:r>
              <a:rPr lang="en-US" sz="1100" dirty="0" smtClean="0">
                <a:solidFill>
                  <a:schemeClr val="bg1"/>
                </a:solidFill>
                <a:latin typeface="Courier New" charset="0"/>
                <a:ea typeface="Courier New" charset="0"/>
                <a:cs typeface="Courier New" charset="0"/>
              </a:rPr>
              <a:t>//swap</a:t>
            </a:r>
            <a:r>
              <a:rPr lang="en-US" sz="1100" dirty="0">
                <a:solidFill>
                  <a:schemeClr val="bg1"/>
                </a:solidFill>
                <a:latin typeface="Courier New" charset="0"/>
                <a:ea typeface="Courier New" charset="0"/>
                <a:cs typeface="Courier New" charset="0"/>
              </a:rPr>
              <a:t/>
            </a:r>
            <a:br>
              <a:rPr lang="en-US" sz="1100" dirty="0">
                <a:solidFill>
                  <a:schemeClr val="bg1"/>
                </a:solidFill>
                <a:latin typeface="Courier New" charset="0"/>
                <a:ea typeface="Courier New" charset="0"/>
                <a:cs typeface="Courier New" charset="0"/>
              </a:rPr>
            </a:br>
            <a:r>
              <a:rPr lang="en-US" sz="1100" dirty="0">
                <a:solidFill>
                  <a:schemeClr val="bg1"/>
                </a:solidFill>
                <a:latin typeface="Courier New" charset="0"/>
                <a:ea typeface="Courier New" charset="0"/>
                <a:cs typeface="Courier New" charset="0"/>
              </a:rPr>
              <a:t>            </a:t>
            </a:r>
            <a:r>
              <a:rPr lang="en-US" sz="1100" dirty="0" smtClean="0">
                <a:solidFill>
                  <a:schemeClr val="bg1"/>
                </a:solidFill>
                <a:latin typeface="Courier New" charset="0"/>
                <a:ea typeface="Courier New" charset="0"/>
                <a:cs typeface="Courier New" charset="0"/>
              </a:rPr>
              <a:t>//modify </a:t>
            </a:r>
            <a:r>
              <a:rPr lang="en-US" sz="1100" dirty="0" err="1" smtClean="0">
                <a:solidFill>
                  <a:schemeClr val="bg1"/>
                </a:solidFill>
                <a:latin typeface="Courier New" charset="0"/>
                <a:ea typeface="Courier New" charset="0"/>
                <a:cs typeface="Courier New" charset="0"/>
              </a:rPr>
              <a:t>i</a:t>
            </a:r>
            <a:r>
              <a:rPr lang="en-US" sz="1100" dirty="0" smtClean="0">
                <a:solidFill>
                  <a:schemeClr val="bg1"/>
                </a:solidFill>
                <a:latin typeface="Courier New" charset="0"/>
                <a:ea typeface="Courier New" charset="0"/>
                <a:cs typeface="Courier New" charset="0"/>
              </a:rPr>
              <a:t> appropriately</a:t>
            </a:r>
            <a:r>
              <a:rPr lang="en-US" sz="1100" dirty="0">
                <a:solidFill>
                  <a:schemeClr val="bg1"/>
                </a:solidFill>
                <a:latin typeface="Courier New" charset="0"/>
                <a:ea typeface="Courier New" charset="0"/>
                <a:cs typeface="Courier New" charset="0"/>
              </a:rPr>
              <a:t/>
            </a:r>
            <a:br>
              <a:rPr lang="en-US" sz="1100" dirty="0">
                <a:solidFill>
                  <a:schemeClr val="bg1"/>
                </a:solidFill>
                <a:latin typeface="Courier New" charset="0"/>
                <a:ea typeface="Courier New" charset="0"/>
                <a:cs typeface="Courier New" charset="0"/>
              </a:rPr>
            </a:br>
            <a:r>
              <a:rPr lang="en-US" sz="1100" dirty="0">
                <a:solidFill>
                  <a:schemeClr val="bg1"/>
                </a:solidFill>
                <a:latin typeface="Courier New" charset="0"/>
                <a:ea typeface="Courier New" charset="0"/>
                <a:cs typeface="Courier New" charset="0"/>
              </a:rPr>
              <a:t> </a:t>
            </a:r>
            <a:r>
              <a:rPr lang="en-US" sz="1100" dirty="0" smtClean="0">
                <a:solidFill>
                  <a:schemeClr val="bg1"/>
                </a:solidFill>
                <a:latin typeface="Courier New" charset="0"/>
                <a:ea typeface="Courier New" charset="0"/>
                <a:cs typeface="Courier New" charset="0"/>
              </a:rPr>
              <a:t>			  //</a:t>
            </a:r>
            <a:r>
              <a:rPr lang="en-US" sz="1100" dirty="0">
                <a:solidFill>
                  <a:schemeClr val="bg1"/>
                </a:solidFill>
                <a:latin typeface="Courier New" charset="0"/>
                <a:ea typeface="Courier New" charset="0"/>
                <a:cs typeface="Courier New" charset="0"/>
              </a:rPr>
              <a:t>modify </a:t>
            </a:r>
            <a:r>
              <a:rPr lang="en-US" sz="1100" dirty="0" smtClean="0">
                <a:solidFill>
                  <a:schemeClr val="bg1"/>
                </a:solidFill>
                <a:latin typeface="Courier New" charset="0"/>
                <a:ea typeface="Courier New" charset="0"/>
                <a:cs typeface="Courier New" charset="0"/>
              </a:rPr>
              <a:t>j </a:t>
            </a:r>
            <a:r>
              <a:rPr lang="en-US" sz="1100" dirty="0">
                <a:solidFill>
                  <a:schemeClr val="bg1"/>
                </a:solidFill>
                <a:latin typeface="Courier New" charset="0"/>
                <a:ea typeface="Courier New" charset="0"/>
                <a:cs typeface="Courier New" charset="0"/>
              </a:rPr>
              <a:t>appropriately </a:t>
            </a:r>
            <a:r>
              <a:rPr lang="en-US" sz="1100" dirty="0">
                <a:solidFill>
                  <a:schemeClr val="bg1"/>
                </a:solidFill>
                <a:latin typeface="Courier New" charset="0"/>
                <a:ea typeface="Courier New" charset="0"/>
                <a:cs typeface="Courier New" charset="0"/>
              </a:rPr>
              <a:t/>
            </a:r>
            <a:br>
              <a:rPr lang="en-US" sz="1100" dirty="0">
                <a:solidFill>
                  <a:schemeClr val="bg1"/>
                </a:solidFill>
                <a:latin typeface="Courier New" charset="0"/>
                <a:ea typeface="Courier New" charset="0"/>
                <a:cs typeface="Courier New" charset="0"/>
              </a:rPr>
            </a:br>
            <a:r>
              <a:rPr lang="en-US" sz="1100" dirty="0">
                <a:solidFill>
                  <a:schemeClr val="bg1"/>
                </a:solidFill>
                <a:latin typeface="Courier New" charset="0"/>
                <a:ea typeface="Courier New" charset="0"/>
                <a:cs typeface="Courier New" charset="0"/>
              </a:rPr>
              <a:t>        </a:t>
            </a:r>
            <a:r>
              <a:rPr lang="en-US" sz="1100" dirty="0">
                <a:solidFill>
                  <a:schemeClr val="bg1"/>
                </a:solidFill>
                <a:latin typeface="Courier New" charset="0"/>
                <a:ea typeface="Courier New" charset="0"/>
                <a:cs typeface="Courier New" charset="0"/>
              </a:rPr>
              <a:t>}</a:t>
            </a:r>
            <a:br>
              <a:rPr lang="en-US" sz="1100" dirty="0">
                <a:solidFill>
                  <a:schemeClr val="bg1"/>
                </a:solidFill>
                <a:latin typeface="Courier New" charset="0"/>
                <a:ea typeface="Courier New" charset="0"/>
                <a:cs typeface="Courier New" charset="0"/>
              </a:rPr>
            </a:br>
            <a:r>
              <a:rPr lang="en-US" sz="1100" dirty="0">
                <a:solidFill>
                  <a:schemeClr val="bg1"/>
                </a:solidFill>
                <a:latin typeface="Courier New" charset="0"/>
                <a:ea typeface="Courier New" charset="0"/>
                <a:cs typeface="Courier New" charset="0"/>
              </a:rPr>
              <a:t>    }</a:t>
            </a:r>
            <a:br>
              <a:rPr lang="en-US" sz="1100" dirty="0">
                <a:solidFill>
                  <a:schemeClr val="bg1"/>
                </a:solidFill>
                <a:latin typeface="Courier New" charset="0"/>
                <a:ea typeface="Courier New" charset="0"/>
                <a:cs typeface="Courier New" charset="0"/>
              </a:rPr>
            </a:br>
            <a:r>
              <a:rPr lang="en-US" sz="1100" dirty="0">
                <a:solidFill>
                  <a:schemeClr val="bg1"/>
                </a:solidFill>
                <a:latin typeface="Courier New" charset="0"/>
                <a:ea typeface="Courier New" charset="0"/>
                <a:cs typeface="Courier New" charset="0"/>
              </a:rPr>
              <a:t/>
            </a:r>
            <a:br>
              <a:rPr lang="en-US" sz="1100" dirty="0">
                <a:solidFill>
                  <a:schemeClr val="bg1"/>
                </a:solidFill>
                <a:latin typeface="Courier New" charset="0"/>
                <a:ea typeface="Courier New" charset="0"/>
                <a:cs typeface="Courier New" charset="0"/>
              </a:rPr>
            </a:br>
            <a:r>
              <a:rPr lang="en-US" sz="1100" dirty="0">
                <a:solidFill>
                  <a:schemeClr val="bg1"/>
                </a:solidFill>
                <a:latin typeface="Courier New" charset="0"/>
                <a:ea typeface="Courier New" charset="0"/>
                <a:cs typeface="Courier New" charset="0"/>
              </a:rPr>
              <a:t>    </a:t>
            </a:r>
            <a:r>
              <a:rPr lang="en-US" sz="1100" dirty="0" smtClean="0">
                <a:solidFill>
                  <a:schemeClr val="bg1"/>
                </a:solidFill>
                <a:latin typeface="Courier New" charset="0"/>
                <a:ea typeface="Courier New" charset="0"/>
                <a:cs typeface="Courier New" charset="0"/>
              </a:rPr>
              <a:t>//Return the </a:t>
            </a:r>
            <a:r>
              <a:rPr lang="en-US" sz="1100" dirty="0">
                <a:solidFill>
                  <a:schemeClr val="bg1"/>
                </a:solidFill>
                <a:latin typeface="Courier New" charset="0"/>
                <a:ea typeface="Courier New" charset="0"/>
                <a:cs typeface="Courier New" charset="0"/>
              </a:rPr>
              <a:t>current position of the </a:t>
            </a:r>
            <a:r>
              <a:rPr lang="en-US" sz="1100" dirty="0" smtClean="0">
                <a:solidFill>
                  <a:schemeClr val="bg1"/>
                </a:solidFill>
                <a:latin typeface="Courier New" charset="0"/>
                <a:ea typeface="Courier New" charset="0"/>
                <a:cs typeface="Courier New" charset="0"/>
              </a:rPr>
              <a:t>pivot</a:t>
            </a:r>
            <a:r>
              <a:rPr lang="en-US" sz="1100" dirty="0">
                <a:solidFill>
                  <a:schemeClr val="bg1"/>
                </a:solidFill>
                <a:latin typeface="Courier New" charset="0"/>
                <a:ea typeface="Courier New" charset="0"/>
                <a:cs typeface="Courier New" charset="0"/>
              </a:rPr>
              <a:t/>
            </a:r>
            <a:br>
              <a:rPr lang="en-US" sz="1100" dirty="0">
                <a:solidFill>
                  <a:schemeClr val="bg1"/>
                </a:solidFill>
                <a:latin typeface="Courier New" charset="0"/>
                <a:ea typeface="Courier New" charset="0"/>
                <a:cs typeface="Courier New" charset="0"/>
              </a:rPr>
            </a:br>
            <a:r>
              <a:rPr lang="en-US" sz="1100" dirty="0">
                <a:solidFill>
                  <a:schemeClr val="bg1"/>
                </a:solidFill>
                <a:latin typeface="Courier New" charset="0"/>
                <a:ea typeface="Courier New" charset="0"/>
                <a:cs typeface="Courier New" charset="0"/>
              </a:rPr>
              <a:t>}</a:t>
            </a:r>
            <a:br>
              <a:rPr lang="en-US" sz="1100" dirty="0">
                <a:solidFill>
                  <a:schemeClr val="bg1"/>
                </a:solidFill>
                <a:latin typeface="Courier New" charset="0"/>
                <a:ea typeface="Courier New" charset="0"/>
                <a:cs typeface="Courier New" charset="0"/>
              </a:rPr>
            </a:br>
            <a:endParaRPr lang="en-US" sz="1100"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754479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Homework:</a:t>
            </a:r>
            <a:endParaRPr lang="en-US" dirty="0">
              <a:solidFill>
                <a:schemeClr val="bg1"/>
              </a:solidFill>
            </a:endParaRPr>
          </a:p>
        </p:txBody>
      </p:sp>
      <p:sp>
        <p:nvSpPr>
          <p:cNvPr id="3" name="Content Placeholder 2"/>
          <p:cNvSpPr>
            <a:spLocks noGrp="1"/>
          </p:cNvSpPr>
          <p:nvPr>
            <p:ph idx="1"/>
          </p:nvPr>
        </p:nvSpPr>
        <p:spPr>
          <a:xfrm>
            <a:off x="1141412" y="2249486"/>
            <a:ext cx="9905999" cy="4094669"/>
          </a:xfrm>
        </p:spPr>
        <p:txBody>
          <a:bodyPr>
            <a:normAutofit/>
          </a:bodyPr>
          <a:lstStyle/>
          <a:p>
            <a:pPr marL="0" indent="0">
              <a:buNone/>
            </a:pPr>
            <a:r>
              <a:rPr lang="en-US" dirty="0" smtClean="0">
                <a:solidFill>
                  <a:schemeClr val="bg1"/>
                </a:solidFill>
              </a:rPr>
              <a:t>Now take what you have learned and try:</a:t>
            </a:r>
          </a:p>
          <a:p>
            <a:r>
              <a:rPr lang="en-US" dirty="0" smtClean="0">
                <a:solidFill>
                  <a:schemeClr val="bg1"/>
                </a:solidFill>
              </a:rPr>
              <a:t>Implement quicksort without using recursion</a:t>
            </a:r>
            <a:endParaRPr lang="en-US" dirty="0">
              <a:solidFill>
                <a:schemeClr val="bg1"/>
              </a:solidFill>
            </a:endParaRPr>
          </a:p>
          <a:p>
            <a:endParaRPr lang="en-US" i="1" dirty="0">
              <a:solidFill>
                <a:schemeClr val="bg1"/>
              </a:solidFill>
            </a:endParaRPr>
          </a:p>
          <a:p>
            <a:pPr marL="0" indent="0">
              <a:buNone/>
            </a:pPr>
            <a:r>
              <a:rPr lang="en-US" dirty="0" smtClean="0">
                <a:solidFill>
                  <a:schemeClr val="bg1"/>
                </a:solidFill>
              </a:rPr>
              <a:t>Please submit your code by July 1</a:t>
            </a:r>
            <a:r>
              <a:rPr lang="en-US" baseline="30000" dirty="0" smtClean="0">
                <a:solidFill>
                  <a:schemeClr val="bg1"/>
                </a:solidFill>
              </a:rPr>
              <a:t>st</a:t>
            </a:r>
            <a:r>
              <a:rPr lang="en-US" dirty="0" smtClean="0">
                <a:solidFill>
                  <a:schemeClr val="bg1"/>
                </a:solidFill>
              </a:rPr>
              <a:t>.</a:t>
            </a:r>
          </a:p>
          <a:p>
            <a:pPr marL="0" indent="0">
              <a:buNone/>
            </a:pPr>
            <a:r>
              <a:rPr lang="en-US" dirty="0" smtClean="0">
                <a:solidFill>
                  <a:schemeClr val="bg1"/>
                </a:solidFill>
              </a:rPr>
              <a:t>Please submit your code to </a:t>
            </a:r>
            <a:r>
              <a:rPr lang="en-US" dirty="0" err="1" smtClean="0">
                <a:solidFill>
                  <a:schemeClr val="bg1"/>
                </a:solidFill>
              </a:rPr>
              <a:t>skoohgoli@expedia.com</a:t>
            </a:r>
            <a:endParaRPr lang="en-US" dirty="0" smtClean="0">
              <a:solidFill>
                <a:schemeClr val="bg1"/>
              </a:solidFill>
            </a:endParaRPr>
          </a:p>
          <a:p>
            <a:pPr marL="0" indent="0">
              <a:buNone/>
            </a:pPr>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244977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141413" y="618518"/>
            <a:ext cx="9905998" cy="1478570"/>
          </a:xfrm>
        </p:spPr>
        <p:txBody>
          <a:bodyPr/>
          <a:lstStyle/>
          <a:p>
            <a:r>
              <a:rPr lang="en-US" dirty="0" smtClean="0">
                <a:solidFill>
                  <a:schemeClr val="bg1"/>
                </a:solidFill>
              </a:rPr>
              <a:t>Today’s Lesson:</a:t>
            </a:r>
            <a:endParaRPr lang="en-US" dirty="0">
              <a:solidFill>
                <a:schemeClr val="bg1"/>
              </a:solidFill>
            </a:endParaRPr>
          </a:p>
        </p:txBody>
      </p:sp>
      <p:sp>
        <p:nvSpPr>
          <p:cNvPr id="7" name="Content Placeholder 2"/>
          <p:cNvSpPr>
            <a:spLocks noGrp="1"/>
          </p:cNvSpPr>
          <p:nvPr>
            <p:ph idx="1"/>
          </p:nvPr>
        </p:nvSpPr>
        <p:spPr>
          <a:xfrm>
            <a:off x="1141412" y="2249486"/>
            <a:ext cx="9905999" cy="4139883"/>
          </a:xfrm>
        </p:spPr>
        <p:txBody>
          <a:bodyPr>
            <a:normAutofit lnSpcReduction="10000"/>
          </a:bodyPr>
          <a:lstStyle/>
          <a:p>
            <a:pPr marL="0" lvl="0" indent="0">
              <a:buNone/>
            </a:pPr>
            <a:r>
              <a:rPr lang="en-US" dirty="0">
                <a:solidFill>
                  <a:schemeClr val="bg1"/>
                </a:solidFill>
              </a:rPr>
              <a:t>Today we will cover</a:t>
            </a:r>
            <a:r>
              <a:rPr lang="en-US" dirty="0" smtClean="0">
                <a:solidFill>
                  <a:schemeClr val="bg1"/>
                </a:solidFill>
              </a:rPr>
              <a:t>:</a:t>
            </a:r>
          </a:p>
          <a:p>
            <a:pPr lvl="0"/>
            <a:r>
              <a:rPr lang="en-US" dirty="0" smtClean="0">
                <a:solidFill>
                  <a:schemeClr val="bg1"/>
                </a:solidFill>
              </a:rPr>
              <a:t>Conceptual theory of quicksort (brief description of quicksort</a:t>
            </a:r>
            <a:r>
              <a:rPr lang="en-US" dirty="0">
                <a:solidFill>
                  <a:schemeClr val="bg1"/>
                </a:solidFill>
              </a:rPr>
              <a:t>, </a:t>
            </a:r>
            <a:r>
              <a:rPr lang="en-US" dirty="0" smtClean="0">
                <a:solidFill>
                  <a:schemeClr val="bg1"/>
                </a:solidFill>
              </a:rPr>
              <a:t>quicksort pitfalls, stable </a:t>
            </a:r>
            <a:r>
              <a:rPr lang="en-US" dirty="0">
                <a:solidFill>
                  <a:schemeClr val="bg1"/>
                </a:solidFill>
              </a:rPr>
              <a:t>vs unstable </a:t>
            </a:r>
            <a:r>
              <a:rPr lang="en-US" dirty="0" smtClean="0">
                <a:solidFill>
                  <a:schemeClr val="bg1"/>
                </a:solidFill>
              </a:rPr>
              <a:t>sort, comparison to </a:t>
            </a:r>
            <a:r>
              <a:rPr lang="en-US" dirty="0" err="1" smtClean="0">
                <a:solidFill>
                  <a:schemeClr val="bg1"/>
                </a:solidFill>
              </a:rPr>
              <a:t>mergesort</a:t>
            </a:r>
            <a:r>
              <a:rPr lang="en-US" dirty="0" smtClean="0">
                <a:solidFill>
                  <a:schemeClr val="bg1"/>
                </a:solidFill>
              </a:rPr>
              <a:t>)</a:t>
            </a:r>
            <a:endParaRPr lang="en-US" dirty="0">
              <a:solidFill>
                <a:schemeClr val="bg1"/>
              </a:solidFill>
            </a:endParaRPr>
          </a:p>
          <a:p>
            <a:r>
              <a:rPr lang="en-US" dirty="0">
                <a:solidFill>
                  <a:schemeClr val="bg1"/>
                </a:solidFill>
              </a:rPr>
              <a:t>Runtime and storage analysis</a:t>
            </a:r>
          </a:p>
          <a:p>
            <a:pPr lvl="0"/>
            <a:r>
              <a:rPr lang="en-US" dirty="0" smtClean="0">
                <a:solidFill>
                  <a:schemeClr val="bg1"/>
                </a:solidFill>
              </a:rPr>
              <a:t>A short video</a:t>
            </a:r>
            <a:endParaRPr lang="en-US" dirty="0">
              <a:solidFill>
                <a:schemeClr val="bg1"/>
              </a:solidFill>
            </a:endParaRPr>
          </a:p>
          <a:p>
            <a:pPr lvl="0"/>
            <a:r>
              <a:rPr lang="en-US" dirty="0" smtClean="0">
                <a:solidFill>
                  <a:schemeClr val="bg1"/>
                </a:solidFill>
              </a:rPr>
              <a:t>Implementation</a:t>
            </a:r>
          </a:p>
          <a:p>
            <a:pPr lvl="0"/>
            <a:r>
              <a:rPr lang="en-US" dirty="0" smtClean="0">
                <a:solidFill>
                  <a:schemeClr val="bg1"/>
                </a:solidFill>
              </a:rPr>
              <a:t>Possible improvements</a:t>
            </a:r>
            <a:endParaRPr lang="en-US" dirty="0">
              <a:solidFill>
                <a:schemeClr val="bg1"/>
              </a:solidFill>
            </a:endParaRPr>
          </a:p>
          <a:p>
            <a:pPr lvl="0"/>
            <a:r>
              <a:rPr lang="en-US" dirty="0" smtClean="0">
                <a:solidFill>
                  <a:schemeClr val="bg1"/>
                </a:solidFill>
              </a:rPr>
              <a:t>Homework</a:t>
            </a:r>
            <a:endParaRPr lang="en-US" dirty="0">
              <a:solidFill>
                <a:schemeClr val="bg1"/>
              </a:solidFill>
            </a:endParaRPr>
          </a:p>
        </p:txBody>
      </p:sp>
    </p:spTree>
    <p:extLst>
      <p:ext uri="{BB962C8B-B14F-4D97-AF65-F5344CB8AC3E}">
        <p14:creationId xmlns:p14="http://schemas.microsoft.com/office/powerpoint/2010/main" val="2958449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141413" y="618518"/>
            <a:ext cx="9905998" cy="1478570"/>
          </a:xfrm>
        </p:spPr>
        <p:txBody>
          <a:bodyPr/>
          <a:lstStyle/>
          <a:p>
            <a:r>
              <a:rPr lang="en-US" dirty="0" smtClean="0">
                <a:solidFill>
                  <a:schemeClr val="bg1"/>
                </a:solidFill>
              </a:rPr>
              <a:t>A different, Different way of thinking</a:t>
            </a:r>
            <a:endParaRPr lang="en-US" dirty="0">
              <a:solidFill>
                <a:schemeClr val="bg1"/>
              </a:solidFill>
            </a:endParaRPr>
          </a:p>
        </p:txBody>
      </p:sp>
      <p:sp>
        <p:nvSpPr>
          <p:cNvPr id="7" name="Content Placeholder 2"/>
          <p:cNvSpPr>
            <a:spLocks noGrp="1"/>
          </p:cNvSpPr>
          <p:nvPr>
            <p:ph idx="1"/>
          </p:nvPr>
        </p:nvSpPr>
        <p:spPr>
          <a:xfrm>
            <a:off x="1141412" y="2249486"/>
            <a:ext cx="9905999" cy="4139883"/>
          </a:xfrm>
        </p:spPr>
        <p:txBody>
          <a:bodyPr>
            <a:normAutofit/>
          </a:bodyPr>
          <a:lstStyle/>
          <a:p>
            <a:r>
              <a:rPr lang="en-US" dirty="0" err="1" smtClean="0">
                <a:solidFill>
                  <a:schemeClr val="bg1"/>
                </a:solidFill>
              </a:rPr>
              <a:t>Mergesort</a:t>
            </a:r>
            <a:r>
              <a:rPr lang="en-US" dirty="0" smtClean="0">
                <a:solidFill>
                  <a:schemeClr val="bg1"/>
                </a:solidFill>
              </a:rPr>
              <a:t> dealt with breaking an array down to its smallest size, and then reassembling it back together in a sorted order</a:t>
            </a:r>
            <a:endParaRPr lang="en-US" dirty="0">
              <a:solidFill>
                <a:schemeClr val="bg1"/>
              </a:solidFill>
            </a:endParaRPr>
          </a:p>
          <a:p>
            <a:r>
              <a:rPr lang="en-US" dirty="0" smtClean="0">
                <a:solidFill>
                  <a:schemeClr val="bg1"/>
                </a:solidFill>
              </a:rPr>
              <a:t>We recursively broke the problem down to the simplest case (”how do you sort two arrays of size 1”), and then put it together for the complex cases, using the same step each time</a:t>
            </a:r>
          </a:p>
          <a:p>
            <a:r>
              <a:rPr lang="en-US" dirty="0" smtClean="0">
                <a:solidFill>
                  <a:schemeClr val="bg1"/>
                </a:solidFill>
              </a:rPr>
              <a:t>Now we’re going to try sorting an array again, but this time applying a different step in the other direction</a:t>
            </a:r>
          </a:p>
        </p:txBody>
      </p:sp>
    </p:spTree>
    <p:extLst>
      <p:ext uri="{BB962C8B-B14F-4D97-AF65-F5344CB8AC3E}">
        <p14:creationId xmlns:p14="http://schemas.microsoft.com/office/powerpoint/2010/main" val="718560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141413" y="618518"/>
            <a:ext cx="9905998" cy="1478570"/>
          </a:xfrm>
        </p:spPr>
        <p:txBody>
          <a:bodyPr/>
          <a:lstStyle/>
          <a:p>
            <a:r>
              <a:rPr lang="en-US" dirty="0" smtClean="0">
                <a:solidFill>
                  <a:schemeClr val="bg1"/>
                </a:solidFill>
              </a:rPr>
              <a:t>A different, Different way of thinking</a:t>
            </a:r>
            <a:endParaRPr lang="en-US" dirty="0">
              <a:solidFill>
                <a:schemeClr val="bg1"/>
              </a:solidFill>
            </a:endParaRPr>
          </a:p>
        </p:txBody>
      </p:sp>
      <p:sp>
        <p:nvSpPr>
          <p:cNvPr id="7" name="Content Placeholder 2"/>
          <p:cNvSpPr>
            <a:spLocks noGrp="1"/>
          </p:cNvSpPr>
          <p:nvPr>
            <p:ph idx="1"/>
          </p:nvPr>
        </p:nvSpPr>
        <p:spPr>
          <a:xfrm>
            <a:off x="1141412" y="2249487"/>
            <a:ext cx="9905999" cy="1460340"/>
          </a:xfrm>
        </p:spPr>
        <p:txBody>
          <a:bodyPr>
            <a:normAutofit/>
          </a:bodyPr>
          <a:lstStyle/>
          <a:p>
            <a:r>
              <a:rPr lang="en-US" dirty="0" smtClean="0">
                <a:solidFill>
                  <a:schemeClr val="bg1"/>
                </a:solidFill>
              </a:rPr>
              <a:t>Idea: what if we take an element in an array, and put all of the elements smaller than it to the left of it, and all of the elements larger than it to the right of it?</a:t>
            </a:r>
          </a:p>
        </p:txBody>
      </p:sp>
      <p:sp>
        <p:nvSpPr>
          <p:cNvPr id="4" name="Rectangle 3"/>
          <p:cNvSpPr/>
          <p:nvPr/>
        </p:nvSpPr>
        <p:spPr>
          <a:xfrm>
            <a:off x="2416628" y="3709826"/>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 name="Rectangle 4"/>
          <p:cNvSpPr/>
          <p:nvPr/>
        </p:nvSpPr>
        <p:spPr>
          <a:xfrm>
            <a:off x="3831770" y="3709826"/>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8" name="Rectangle 7"/>
          <p:cNvSpPr/>
          <p:nvPr/>
        </p:nvSpPr>
        <p:spPr>
          <a:xfrm>
            <a:off x="3113314" y="3709826"/>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9" name="Rectangle 8"/>
          <p:cNvSpPr/>
          <p:nvPr/>
        </p:nvSpPr>
        <p:spPr>
          <a:xfrm>
            <a:off x="4550226" y="3709826"/>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0" name="Rectangle 9"/>
          <p:cNvSpPr/>
          <p:nvPr/>
        </p:nvSpPr>
        <p:spPr>
          <a:xfrm>
            <a:off x="5268682" y="3709826"/>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Rectangle 10"/>
          <p:cNvSpPr/>
          <p:nvPr/>
        </p:nvSpPr>
        <p:spPr>
          <a:xfrm>
            <a:off x="5991793" y="3709826"/>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Rectangle 11"/>
          <p:cNvSpPr/>
          <p:nvPr/>
        </p:nvSpPr>
        <p:spPr>
          <a:xfrm>
            <a:off x="6705594" y="3709826"/>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3" name="Rectangle 12"/>
          <p:cNvSpPr/>
          <p:nvPr/>
        </p:nvSpPr>
        <p:spPr>
          <a:xfrm>
            <a:off x="7419395" y="3709826"/>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4" name="Rectangle 13"/>
          <p:cNvSpPr/>
          <p:nvPr/>
        </p:nvSpPr>
        <p:spPr>
          <a:xfrm>
            <a:off x="8134766" y="3709826"/>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75000"/>
                  </a:schemeClr>
                </a:solidFill>
              </a:rPr>
              <a:t>4</a:t>
            </a:r>
          </a:p>
        </p:txBody>
      </p:sp>
      <p:sp>
        <p:nvSpPr>
          <p:cNvPr id="16" name="Rectangle 15"/>
          <p:cNvSpPr/>
          <p:nvPr/>
        </p:nvSpPr>
        <p:spPr>
          <a:xfrm>
            <a:off x="2416628" y="5299141"/>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Rectangle 16"/>
          <p:cNvSpPr/>
          <p:nvPr/>
        </p:nvSpPr>
        <p:spPr>
          <a:xfrm>
            <a:off x="3831770" y="5299141"/>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8" name="Rectangle 17"/>
          <p:cNvSpPr/>
          <p:nvPr/>
        </p:nvSpPr>
        <p:spPr>
          <a:xfrm>
            <a:off x="3113314" y="5299141"/>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9" name="Rectangle 18"/>
          <p:cNvSpPr/>
          <p:nvPr/>
        </p:nvSpPr>
        <p:spPr>
          <a:xfrm>
            <a:off x="4550226" y="5299141"/>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75000"/>
                  </a:schemeClr>
                </a:solidFill>
              </a:rPr>
              <a:t>4</a:t>
            </a:r>
            <a:endParaRPr lang="en-US" dirty="0"/>
          </a:p>
        </p:txBody>
      </p:sp>
      <p:sp>
        <p:nvSpPr>
          <p:cNvPr id="20" name="Rectangle 19"/>
          <p:cNvSpPr/>
          <p:nvPr/>
        </p:nvSpPr>
        <p:spPr>
          <a:xfrm>
            <a:off x="5268682" y="5299141"/>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1" name="Rectangle 20"/>
          <p:cNvSpPr/>
          <p:nvPr/>
        </p:nvSpPr>
        <p:spPr>
          <a:xfrm>
            <a:off x="5991793" y="5299141"/>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22" name="Rectangle 21"/>
          <p:cNvSpPr/>
          <p:nvPr/>
        </p:nvSpPr>
        <p:spPr>
          <a:xfrm>
            <a:off x="6705594" y="5299141"/>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
        <p:nvSpPr>
          <p:cNvPr id="23" name="Rectangle 22"/>
          <p:cNvSpPr/>
          <p:nvPr/>
        </p:nvSpPr>
        <p:spPr>
          <a:xfrm>
            <a:off x="7419395" y="5299141"/>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24" name="Rectangle 23"/>
          <p:cNvSpPr/>
          <p:nvPr/>
        </p:nvSpPr>
        <p:spPr>
          <a:xfrm>
            <a:off x="8134766" y="5299141"/>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 name="Straight Arrow Connector 2"/>
          <p:cNvCxnSpPr>
            <a:stCxn id="10" idx="2"/>
            <a:endCxn id="20" idx="0"/>
          </p:cNvCxnSpPr>
          <p:nvPr/>
        </p:nvCxnSpPr>
        <p:spPr>
          <a:xfrm>
            <a:off x="5627910" y="4376056"/>
            <a:ext cx="0" cy="9230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5220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141413" y="618518"/>
            <a:ext cx="9905998" cy="1478570"/>
          </a:xfrm>
        </p:spPr>
        <p:txBody>
          <a:bodyPr/>
          <a:lstStyle/>
          <a:p>
            <a:r>
              <a:rPr lang="en-US" dirty="0" smtClean="0">
                <a:solidFill>
                  <a:schemeClr val="bg1"/>
                </a:solidFill>
              </a:rPr>
              <a:t>A </a:t>
            </a:r>
            <a:r>
              <a:rPr lang="en-US" smtClean="0">
                <a:solidFill>
                  <a:schemeClr val="bg1"/>
                </a:solidFill>
              </a:rPr>
              <a:t>Different, different </a:t>
            </a:r>
            <a:r>
              <a:rPr lang="en-US" dirty="0" smtClean="0">
                <a:solidFill>
                  <a:schemeClr val="bg1"/>
                </a:solidFill>
              </a:rPr>
              <a:t>way of thinking</a:t>
            </a:r>
            <a:endParaRPr lang="en-US" dirty="0">
              <a:solidFill>
                <a:schemeClr val="bg1"/>
              </a:solidFill>
            </a:endParaRPr>
          </a:p>
        </p:txBody>
      </p:sp>
      <p:sp>
        <p:nvSpPr>
          <p:cNvPr id="48" name="Rectangle 47"/>
          <p:cNvSpPr/>
          <p:nvPr/>
        </p:nvSpPr>
        <p:spPr>
          <a:xfrm>
            <a:off x="2525485" y="3686403"/>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ectangle 48"/>
          <p:cNvSpPr/>
          <p:nvPr/>
        </p:nvSpPr>
        <p:spPr>
          <a:xfrm>
            <a:off x="3940627" y="3686403"/>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0" name="Rectangle 49"/>
          <p:cNvSpPr/>
          <p:nvPr/>
        </p:nvSpPr>
        <p:spPr>
          <a:xfrm>
            <a:off x="3217516" y="3686403"/>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2</a:t>
            </a:r>
            <a:endParaRPr lang="en-US" dirty="0">
              <a:solidFill>
                <a:srgbClr val="FF0000"/>
              </a:solidFill>
            </a:endParaRPr>
          </a:p>
        </p:txBody>
      </p:sp>
      <p:sp>
        <p:nvSpPr>
          <p:cNvPr id="51" name="Rectangle 50"/>
          <p:cNvSpPr/>
          <p:nvPr/>
        </p:nvSpPr>
        <p:spPr>
          <a:xfrm>
            <a:off x="4659083" y="3686403"/>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75000"/>
                  </a:schemeClr>
                </a:solidFill>
              </a:rPr>
              <a:t>4</a:t>
            </a:r>
            <a:endParaRPr lang="en-US" dirty="0"/>
          </a:p>
        </p:txBody>
      </p:sp>
      <p:sp>
        <p:nvSpPr>
          <p:cNvPr id="52" name="Rectangle 51"/>
          <p:cNvSpPr/>
          <p:nvPr/>
        </p:nvSpPr>
        <p:spPr>
          <a:xfrm>
            <a:off x="5377539" y="3686403"/>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53" name="Rectangle 52"/>
          <p:cNvSpPr/>
          <p:nvPr/>
        </p:nvSpPr>
        <p:spPr>
          <a:xfrm>
            <a:off x="6100650" y="3686403"/>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5</a:t>
            </a:r>
          </a:p>
        </p:txBody>
      </p:sp>
      <p:sp>
        <p:nvSpPr>
          <p:cNvPr id="54" name="Rectangle 53"/>
          <p:cNvSpPr/>
          <p:nvPr/>
        </p:nvSpPr>
        <p:spPr>
          <a:xfrm>
            <a:off x="6814451" y="3686403"/>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7</a:t>
            </a:r>
          </a:p>
        </p:txBody>
      </p:sp>
      <p:sp>
        <p:nvSpPr>
          <p:cNvPr id="55" name="Rectangle 54"/>
          <p:cNvSpPr/>
          <p:nvPr/>
        </p:nvSpPr>
        <p:spPr>
          <a:xfrm>
            <a:off x="7528252" y="3686403"/>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56" name="Rectangle 55"/>
          <p:cNvSpPr/>
          <p:nvPr/>
        </p:nvSpPr>
        <p:spPr>
          <a:xfrm>
            <a:off x="8243623" y="3686403"/>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57" name="Straight Arrow Connector 56"/>
          <p:cNvCxnSpPr>
            <a:endCxn id="57" idx="0"/>
          </p:cNvCxnSpPr>
          <p:nvPr/>
        </p:nvCxnSpPr>
        <p:spPr>
          <a:xfrm>
            <a:off x="5736767" y="2763318"/>
            <a:ext cx="0" cy="9230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7" name="Rectangle 66"/>
          <p:cNvSpPr/>
          <p:nvPr/>
        </p:nvSpPr>
        <p:spPr>
          <a:xfrm>
            <a:off x="2525485" y="2097088"/>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8" name="Rectangle 67"/>
          <p:cNvSpPr/>
          <p:nvPr/>
        </p:nvSpPr>
        <p:spPr>
          <a:xfrm>
            <a:off x="3940627" y="2097088"/>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2</a:t>
            </a:r>
            <a:endParaRPr lang="en-US" dirty="0">
              <a:solidFill>
                <a:srgbClr val="FF0000"/>
              </a:solidFill>
            </a:endParaRPr>
          </a:p>
        </p:txBody>
      </p:sp>
      <p:sp>
        <p:nvSpPr>
          <p:cNvPr id="69" name="Rectangle 68"/>
          <p:cNvSpPr/>
          <p:nvPr/>
        </p:nvSpPr>
        <p:spPr>
          <a:xfrm>
            <a:off x="3222171" y="2097088"/>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0" name="Rectangle 69"/>
          <p:cNvSpPr/>
          <p:nvPr/>
        </p:nvSpPr>
        <p:spPr>
          <a:xfrm>
            <a:off x="4659083" y="2097088"/>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75000"/>
                  </a:schemeClr>
                </a:solidFill>
              </a:rPr>
              <a:t>4</a:t>
            </a:r>
            <a:endParaRPr lang="en-US" dirty="0"/>
          </a:p>
        </p:txBody>
      </p:sp>
      <p:sp>
        <p:nvSpPr>
          <p:cNvPr id="71" name="Rectangle 70"/>
          <p:cNvSpPr/>
          <p:nvPr/>
        </p:nvSpPr>
        <p:spPr>
          <a:xfrm>
            <a:off x="5377539" y="2097088"/>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72" name="Rectangle 71"/>
          <p:cNvSpPr/>
          <p:nvPr/>
        </p:nvSpPr>
        <p:spPr>
          <a:xfrm>
            <a:off x="6100650" y="2097088"/>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3" name="Rectangle 72"/>
          <p:cNvSpPr/>
          <p:nvPr/>
        </p:nvSpPr>
        <p:spPr>
          <a:xfrm>
            <a:off x="6814451" y="2097088"/>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
        <p:nvSpPr>
          <p:cNvPr id="74" name="Rectangle 73"/>
          <p:cNvSpPr/>
          <p:nvPr/>
        </p:nvSpPr>
        <p:spPr>
          <a:xfrm>
            <a:off x="7528252" y="2097088"/>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5" name="Rectangle 74"/>
          <p:cNvSpPr/>
          <p:nvPr/>
        </p:nvSpPr>
        <p:spPr>
          <a:xfrm>
            <a:off x="8243623" y="2097088"/>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7</a:t>
            </a:r>
            <a:endParaRPr lang="en-US" dirty="0">
              <a:solidFill>
                <a:srgbClr val="FF0000"/>
              </a:solidFill>
            </a:endParaRPr>
          </a:p>
        </p:txBody>
      </p:sp>
      <p:sp>
        <p:nvSpPr>
          <p:cNvPr id="86" name="Rectangle 85"/>
          <p:cNvSpPr/>
          <p:nvPr/>
        </p:nvSpPr>
        <p:spPr>
          <a:xfrm>
            <a:off x="2525485" y="5275718"/>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7" name="Rectangle 86"/>
          <p:cNvSpPr/>
          <p:nvPr/>
        </p:nvSpPr>
        <p:spPr>
          <a:xfrm>
            <a:off x="3940627" y="5275718"/>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8" name="Rectangle 87"/>
          <p:cNvSpPr/>
          <p:nvPr/>
        </p:nvSpPr>
        <p:spPr>
          <a:xfrm>
            <a:off x="3217516" y="5275718"/>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2</a:t>
            </a:r>
            <a:endParaRPr lang="en-US" dirty="0">
              <a:solidFill>
                <a:srgbClr val="FF0000"/>
              </a:solidFill>
            </a:endParaRPr>
          </a:p>
        </p:txBody>
      </p:sp>
      <p:sp>
        <p:nvSpPr>
          <p:cNvPr id="89" name="Rectangle 88"/>
          <p:cNvSpPr/>
          <p:nvPr/>
        </p:nvSpPr>
        <p:spPr>
          <a:xfrm>
            <a:off x="4659083" y="5275718"/>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75000"/>
                  </a:schemeClr>
                </a:solidFill>
              </a:rPr>
              <a:t>4</a:t>
            </a:r>
            <a:endParaRPr lang="en-US" dirty="0"/>
          </a:p>
        </p:txBody>
      </p:sp>
      <p:sp>
        <p:nvSpPr>
          <p:cNvPr id="90" name="Rectangle 89"/>
          <p:cNvSpPr/>
          <p:nvPr/>
        </p:nvSpPr>
        <p:spPr>
          <a:xfrm>
            <a:off x="5377539" y="5275718"/>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5</a:t>
            </a:r>
            <a:endParaRPr lang="en-US" dirty="0">
              <a:solidFill>
                <a:schemeClr val="accent4">
                  <a:lumMod val="75000"/>
                </a:schemeClr>
              </a:solidFill>
            </a:endParaRPr>
          </a:p>
        </p:txBody>
      </p:sp>
      <p:sp>
        <p:nvSpPr>
          <p:cNvPr id="91" name="Rectangle 90"/>
          <p:cNvSpPr/>
          <p:nvPr/>
        </p:nvSpPr>
        <p:spPr>
          <a:xfrm>
            <a:off x="6100650" y="5275718"/>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92" name="Rectangle 91"/>
          <p:cNvSpPr/>
          <p:nvPr/>
        </p:nvSpPr>
        <p:spPr>
          <a:xfrm>
            <a:off x="6814451" y="5275718"/>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7</a:t>
            </a:r>
          </a:p>
        </p:txBody>
      </p:sp>
      <p:sp>
        <p:nvSpPr>
          <p:cNvPr id="93" name="Rectangle 92"/>
          <p:cNvSpPr/>
          <p:nvPr/>
        </p:nvSpPr>
        <p:spPr>
          <a:xfrm>
            <a:off x="7528252" y="5275718"/>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94" name="Rectangle 93"/>
          <p:cNvSpPr/>
          <p:nvPr/>
        </p:nvSpPr>
        <p:spPr>
          <a:xfrm>
            <a:off x="8243623" y="5275718"/>
            <a:ext cx="718456" cy="66623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95" name="Straight Arrow Connector 94"/>
          <p:cNvCxnSpPr/>
          <p:nvPr/>
        </p:nvCxnSpPr>
        <p:spPr>
          <a:xfrm>
            <a:off x="5736767" y="4352633"/>
            <a:ext cx="0" cy="9230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27519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141413" y="618518"/>
            <a:ext cx="9905998" cy="1478570"/>
          </a:xfrm>
        </p:spPr>
        <p:txBody>
          <a:bodyPr/>
          <a:lstStyle/>
          <a:p>
            <a:r>
              <a:rPr lang="en-US" dirty="0" smtClean="0">
                <a:solidFill>
                  <a:schemeClr val="bg1"/>
                </a:solidFill>
              </a:rPr>
              <a:t>So what just happened?</a:t>
            </a:r>
            <a:endParaRPr lang="en-US" dirty="0">
              <a:solidFill>
                <a:schemeClr val="bg1"/>
              </a:solidFill>
            </a:endParaRPr>
          </a:p>
        </p:txBody>
      </p:sp>
      <p:sp>
        <p:nvSpPr>
          <p:cNvPr id="7" name="Content Placeholder 2"/>
          <p:cNvSpPr>
            <a:spLocks noGrp="1"/>
          </p:cNvSpPr>
          <p:nvPr>
            <p:ph idx="1"/>
          </p:nvPr>
        </p:nvSpPr>
        <p:spPr>
          <a:xfrm>
            <a:off x="1141412" y="2249486"/>
            <a:ext cx="9905999" cy="4139883"/>
          </a:xfrm>
        </p:spPr>
        <p:txBody>
          <a:bodyPr>
            <a:normAutofit/>
          </a:bodyPr>
          <a:lstStyle/>
          <a:p>
            <a:r>
              <a:rPr lang="en-US" dirty="0" smtClean="0">
                <a:solidFill>
                  <a:schemeClr val="bg1"/>
                </a:solidFill>
              </a:rPr>
              <a:t>By continuously placing the smaller elements on the left and the larger elements on the right on smaller and smaller </a:t>
            </a:r>
            <a:r>
              <a:rPr lang="en-US" dirty="0" err="1" smtClean="0">
                <a:solidFill>
                  <a:schemeClr val="bg1"/>
                </a:solidFill>
              </a:rPr>
              <a:t>subarrays</a:t>
            </a:r>
            <a:r>
              <a:rPr lang="en-US" dirty="0" smtClean="0">
                <a:solidFill>
                  <a:schemeClr val="bg1"/>
                </a:solidFill>
              </a:rPr>
              <a:t>, we eventually get to the state that the </a:t>
            </a:r>
            <a:r>
              <a:rPr lang="en-US" dirty="0" err="1" smtClean="0">
                <a:solidFill>
                  <a:schemeClr val="bg1"/>
                </a:solidFill>
              </a:rPr>
              <a:t>subarray</a:t>
            </a:r>
            <a:r>
              <a:rPr lang="en-US" dirty="0" smtClean="0">
                <a:solidFill>
                  <a:schemeClr val="bg1"/>
                </a:solidFill>
              </a:rPr>
              <a:t> is sorted.</a:t>
            </a:r>
            <a:endParaRPr lang="en-US" dirty="0" smtClean="0">
              <a:solidFill>
                <a:schemeClr val="bg1"/>
              </a:solidFill>
            </a:endParaRPr>
          </a:p>
          <a:p>
            <a:pPr marL="0" lvl="0" indent="0">
              <a:buNone/>
            </a:pPr>
            <a:r>
              <a:rPr lang="en-US" dirty="0">
                <a:solidFill>
                  <a:schemeClr val="bg1"/>
                </a:solidFill>
              </a:rPr>
              <a:t>	</a:t>
            </a:r>
            <a:endParaRPr lang="en-US" dirty="0" smtClean="0">
              <a:solidFill>
                <a:schemeClr val="bg1"/>
              </a:solidFill>
            </a:endParaRPr>
          </a:p>
          <a:p>
            <a:pPr marL="0" lvl="0" indent="0">
              <a:buNone/>
            </a:pPr>
            <a:r>
              <a:rPr lang="en-US" dirty="0" smtClean="0">
                <a:solidFill>
                  <a:schemeClr val="bg1"/>
                </a:solidFill>
              </a:rPr>
              <a:t>[See example on board]</a:t>
            </a:r>
            <a:endParaRPr lang="en-US" dirty="0">
              <a:solidFill>
                <a:schemeClr val="bg1"/>
              </a:solidFill>
            </a:endParaRPr>
          </a:p>
        </p:txBody>
      </p:sp>
    </p:spTree>
    <p:extLst>
      <p:ext uri="{BB962C8B-B14F-4D97-AF65-F5344CB8AC3E}">
        <p14:creationId xmlns:p14="http://schemas.microsoft.com/office/powerpoint/2010/main" val="478680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141413" y="618518"/>
            <a:ext cx="9905998" cy="1478570"/>
          </a:xfrm>
        </p:spPr>
        <p:txBody>
          <a:bodyPr/>
          <a:lstStyle/>
          <a:p>
            <a:r>
              <a:rPr lang="en-US" dirty="0" smtClean="0">
                <a:solidFill>
                  <a:schemeClr val="bg1"/>
                </a:solidFill>
              </a:rPr>
              <a:t>Visually</a:t>
            </a:r>
            <a:endParaRPr lang="en-US" dirty="0">
              <a:solidFill>
                <a:schemeClr val="bg1"/>
              </a:solidFill>
            </a:endParaRPr>
          </a:p>
        </p:txBody>
      </p:sp>
      <p:sp>
        <p:nvSpPr>
          <p:cNvPr id="7" name="Content Placeholder 2"/>
          <p:cNvSpPr>
            <a:spLocks noGrp="1"/>
          </p:cNvSpPr>
          <p:nvPr>
            <p:ph idx="1"/>
          </p:nvPr>
        </p:nvSpPr>
        <p:spPr>
          <a:xfrm>
            <a:off x="1141412" y="2249486"/>
            <a:ext cx="9905999" cy="4139883"/>
          </a:xfrm>
        </p:spPr>
        <p:txBody>
          <a:bodyPr>
            <a:normAutofit/>
          </a:bodyPr>
          <a:lstStyle/>
          <a:p>
            <a:pPr marL="0" lvl="0" indent="0">
              <a:buNone/>
            </a:pPr>
            <a:r>
              <a:rPr lang="en-US" dirty="0">
                <a:solidFill>
                  <a:schemeClr val="bg2">
                    <a:lumMod val="60000"/>
                    <a:lumOff val="40000"/>
                  </a:schemeClr>
                </a:solidFill>
              </a:rPr>
              <a:t>https://</a:t>
            </a:r>
            <a:r>
              <a:rPr lang="en-US" dirty="0" err="1">
                <a:solidFill>
                  <a:schemeClr val="bg2">
                    <a:lumMod val="60000"/>
                    <a:lumOff val="40000"/>
                  </a:schemeClr>
                </a:solidFill>
              </a:rPr>
              <a:t>www.youtube.com</a:t>
            </a:r>
            <a:r>
              <a:rPr lang="en-US" dirty="0">
                <a:solidFill>
                  <a:schemeClr val="bg2">
                    <a:lumMod val="60000"/>
                    <a:lumOff val="40000"/>
                  </a:schemeClr>
                </a:solidFill>
              </a:rPr>
              <a:t>/</a:t>
            </a:r>
            <a:r>
              <a:rPr lang="en-US" dirty="0" err="1">
                <a:solidFill>
                  <a:schemeClr val="bg2">
                    <a:lumMod val="60000"/>
                    <a:lumOff val="40000"/>
                  </a:schemeClr>
                </a:solidFill>
              </a:rPr>
              <a:t>watch?v</a:t>
            </a:r>
            <a:r>
              <a:rPr lang="en-US" dirty="0">
                <a:solidFill>
                  <a:schemeClr val="bg2">
                    <a:lumMod val="60000"/>
                    <a:lumOff val="40000"/>
                  </a:schemeClr>
                </a:solidFill>
              </a:rPr>
              <a:t>=8hEyhs3OV1w</a:t>
            </a:r>
            <a:endParaRPr lang="en-US" dirty="0">
              <a:solidFill>
                <a:schemeClr val="bg2">
                  <a:lumMod val="60000"/>
                  <a:lumOff val="40000"/>
                </a:schemeClr>
              </a:solidFill>
            </a:endParaRPr>
          </a:p>
        </p:txBody>
      </p:sp>
    </p:spTree>
    <p:extLst>
      <p:ext uri="{BB962C8B-B14F-4D97-AF65-F5344CB8AC3E}">
        <p14:creationId xmlns:p14="http://schemas.microsoft.com/office/powerpoint/2010/main" val="1099668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141413" y="618518"/>
            <a:ext cx="9905998" cy="1478570"/>
          </a:xfrm>
        </p:spPr>
        <p:txBody>
          <a:bodyPr/>
          <a:lstStyle/>
          <a:p>
            <a:r>
              <a:rPr lang="en-US" dirty="0" smtClean="0">
                <a:solidFill>
                  <a:schemeClr val="bg1"/>
                </a:solidFill>
              </a:rPr>
              <a:t>Analysis</a:t>
            </a:r>
            <a:endParaRPr lang="en-US" dirty="0">
              <a:solidFill>
                <a:schemeClr val="bg1"/>
              </a:solidFill>
            </a:endParaRPr>
          </a:p>
        </p:txBody>
      </p:sp>
      <p:sp>
        <p:nvSpPr>
          <p:cNvPr id="7" name="Content Placeholder 2"/>
          <p:cNvSpPr>
            <a:spLocks noGrp="1"/>
          </p:cNvSpPr>
          <p:nvPr>
            <p:ph idx="1"/>
          </p:nvPr>
        </p:nvSpPr>
        <p:spPr>
          <a:xfrm>
            <a:off x="1141412" y="2249486"/>
            <a:ext cx="9905999" cy="4139883"/>
          </a:xfrm>
        </p:spPr>
        <p:txBody>
          <a:bodyPr>
            <a:normAutofit/>
          </a:bodyPr>
          <a:lstStyle/>
          <a:p>
            <a:pPr marL="0" lvl="0" indent="0">
              <a:buNone/>
            </a:pPr>
            <a:r>
              <a:rPr lang="en-US" dirty="0" smtClean="0">
                <a:solidFill>
                  <a:schemeClr val="bg1"/>
                </a:solidFill>
              </a:rPr>
              <a:t>Storage:</a:t>
            </a:r>
          </a:p>
          <a:p>
            <a:pPr lvl="1"/>
            <a:r>
              <a:rPr lang="en-US" dirty="0" smtClean="0">
                <a:solidFill>
                  <a:schemeClr val="bg1"/>
                </a:solidFill>
              </a:rPr>
              <a:t>This is an</a:t>
            </a:r>
            <a:r>
              <a:rPr lang="en-US" dirty="0" smtClean="0">
                <a:solidFill>
                  <a:schemeClr val="bg1"/>
                </a:solidFill>
              </a:rPr>
              <a:t> </a:t>
            </a:r>
            <a:r>
              <a:rPr lang="en-US" b="1" dirty="0" smtClean="0">
                <a:solidFill>
                  <a:schemeClr val="bg1"/>
                </a:solidFill>
              </a:rPr>
              <a:t>in-place</a:t>
            </a:r>
            <a:r>
              <a:rPr lang="en-US" dirty="0" smtClean="0">
                <a:solidFill>
                  <a:schemeClr val="bg1"/>
                </a:solidFill>
              </a:rPr>
              <a:t> </a:t>
            </a:r>
            <a:r>
              <a:rPr lang="en-US" b="1" dirty="0" smtClean="0">
                <a:solidFill>
                  <a:schemeClr val="bg1"/>
                </a:solidFill>
              </a:rPr>
              <a:t>sort</a:t>
            </a:r>
            <a:r>
              <a:rPr lang="en-US" dirty="0" smtClean="0">
                <a:solidFill>
                  <a:schemeClr val="bg1"/>
                </a:solidFill>
              </a:rPr>
              <a:t> like selection sort, so we don’t need to make a copy of the array. </a:t>
            </a:r>
          </a:p>
          <a:p>
            <a:pPr lvl="2"/>
            <a:r>
              <a:rPr lang="en-US" dirty="0" smtClean="0">
                <a:solidFill>
                  <a:schemeClr val="bg1"/>
                </a:solidFill>
              </a:rPr>
              <a:t>We only need two pointers.</a:t>
            </a:r>
          </a:p>
          <a:p>
            <a:pPr lvl="1"/>
            <a:r>
              <a:rPr lang="en-US" dirty="0" smtClean="0">
                <a:solidFill>
                  <a:schemeClr val="bg1"/>
                </a:solidFill>
              </a:rPr>
              <a:t>However, we need to create two pointers for each of the log(n) function calls.</a:t>
            </a:r>
          </a:p>
          <a:p>
            <a:pPr lvl="2"/>
            <a:r>
              <a:rPr lang="en-US" dirty="0" smtClean="0">
                <a:solidFill>
                  <a:schemeClr val="bg1"/>
                </a:solidFill>
              </a:rPr>
              <a:t>We have log(n) because we keep on calling the function on </a:t>
            </a:r>
            <a:r>
              <a:rPr lang="en-US" dirty="0" err="1" smtClean="0">
                <a:solidFill>
                  <a:schemeClr val="bg1"/>
                </a:solidFill>
              </a:rPr>
              <a:t>subarrays</a:t>
            </a:r>
            <a:r>
              <a:rPr lang="en-US" dirty="0" smtClean="0">
                <a:solidFill>
                  <a:schemeClr val="bg1"/>
                </a:solidFill>
              </a:rPr>
              <a:t> that are half the size of the level above</a:t>
            </a:r>
            <a:endParaRPr lang="en-US" dirty="0" smtClean="0">
              <a:solidFill>
                <a:schemeClr val="bg1"/>
              </a:solidFill>
            </a:endParaRPr>
          </a:p>
          <a:p>
            <a:pPr lvl="1"/>
            <a:endParaRPr lang="en-US"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85519793"/>
              </p:ext>
            </p:extLst>
          </p:nvPr>
        </p:nvGraphicFramePr>
        <p:xfrm>
          <a:off x="2955501" y="4906009"/>
          <a:ext cx="5418666" cy="1483360"/>
        </p:xfrm>
        <a:graphic>
          <a:graphicData uri="http://schemas.openxmlformats.org/drawingml/2006/table">
            <a:tbl>
              <a:tblPr firstRow="1" bandRow="1">
                <a:tableStyleId>{5C22544A-7EE6-4342-B048-85BDC9FD1C3A}</a:tableStyleId>
              </a:tblPr>
              <a:tblGrid>
                <a:gridCol w="2709333"/>
                <a:gridCol w="2709333"/>
              </a:tblGrid>
              <a:tr h="370840">
                <a:tc>
                  <a:txBody>
                    <a:bodyPr/>
                    <a:lstStyle/>
                    <a:p>
                      <a:endParaRPr lang="en-US" dirty="0"/>
                    </a:p>
                  </a:txBody>
                  <a:tcPr/>
                </a:tc>
                <a:tc>
                  <a:txBody>
                    <a:bodyPr/>
                    <a:lstStyle/>
                    <a:p>
                      <a:r>
                        <a:rPr lang="en-US" dirty="0" smtClean="0"/>
                        <a:t>Space Complexity</a:t>
                      </a:r>
                      <a:endParaRPr lang="en-US" dirty="0"/>
                    </a:p>
                  </a:txBody>
                  <a:tcPr/>
                </a:tc>
              </a:tr>
              <a:tr h="370840">
                <a:tc>
                  <a:txBody>
                    <a:bodyPr/>
                    <a:lstStyle/>
                    <a:p>
                      <a:r>
                        <a:rPr lang="en-US" dirty="0" smtClean="0"/>
                        <a:t>Selection sort</a:t>
                      </a:r>
                      <a:endParaRPr lang="en-US" dirty="0"/>
                    </a:p>
                  </a:txBody>
                  <a:tcPr/>
                </a:tc>
                <a:tc>
                  <a:txBody>
                    <a:bodyPr/>
                    <a:lstStyle/>
                    <a:p>
                      <a:r>
                        <a:rPr lang="en-US" i="1" dirty="0" smtClean="0"/>
                        <a:t>O(1)</a:t>
                      </a:r>
                      <a:endParaRPr lang="en-US" i="1" dirty="0"/>
                    </a:p>
                  </a:txBody>
                  <a:tcPr/>
                </a:tc>
              </a:tr>
              <a:tr h="370840">
                <a:tc>
                  <a:txBody>
                    <a:bodyPr/>
                    <a:lstStyle/>
                    <a:p>
                      <a:r>
                        <a:rPr lang="en-US" dirty="0" smtClean="0"/>
                        <a:t>Merge sort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O(n)</a:t>
                      </a:r>
                    </a:p>
                  </a:txBody>
                  <a:tcPr/>
                </a:tc>
              </a:tr>
              <a:tr h="370840">
                <a:tc>
                  <a:txBody>
                    <a:bodyPr/>
                    <a:lstStyle/>
                    <a:p>
                      <a:r>
                        <a:rPr lang="en-US" dirty="0" smtClean="0"/>
                        <a:t>Quick sort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O(log(n))</a:t>
                      </a:r>
                      <a:endParaRPr lang="en-US" i="1" dirty="0" smtClean="0"/>
                    </a:p>
                  </a:txBody>
                  <a:tcPr/>
                </a:tc>
              </a:tr>
            </a:tbl>
          </a:graphicData>
        </a:graphic>
      </p:graphicFrame>
    </p:spTree>
    <p:extLst>
      <p:ext uri="{BB962C8B-B14F-4D97-AF65-F5344CB8AC3E}">
        <p14:creationId xmlns:p14="http://schemas.microsoft.com/office/powerpoint/2010/main" val="841625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141413" y="618518"/>
            <a:ext cx="9905998" cy="1478570"/>
          </a:xfrm>
        </p:spPr>
        <p:txBody>
          <a:bodyPr/>
          <a:lstStyle/>
          <a:p>
            <a:r>
              <a:rPr lang="en-US" dirty="0" smtClean="0">
                <a:solidFill>
                  <a:schemeClr val="bg1"/>
                </a:solidFill>
              </a:rPr>
              <a:t>Analysis</a:t>
            </a:r>
            <a:endParaRPr lang="en-US" dirty="0">
              <a:solidFill>
                <a:schemeClr val="bg1"/>
              </a:solidFill>
            </a:endParaRPr>
          </a:p>
        </p:txBody>
      </p:sp>
      <p:sp>
        <p:nvSpPr>
          <p:cNvPr id="7" name="Content Placeholder 2"/>
          <p:cNvSpPr>
            <a:spLocks noGrp="1"/>
          </p:cNvSpPr>
          <p:nvPr>
            <p:ph idx="1"/>
          </p:nvPr>
        </p:nvSpPr>
        <p:spPr>
          <a:xfrm>
            <a:off x="1141412" y="2249486"/>
            <a:ext cx="9905999" cy="4139883"/>
          </a:xfrm>
        </p:spPr>
        <p:txBody>
          <a:bodyPr>
            <a:normAutofit/>
          </a:bodyPr>
          <a:lstStyle/>
          <a:p>
            <a:pPr marL="0" lvl="0" indent="0">
              <a:buNone/>
            </a:pPr>
            <a:r>
              <a:rPr lang="en-US" dirty="0" smtClean="0">
                <a:solidFill>
                  <a:schemeClr val="bg1"/>
                </a:solidFill>
              </a:rPr>
              <a:t>Runtime:</a:t>
            </a:r>
          </a:p>
          <a:p>
            <a:pPr lvl="1"/>
            <a:r>
              <a:rPr lang="en-US" dirty="0" smtClean="0">
                <a:solidFill>
                  <a:schemeClr val="bg1"/>
                </a:solidFill>
              </a:rPr>
              <a:t>This is not a </a:t>
            </a:r>
            <a:r>
              <a:rPr lang="en-US" b="1" dirty="0" smtClean="0">
                <a:solidFill>
                  <a:schemeClr val="bg1"/>
                </a:solidFill>
              </a:rPr>
              <a:t>stable sort</a:t>
            </a:r>
            <a:endParaRPr lang="en-US" dirty="0" smtClean="0">
              <a:solidFill>
                <a:schemeClr val="bg1"/>
              </a:solidFill>
            </a:endParaRPr>
          </a:p>
          <a:p>
            <a:pPr lvl="1"/>
            <a:r>
              <a:rPr lang="en-US" dirty="0" smtClean="0">
                <a:solidFill>
                  <a:schemeClr val="bg1"/>
                </a:solidFill>
              </a:rPr>
              <a:t>A </a:t>
            </a:r>
            <a:r>
              <a:rPr lang="en-US" b="1" dirty="0" smtClean="0">
                <a:solidFill>
                  <a:schemeClr val="bg1"/>
                </a:solidFill>
              </a:rPr>
              <a:t>stable sort</a:t>
            </a:r>
            <a:r>
              <a:rPr lang="en-US" dirty="0" smtClean="0">
                <a:solidFill>
                  <a:schemeClr val="bg1"/>
                </a:solidFill>
              </a:rPr>
              <a:t> is a sorting method that always runs at the same speed, relative to its size.</a:t>
            </a:r>
          </a:p>
          <a:p>
            <a:pPr lvl="2"/>
            <a:r>
              <a:rPr lang="en-US" i="1" dirty="0" err="1" smtClean="0">
                <a:solidFill>
                  <a:schemeClr val="bg1"/>
                </a:solidFill>
              </a:rPr>
              <a:t>Eg</a:t>
            </a:r>
            <a:r>
              <a:rPr lang="en-US" dirty="0" smtClean="0">
                <a:solidFill>
                  <a:schemeClr val="bg1"/>
                </a:solidFill>
              </a:rPr>
              <a:t>: Selection sort will always take O(</a:t>
            </a:r>
            <a:r>
              <a:rPr lang="en-US" i="1" dirty="0" smtClean="0">
                <a:solidFill>
                  <a:schemeClr val="bg1"/>
                </a:solidFill>
              </a:rPr>
              <a:t>n</a:t>
            </a:r>
            <a:r>
              <a:rPr lang="en-US" i="1" baseline="30000" dirty="0" smtClean="0">
                <a:solidFill>
                  <a:schemeClr val="bg1"/>
                </a:solidFill>
              </a:rPr>
              <a:t>2</a:t>
            </a:r>
            <a:r>
              <a:rPr lang="en-US" dirty="0" smtClean="0">
                <a:solidFill>
                  <a:schemeClr val="bg1"/>
                </a:solidFill>
              </a:rPr>
              <a:t>) and </a:t>
            </a:r>
            <a:r>
              <a:rPr lang="en-US" dirty="0" err="1" smtClean="0">
                <a:solidFill>
                  <a:schemeClr val="bg1"/>
                </a:solidFill>
              </a:rPr>
              <a:t>mergesort</a:t>
            </a:r>
            <a:r>
              <a:rPr lang="en-US" dirty="0" smtClean="0">
                <a:solidFill>
                  <a:schemeClr val="bg1"/>
                </a:solidFill>
              </a:rPr>
              <a:t> will always take O(</a:t>
            </a:r>
            <a:r>
              <a:rPr lang="en-US" i="1" dirty="0" smtClean="0">
                <a:solidFill>
                  <a:schemeClr val="bg1"/>
                </a:solidFill>
              </a:rPr>
              <a:t>n*log(n)</a:t>
            </a:r>
            <a:r>
              <a:rPr lang="en-US" dirty="0" smtClean="0">
                <a:solidFill>
                  <a:schemeClr val="bg1"/>
                </a:solidFill>
              </a:rPr>
              <a:t>), even if they are already sorted</a:t>
            </a:r>
          </a:p>
          <a:p>
            <a:pPr lvl="1"/>
            <a:r>
              <a:rPr lang="en-US" dirty="0" smtClean="0">
                <a:solidFill>
                  <a:schemeClr val="bg1"/>
                </a:solidFill>
              </a:rPr>
              <a:t>Quicksort’s speed can vary wildly depending on whether or not it’s already sorted and on your choice of pivot!</a:t>
            </a:r>
          </a:p>
          <a:p>
            <a:pPr lvl="2"/>
            <a:r>
              <a:rPr lang="en-US" dirty="0" smtClean="0">
                <a:solidFill>
                  <a:schemeClr val="bg1"/>
                </a:solidFill>
              </a:rPr>
              <a:t>It can be O(</a:t>
            </a:r>
            <a:r>
              <a:rPr lang="en-US" i="1" dirty="0">
                <a:solidFill>
                  <a:schemeClr val="bg1"/>
                </a:solidFill>
              </a:rPr>
              <a:t>n</a:t>
            </a:r>
            <a:r>
              <a:rPr lang="en-US" i="1" baseline="30000" dirty="0">
                <a:solidFill>
                  <a:schemeClr val="bg1"/>
                </a:solidFill>
              </a:rPr>
              <a:t>2</a:t>
            </a:r>
            <a:r>
              <a:rPr lang="en-US" dirty="0" smtClean="0">
                <a:solidFill>
                  <a:schemeClr val="bg1"/>
                </a:solidFill>
              </a:rPr>
              <a:t>), </a:t>
            </a:r>
            <a:r>
              <a:rPr lang="en-US" dirty="0">
                <a:solidFill>
                  <a:schemeClr val="bg1"/>
                </a:solidFill>
              </a:rPr>
              <a:t>O(</a:t>
            </a:r>
            <a:r>
              <a:rPr lang="en-US" i="1" dirty="0">
                <a:solidFill>
                  <a:schemeClr val="bg1"/>
                </a:solidFill>
              </a:rPr>
              <a:t>n*log(n)</a:t>
            </a:r>
            <a:r>
              <a:rPr lang="en-US" dirty="0">
                <a:solidFill>
                  <a:schemeClr val="bg1"/>
                </a:solidFill>
              </a:rPr>
              <a:t>)</a:t>
            </a:r>
            <a:r>
              <a:rPr lang="en-US" dirty="0" smtClean="0">
                <a:solidFill>
                  <a:schemeClr val="bg1"/>
                </a:solidFill>
              </a:rPr>
              <a:t>, or even O(</a:t>
            </a:r>
            <a:r>
              <a:rPr lang="en-US" i="1" dirty="0" smtClean="0">
                <a:solidFill>
                  <a:schemeClr val="bg1"/>
                </a:solidFill>
              </a:rPr>
              <a:t>n</a:t>
            </a:r>
            <a:r>
              <a:rPr lang="en-US" dirty="0" smtClean="0">
                <a:solidFill>
                  <a:schemeClr val="bg1"/>
                </a:solidFill>
              </a:rPr>
              <a:t>)!</a:t>
            </a:r>
            <a:endParaRPr lang="en-US" dirty="0">
              <a:solidFill>
                <a:schemeClr val="bg1"/>
              </a:solidFill>
            </a:endParaRPr>
          </a:p>
          <a:p>
            <a:pPr lvl="1"/>
            <a:endParaRPr lang="en-US" dirty="0" smtClean="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3851550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lass Template" id="{FDE674C0-7773-EF4B-90FB-30CE4457CB72}" vid="{4D3FFD03-83A9-9842-85A8-C20A067679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 201 Class Template</Template>
  <TotalTime>1101</TotalTime>
  <Words>691</Words>
  <Application>Microsoft Macintosh PowerPoint</Application>
  <PresentationFormat>Widescreen</PresentationFormat>
  <Paragraphs>123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Courier New</vt:lpstr>
      <vt:lpstr>Trebuchet MS</vt:lpstr>
      <vt:lpstr>Tw Cen MT</vt:lpstr>
      <vt:lpstr>Arial</vt:lpstr>
      <vt:lpstr>Circuit</vt:lpstr>
      <vt:lpstr>Sorting 3: Quicksort</vt:lpstr>
      <vt:lpstr>Today’s Lesson:</vt:lpstr>
      <vt:lpstr>A different, Different way of thinking</vt:lpstr>
      <vt:lpstr>A different, Different way of thinking</vt:lpstr>
      <vt:lpstr>A Different, different way of thinking</vt:lpstr>
      <vt:lpstr>So what just happened?</vt:lpstr>
      <vt:lpstr>Visually</vt:lpstr>
      <vt:lpstr>Analysis</vt:lpstr>
      <vt:lpstr>Analysis</vt:lpstr>
      <vt:lpstr>Choosing a pivot</vt:lpstr>
      <vt:lpstr>Choosing a pivot</vt:lpstr>
      <vt:lpstr>Implementation</vt:lpstr>
      <vt:lpstr>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2: Mergesort</dc:title>
  <dc:creator>Microsoft Office User</dc:creator>
  <cp:lastModifiedBy>Microsoft Office User</cp:lastModifiedBy>
  <cp:revision>40</cp:revision>
  <dcterms:created xsi:type="dcterms:W3CDTF">2016-06-15T01:25:20Z</dcterms:created>
  <dcterms:modified xsi:type="dcterms:W3CDTF">2016-06-22T21:03:49Z</dcterms:modified>
</cp:coreProperties>
</file>