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10"/>
  </p:notesMasterIdLst>
  <p:sldIdLst>
    <p:sldId id="256" r:id="rId2"/>
    <p:sldId id="270" r:id="rId3"/>
    <p:sldId id="262" r:id="rId4"/>
    <p:sldId id="263" r:id="rId5"/>
    <p:sldId id="271" r:id="rId6"/>
    <p:sldId id="272" r:id="rId7"/>
    <p:sldId id="273" r:id="rId8"/>
    <p:sldId id="274" r:id="rId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1" d="100"/>
          <a:sy n="91" d="100"/>
        </p:scale>
        <p:origin x="-10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4775829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457200" y="563759"/>
            <a:ext cx="8229600" cy="3009600"/>
          </a:xfrm>
          <a:prstGeom prst="rect">
            <a:avLst/>
          </a:prstGeom>
        </p:spPr>
        <p:txBody>
          <a:bodyPr lIns="91425" tIns="91425" rIns="91425" bIns="91425" anchor="t" anchorCtr="0"/>
          <a:lstStyle>
            <a:lvl1pPr indent="457200">
              <a:buSzPct val="100000"/>
              <a:defRPr sz="7200"/>
            </a:lvl1pPr>
            <a:lvl2pPr indent="457200">
              <a:buSzPct val="100000"/>
              <a:defRPr sz="7200"/>
            </a:lvl2pPr>
            <a:lvl3pPr indent="457200">
              <a:buSzPct val="100000"/>
              <a:defRPr sz="7200"/>
            </a:lvl3pPr>
            <a:lvl4pPr indent="457200">
              <a:buSzPct val="100000"/>
              <a:defRPr sz="7200"/>
            </a:lvl4pPr>
            <a:lvl5pPr indent="457200">
              <a:buSzPct val="100000"/>
              <a:defRPr sz="7200"/>
            </a:lvl5pPr>
            <a:lvl6pPr indent="457200">
              <a:buSzPct val="100000"/>
              <a:defRPr sz="7200"/>
            </a:lvl6pPr>
            <a:lvl7pPr indent="457200">
              <a:buSzPct val="100000"/>
              <a:defRPr sz="7200"/>
            </a:lvl7pPr>
            <a:lvl8pPr indent="457200">
              <a:buSzPct val="100000"/>
              <a:defRPr sz="7200"/>
            </a:lvl8pPr>
            <a:lvl9pPr indent="457200">
              <a:buSzPct val="100000"/>
              <a:defRPr sz="7200"/>
            </a:lvl9pPr>
          </a:lstStyle>
          <a:p>
            <a:endParaRPr/>
          </a:p>
        </p:txBody>
      </p:sp>
      <p:sp>
        <p:nvSpPr>
          <p:cNvPr id="10" name="Shape 10"/>
          <p:cNvSpPr txBox="1">
            <a:spLocks noGrp="1"/>
          </p:cNvSpPr>
          <p:nvPr>
            <p:ph type="subTitle" idx="1"/>
          </p:nvPr>
        </p:nvSpPr>
        <p:spPr>
          <a:xfrm>
            <a:off x="457200" y="3716392"/>
            <a:ext cx="8229600" cy="1232699"/>
          </a:xfrm>
          <a:prstGeom prst="rect">
            <a:avLst/>
          </a:prstGeom>
        </p:spPr>
        <p:txBody>
          <a:bodyPr lIns="91425" tIns="91425" rIns="91425" bIns="91425" anchor="t" anchorCtr="0"/>
          <a:lstStyle>
            <a:lvl1pPr marL="0" indent="304800">
              <a:spcBef>
                <a:spcPts val="0"/>
              </a:spcBef>
              <a:buClr>
                <a:schemeClr val="dk2"/>
              </a:buClr>
              <a:buSzPct val="100000"/>
              <a:buNone/>
              <a:defRPr sz="4800">
                <a:solidFill>
                  <a:schemeClr val="dk2"/>
                </a:solidFill>
              </a:defRPr>
            </a:lvl1pPr>
            <a:lvl2pPr marL="0" indent="304800">
              <a:spcBef>
                <a:spcPts val="0"/>
              </a:spcBef>
              <a:buClr>
                <a:schemeClr val="dk2"/>
              </a:buClr>
              <a:buSzPct val="100000"/>
              <a:buNone/>
              <a:defRPr sz="4800">
                <a:solidFill>
                  <a:schemeClr val="dk2"/>
                </a:solidFill>
              </a:defRPr>
            </a:lvl2pPr>
            <a:lvl3pPr marL="0" indent="304800">
              <a:spcBef>
                <a:spcPts val="0"/>
              </a:spcBef>
              <a:buClr>
                <a:schemeClr val="dk2"/>
              </a:buClr>
              <a:buSzPct val="100000"/>
              <a:buNone/>
              <a:defRPr sz="4800">
                <a:solidFill>
                  <a:schemeClr val="dk2"/>
                </a:solidFill>
              </a:defRPr>
            </a:lvl3pPr>
            <a:lvl4pPr marL="0" indent="304800">
              <a:spcBef>
                <a:spcPts val="0"/>
              </a:spcBef>
              <a:buClr>
                <a:schemeClr val="dk2"/>
              </a:buClr>
              <a:buSzPct val="100000"/>
              <a:buNone/>
              <a:defRPr sz="4800">
                <a:solidFill>
                  <a:schemeClr val="dk2"/>
                </a:solidFill>
              </a:defRPr>
            </a:lvl4pPr>
            <a:lvl5pPr marL="0" indent="304800">
              <a:spcBef>
                <a:spcPts val="0"/>
              </a:spcBef>
              <a:buClr>
                <a:schemeClr val="dk2"/>
              </a:buClr>
              <a:buSzPct val="100000"/>
              <a:buNone/>
              <a:defRPr sz="4800">
                <a:solidFill>
                  <a:schemeClr val="dk2"/>
                </a:solidFill>
              </a:defRPr>
            </a:lvl5pPr>
            <a:lvl6pPr marL="0" indent="304800">
              <a:spcBef>
                <a:spcPts val="0"/>
              </a:spcBef>
              <a:buClr>
                <a:schemeClr val="dk2"/>
              </a:buClr>
              <a:buSzPct val="100000"/>
              <a:buNone/>
              <a:defRPr sz="4800">
                <a:solidFill>
                  <a:schemeClr val="dk2"/>
                </a:solidFill>
              </a:defRPr>
            </a:lvl6pPr>
            <a:lvl7pPr marL="0" indent="304800">
              <a:spcBef>
                <a:spcPts val="0"/>
              </a:spcBef>
              <a:buClr>
                <a:schemeClr val="dk2"/>
              </a:buClr>
              <a:buSzPct val="100000"/>
              <a:buNone/>
              <a:defRPr sz="4800">
                <a:solidFill>
                  <a:schemeClr val="dk2"/>
                </a:solidFill>
              </a:defRPr>
            </a:lvl7pPr>
            <a:lvl8pPr marL="0" indent="304800">
              <a:spcBef>
                <a:spcPts val="0"/>
              </a:spcBef>
              <a:buClr>
                <a:schemeClr val="dk2"/>
              </a:buClr>
              <a:buSzPct val="100000"/>
              <a:buNone/>
              <a:defRPr sz="4800">
                <a:solidFill>
                  <a:schemeClr val="dk2"/>
                </a:solidFill>
              </a:defRPr>
            </a:lvl8pPr>
            <a:lvl9pPr marL="0" indent="304800">
              <a:spcBef>
                <a:spcPts val="0"/>
              </a:spcBef>
              <a:buClr>
                <a:schemeClr val="dk2"/>
              </a:buClr>
              <a:buSzPct val="100000"/>
              <a:buNone/>
              <a:defRPr sz="4800">
                <a:solidFill>
                  <a:schemeClr val="dk2"/>
                </a:solidFill>
              </a:defRPr>
            </a:lvl9pPr>
          </a:lstStyle>
          <a:p>
            <a:endParaRPr/>
          </a:p>
        </p:txBody>
      </p:sp>
      <p:cxnSp>
        <p:nvCxnSpPr>
          <p:cNvPr id="11" name="Shape 11"/>
          <p:cNvCxnSpPr/>
          <p:nvPr/>
        </p:nvCxnSpPr>
        <p:spPr>
          <a:xfrm>
            <a:off x="457200" y="411479"/>
            <a:ext cx="8229600" cy="0"/>
          </a:xfrm>
          <a:prstGeom prst="straightConnector1">
            <a:avLst/>
          </a:prstGeom>
          <a:noFill/>
          <a:ln w="57150" cap="flat">
            <a:solidFill>
              <a:schemeClr val="accent1"/>
            </a:solidFill>
            <a:prstDash val="solid"/>
            <a:round/>
            <a:headEnd type="none" w="med" len="med"/>
            <a:tailEnd type="none" w="med" len="med"/>
          </a:ln>
        </p:spPr>
      </p:cxnSp>
      <p:cxnSp>
        <p:nvCxnSpPr>
          <p:cNvPr id="12" name="Shape 12"/>
          <p:cNvCxnSpPr/>
          <p:nvPr/>
        </p:nvCxnSpPr>
        <p:spPr>
          <a:xfrm>
            <a:off x="457200" y="3633382"/>
            <a:ext cx="8229600" cy="0"/>
          </a:xfrm>
          <a:prstGeom prst="straightConnector1">
            <a:avLst/>
          </a:prstGeom>
          <a:noFill/>
          <a:ln w="57150" cap="flat">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solidFill>
                  <a:srgbClr val="DA0002"/>
                </a:solidFill>
              </a:defRPr>
            </a:lvl1pPr>
            <a:lvl2pPr>
              <a:defRPr>
                <a:solidFill>
                  <a:srgbClr val="DA0002"/>
                </a:solidFill>
              </a:defRPr>
            </a:lvl2pPr>
            <a:lvl3pPr>
              <a:defRPr>
                <a:solidFill>
                  <a:srgbClr val="DA0002"/>
                </a:solidFill>
              </a:defRPr>
            </a:lvl3pPr>
            <a:lvl4pPr>
              <a:defRPr>
                <a:solidFill>
                  <a:srgbClr val="DA0002"/>
                </a:solidFill>
              </a:defRPr>
            </a:lvl4pPr>
            <a:lvl5pPr>
              <a:defRPr>
                <a:solidFill>
                  <a:srgbClr val="DA0002"/>
                </a:solidFill>
              </a:defRPr>
            </a:lvl5pPr>
            <a:lvl6pPr>
              <a:defRPr>
                <a:solidFill>
                  <a:srgbClr val="DA0002"/>
                </a:solidFill>
              </a:defRPr>
            </a:lvl6pPr>
            <a:lvl7pPr>
              <a:defRPr>
                <a:solidFill>
                  <a:srgbClr val="DA0002"/>
                </a:solidFill>
              </a:defRPr>
            </a:lvl7pPr>
            <a:lvl8pPr>
              <a:defRPr>
                <a:solidFill>
                  <a:srgbClr val="DA0002"/>
                </a:solidFill>
              </a:defRPr>
            </a:lvl8pPr>
            <a:lvl9pPr>
              <a:defRPr>
                <a:solidFill>
                  <a:srgbClr val="DA0002"/>
                </a:solidFill>
              </a:defRPr>
            </a:lvl9pPr>
          </a:lstStyle>
          <a:p>
            <a:endParaRPr/>
          </a:p>
        </p:txBody>
      </p:sp>
      <p:sp>
        <p:nvSpPr>
          <p:cNvPr id="15" name="Shape 15"/>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cxnSp>
        <p:nvCxnSpPr>
          <p:cNvPr id="16" name="Shape 16"/>
          <p:cNvCxnSpPr/>
          <p:nvPr/>
        </p:nvCxnSpPr>
        <p:spPr>
          <a:xfrm>
            <a:off x="457200" y="1143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solidFill>
                  <a:srgbClr val="DA0002"/>
                </a:solidFill>
              </a:defRPr>
            </a:lvl1pPr>
            <a:lvl2pPr>
              <a:defRPr>
                <a:solidFill>
                  <a:srgbClr val="DA0002"/>
                </a:solidFill>
              </a:defRPr>
            </a:lvl2pPr>
            <a:lvl3pPr>
              <a:defRPr>
                <a:solidFill>
                  <a:srgbClr val="DA0002"/>
                </a:solidFill>
              </a:defRPr>
            </a:lvl3pPr>
            <a:lvl4pPr>
              <a:defRPr>
                <a:solidFill>
                  <a:srgbClr val="DA0002"/>
                </a:solidFill>
              </a:defRPr>
            </a:lvl4pPr>
            <a:lvl5pPr>
              <a:defRPr>
                <a:solidFill>
                  <a:srgbClr val="DA0002"/>
                </a:solidFill>
              </a:defRPr>
            </a:lvl5pPr>
            <a:lvl6pPr>
              <a:defRPr>
                <a:solidFill>
                  <a:srgbClr val="DA0002"/>
                </a:solidFill>
              </a:defRPr>
            </a:lvl6pPr>
            <a:lvl7pPr>
              <a:defRPr>
                <a:solidFill>
                  <a:srgbClr val="DA0002"/>
                </a:solidFill>
              </a:defRPr>
            </a:lvl7pPr>
            <a:lvl8pPr>
              <a:defRPr>
                <a:solidFill>
                  <a:srgbClr val="DA0002"/>
                </a:solidFill>
              </a:defRPr>
            </a:lvl8pPr>
            <a:lvl9pPr>
              <a:defRPr>
                <a:solidFill>
                  <a:srgbClr val="DA0002"/>
                </a:solidFill>
              </a:defRPr>
            </a:lvl9pPr>
          </a:lstStyle>
          <a:p>
            <a:endParaRPr/>
          </a:p>
        </p:txBody>
      </p:sp>
      <p:sp>
        <p:nvSpPr>
          <p:cNvPr id="19" name="Shape 19"/>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0" name="Shape 20"/>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cxnSp>
        <p:nvCxnSpPr>
          <p:cNvPr id="21" name="Shape 21"/>
          <p:cNvCxnSpPr/>
          <p:nvPr/>
        </p:nvCxnSpPr>
        <p:spPr>
          <a:xfrm>
            <a:off x="457200" y="1143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cxnSp>
        <p:nvCxnSpPr>
          <p:cNvPr id="24" name="Shape 24"/>
          <p:cNvCxnSpPr/>
          <p:nvPr/>
        </p:nvCxnSpPr>
        <p:spPr>
          <a:xfrm>
            <a:off x="457200" y="1143000"/>
            <a:ext cx="8229600" cy="0"/>
          </a:xfrm>
          <a:prstGeom prst="straightConnector1">
            <a:avLst/>
          </a:prstGeom>
          <a:noFill/>
          <a:ln w="50800" cap="flat">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marL="285750" indent="-171450" algn="ctr">
              <a:spcBef>
                <a:spcPts val="0"/>
              </a:spcBef>
              <a:buSzPct val="100000"/>
              <a:buNone/>
              <a:defRPr sz="1800"/>
            </a:lvl1pPr>
          </a:lstStyle>
          <a:p>
            <a:endParaRPr/>
          </a:p>
        </p:txBody>
      </p:sp>
      <p:cxnSp>
        <p:nvCxnSpPr>
          <p:cNvPr id="27" name="Shape 27"/>
          <p:cNvCxnSpPr/>
          <p:nvPr/>
        </p:nvCxnSpPr>
        <p:spPr>
          <a:xfrm>
            <a:off x="457200" y="4317760"/>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cxnSp>
        <p:nvCxnSpPr>
          <p:cNvPr id="29" name="Shape 29"/>
          <p:cNvCxnSpPr/>
          <p:nvPr/>
        </p:nvCxnSpPr>
        <p:spPr>
          <a:xfrm>
            <a:off x="457200" y="113139"/>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p:spPr>
        <p:txBody>
          <a:bodyPr lIns="91425" tIns="91425" rIns="91425" bIns="91425" anchor="b" anchorCtr="0"/>
          <a:lstStyle>
            <a:lvl1pPr marL="0">
              <a:buClr>
                <a:schemeClr val="accent1"/>
              </a:buClr>
              <a:buSzPct val="100000"/>
              <a:buNone/>
              <a:defRPr sz="3600" b="1">
                <a:solidFill>
                  <a:schemeClr val="accent1"/>
                </a:solidFill>
              </a:defRPr>
            </a:lvl1pPr>
            <a:lvl2pPr marL="0" indent="228600">
              <a:buClr>
                <a:schemeClr val="accent1"/>
              </a:buClr>
              <a:buSzPct val="100000"/>
              <a:buNone/>
              <a:defRPr sz="3600" b="1">
                <a:solidFill>
                  <a:schemeClr val="accent1"/>
                </a:solidFill>
              </a:defRPr>
            </a:lvl2pPr>
            <a:lvl3pPr marL="0" indent="228600">
              <a:buClr>
                <a:schemeClr val="accent1"/>
              </a:buClr>
              <a:buSzPct val="100000"/>
              <a:buNone/>
              <a:defRPr sz="3600" b="1">
                <a:solidFill>
                  <a:schemeClr val="accent1"/>
                </a:solidFill>
              </a:defRPr>
            </a:lvl3pPr>
            <a:lvl4pPr marL="0" indent="228600">
              <a:buClr>
                <a:schemeClr val="accent1"/>
              </a:buClr>
              <a:buSzPct val="100000"/>
              <a:buNone/>
              <a:defRPr sz="3600" b="1">
                <a:solidFill>
                  <a:schemeClr val="accent1"/>
                </a:solidFill>
              </a:defRPr>
            </a:lvl4pPr>
            <a:lvl5pPr marL="0" indent="228600">
              <a:buClr>
                <a:schemeClr val="accent1"/>
              </a:buClr>
              <a:buSzPct val="100000"/>
              <a:buNone/>
              <a:defRPr sz="3600" b="1">
                <a:solidFill>
                  <a:schemeClr val="accent1"/>
                </a:solidFill>
              </a:defRPr>
            </a:lvl5pPr>
            <a:lvl6pPr marL="0" indent="228600">
              <a:buClr>
                <a:schemeClr val="accent1"/>
              </a:buClr>
              <a:buSzPct val="100000"/>
              <a:buNone/>
              <a:defRPr sz="3600" b="1">
                <a:solidFill>
                  <a:schemeClr val="accent1"/>
                </a:solidFill>
              </a:defRPr>
            </a:lvl6pPr>
            <a:lvl7pPr marL="0" indent="228600">
              <a:buClr>
                <a:schemeClr val="accent1"/>
              </a:buClr>
              <a:buSzPct val="100000"/>
              <a:buNone/>
              <a:defRPr sz="3600" b="1">
                <a:solidFill>
                  <a:schemeClr val="accent1"/>
                </a:solidFill>
              </a:defRPr>
            </a:lvl7pPr>
            <a:lvl8pPr marL="0" indent="228600">
              <a:buClr>
                <a:schemeClr val="accent1"/>
              </a:buClr>
              <a:buSzPct val="100000"/>
              <a:buNone/>
              <a:defRPr sz="3600" b="1">
                <a:solidFill>
                  <a:schemeClr val="accent1"/>
                </a:solidFill>
              </a:defRPr>
            </a:lvl8pPr>
            <a:lvl9pPr marL="0" indent="228600">
              <a:buClr>
                <a:schemeClr val="accent1"/>
              </a:buClr>
              <a:buSzPct val="100000"/>
              <a:buNone/>
              <a:defRPr sz="3600" b="1">
                <a:solidFill>
                  <a:schemeClr val="accen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marL="342900" indent="-152400">
              <a:spcBef>
                <a:spcPts val="600"/>
              </a:spcBef>
              <a:buClr>
                <a:schemeClr val="dk1"/>
              </a:buClr>
              <a:buSzPct val="100000"/>
              <a:defRPr sz="3000">
                <a:solidFill>
                  <a:schemeClr val="dk1"/>
                </a:solidFill>
              </a:defRPr>
            </a:lvl1pPr>
            <a:lvl2pPr marL="742950" indent="-133350">
              <a:spcBef>
                <a:spcPts val="480"/>
              </a:spcBef>
              <a:buClr>
                <a:schemeClr val="dk1"/>
              </a:buClr>
              <a:buSzPct val="100000"/>
              <a:defRPr sz="2400">
                <a:solidFill>
                  <a:schemeClr val="dk1"/>
                </a:solidFill>
              </a:defRPr>
            </a:lvl2pPr>
            <a:lvl3pPr marL="1143000" indent="-76200">
              <a:spcBef>
                <a:spcPts val="480"/>
              </a:spcBef>
              <a:buClr>
                <a:schemeClr val="dk1"/>
              </a:buClr>
              <a:buSzPct val="100000"/>
              <a:defRPr sz="2400">
                <a:solidFill>
                  <a:schemeClr val="dk1"/>
                </a:solidFill>
              </a:defRPr>
            </a:lvl3pPr>
            <a:lvl4pPr marL="1600200" indent="-114300">
              <a:spcBef>
                <a:spcPts val="360"/>
              </a:spcBef>
              <a:buClr>
                <a:schemeClr val="dk1"/>
              </a:buClr>
              <a:buSzPct val="100000"/>
              <a:defRPr sz="1800">
                <a:solidFill>
                  <a:schemeClr val="dk1"/>
                </a:solidFill>
              </a:defRPr>
            </a:lvl4pPr>
            <a:lvl5pPr marL="2057400" indent="-114300">
              <a:spcBef>
                <a:spcPts val="360"/>
              </a:spcBef>
              <a:buClr>
                <a:schemeClr val="dk1"/>
              </a:buClr>
              <a:buSzPct val="100000"/>
              <a:defRPr sz="1800">
                <a:solidFill>
                  <a:schemeClr val="dk1"/>
                </a:solidFill>
              </a:defRPr>
            </a:lvl5pPr>
            <a:lvl6pPr marL="2514600" indent="-114300">
              <a:spcBef>
                <a:spcPts val="360"/>
              </a:spcBef>
              <a:buClr>
                <a:schemeClr val="dk1"/>
              </a:buClr>
              <a:buSzPct val="100000"/>
              <a:defRPr sz="1800">
                <a:solidFill>
                  <a:schemeClr val="dk1"/>
                </a:solidFill>
              </a:defRPr>
            </a:lvl6pPr>
            <a:lvl7pPr marL="2971800" indent="-114300">
              <a:spcBef>
                <a:spcPts val="360"/>
              </a:spcBef>
              <a:buClr>
                <a:schemeClr val="dk1"/>
              </a:buClr>
              <a:buSzPct val="100000"/>
              <a:defRPr sz="1800">
                <a:solidFill>
                  <a:schemeClr val="dk1"/>
                </a:solidFill>
              </a:defRPr>
            </a:lvl7pPr>
            <a:lvl8pPr marL="3429000" indent="-114300">
              <a:spcBef>
                <a:spcPts val="360"/>
              </a:spcBef>
              <a:buClr>
                <a:schemeClr val="dk1"/>
              </a:buClr>
              <a:buSzPct val="100000"/>
              <a:defRPr sz="1800">
                <a:solidFill>
                  <a:schemeClr val="dk1"/>
                </a:solidFill>
              </a:defRPr>
            </a:lvl8pPr>
            <a:lvl9pPr marL="3886200" indent="-114300">
              <a:spcBef>
                <a:spcPts val="360"/>
              </a:spcBef>
              <a:buClr>
                <a:schemeClr val="dk1"/>
              </a:buClr>
              <a:buSzPct val="100000"/>
              <a:defRPr sz="1800">
                <a:solidFill>
                  <a:schemeClr val="dk1"/>
                </a:solidFill>
              </a:defRPr>
            </a:lvl9pPr>
          </a:lstStyle>
          <a:p>
            <a:endParaRPr/>
          </a:p>
        </p:txBody>
      </p:sp>
      <p:cxnSp>
        <p:nvCxnSpPr>
          <p:cNvPr id="7" name="Shape 7"/>
          <p:cNvCxnSpPr/>
          <p:nvPr/>
        </p:nvCxnSpPr>
        <p:spPr>
          <a:xfrm>
            <a:off x="457200" y="5023259"/>
            <a:ext cx="8229600" cy="0"/>
          </a:xfrm>
          <a:prstGeom prst="straightConnector1">
            <a:avLst/>
          </a:prstGeom>
          <a:noFill/>
          <a:ln w="50800" cap="flat">
            <a:solidFill>
              <a:schemeClr val="l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457200" y="563759"/>
            <a:ext cx="8229600" cy="3009600"/>
          </a:xfrm>
          <a:prstGeom prst="rect">
            <a:avLst/>
          </a:prstGeom>
        </p:spPr>
        <p:txBody>
          <a:bodyPr lIns="91425" tIns="91425" rIns="91425" bIns="91425" anchor="t" anchorCtr="0">
            <a:noAutofit/>
          </a:bodyPr>
          <a:lstStyle/>
          <a:p>
            <a:pPr>
              <a:buNone/>
            </a:pPr>
            <a:r>
              <a:rPr lang="en"/>
              <a:t>Scenarios &amp; Assignments</a:t>
            </a:r>
          </a:p>
        </p:txBody>
      </p:sp>
      <p:sp>
        <p:nvSpPr>
          <p:cNvPr id="32" name="Shape 32"/>
          <p:cNvSpPr txBox="1">
            <a:spLocks noGrp="1"/>
          </p:cNvSpPr>
          <p:nvPr>
            <p:ph type="subTitle" idx="1"/>
          </p:nvPr>
        </p:nvSpPr>
        <p:spPr>
          <a:xfrm>
            <a:off x="457200" y="3716392"/>
            <a:ext cx="8229600" cy="1232699"/>
          </a:xfrm>
          <a:prstGeom prst="rect">
            <a:avLst/>
          </a:prstGeom>
        </p:spPr>
        <p:txBody>
          <a:bodyPr lIns="91425" tIns="91425" rIns="91425" bIns="91425" anchor="t" anchorCtr="0">
            <a:noAutofit/>
          </a:bodyPr>
          <a:lstStyle/>
          <a:p>
            <a:pPr>
              <a:buNone/>
            </a:pPr>
            <a:r>
              <a:rPr lang="en" sz="3600"/>
              <a:t>NUvention Web 2014 -Due 2/14</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ctrTitle"/>
          </p:nvPr>
        </p:nvSpPr>
        <p:spPr>
          <a:xfrm>
            <a:off x="457200" y="563759"/>
            <a:ext cx="8229600" cy="3009600"/>
          </a:xfrm>
          <a:prstGeom prst="rect">
            <a:avLst/>
          </a:prstGeom>
        </p:spPr>
        <p:txBody>
          <a:bodyPr lIns="91425" tIns="91425" rIns="91425" bIns="91425" anchor="t" anchorCtr="0">
            <a:noAutofit/>
          </a:bodyPr>
          <a:lstStyle/>
          <a:p>
            <a:pPr>
              <a:buNone/>
            </a:pPr>
            <a:r>
              <a:rPr lang="en" dirty="0" smtClean="0"/>
              <a:t>Closet</a:t>
            </a:r>
            <a:endParaRPr lang="en" dirty="0"/>
          </a:p>
        </p:txBody>
      </p:sp>
      <p:sp>
        <p:nvSpPr>
          <p:cNvPr id="119" name="Shape 119"/>
          <p:cNvSpPr txBox="1">
            <a:spLocks noGrp="1"/>
          </p:cNvSpPr>
          <p:nvPr>
            <p:ph type="subTitle" idx="1"/>
          </p:nvPr>
        </p:nvSpPr>
        <p:spPr>
          <a:xfrm>
            <a:off x="457200" y="3716392"/>
            <a:ext cx="8229600" cy="1232699"/>
          </a:xfrm>
          <a:prstGeom prst="rect">
            <a:avLst/>
          </a:prstGeom>
        </p:spPr>
        <p:txBody>
          <a:bodyPr lIns="91425" tIns="91425" rIns="91425" bIns="91425" anchor="t" anchorCtr="0">
            <a:noAutofit/>
          </a:bodyPr>
          <a:lstStyle/>
          <a:p>
            <a:r>
              <a:rPr lang="en-US" sz="1400" dirty="0" smtClean="0"/>
              <a:t>Noah Conley, Carri Cowan, Hersey Liu, Samarth </a:t>
            </a:r>
            <a:r>
              <a:rPr lang="en-US" sz="1400" dirty="0" err="1" smtClean="0"/>
              <a:t>Zankharia</a:t>
            </a:r>
            <a:r>
              <a:rPr lang="en-US" sz="1400" dirty="0" smtClean="0"/>
              <a:t>, Jordan Timmerman</a:t>
            </a:r>
            <a:endParaRPr sz="1400"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dirty="0" smtClean="0"/>
              <a:t>Closet </a:t>
            </a:r>
            <a:endParaRPr lang="en" dirty="0"/>
          </a:p>
        </p:txBody>
      </p:sp>
      <p:sp>
        <p:nvSpPr>
          <p:cNvPr id="71" name="Shape 7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914400" lvl="1" indent="-381000" rtl="0">
              <a:buClr>
                <a:schemeClr val="dk1"/>
              </a:buClr>
              <a:buSzPct val="80000"/>
              <a:buFont typeface="Courier New"/>
              <a:buChar char="o"/>
            </a:pPr>
            <a:r>
              <a:rPr lang="en" sz="2000" dirty="0" smtClean="0"/>
              <a:t>Closet, a trusted online community where users of similar interests can transact with each other  </a:t>
            </a:r>
          </a:p>
          <a:p>
            <a:pPr marL="914400" lvl="1" indent="-381000" rtl="0">
              <a:buClr>
                <a:schemeClr val="dk1"/>
              </a:buClr>
              <a:buSzPct val="80000"/>
              <a:buFont typeface="Courier New"/>
              <a:buChar char="o"/>
            </a:pPr>
            <a:r>
              <a:rPr lang="en" sz="2000" dirty="0" smtClean="0"/>
              <a:t>Dean, a busy cable technician has made a hobby out of collecting rare sneakers. He likes to talk to other “self proclaimed sneakerheds” and often wonders if there is a way he can monetize his shoe collection</a:t>
            </a:r>
            <a:endParaRPr lang="en" sz="2000" dirty="0"/>
          </a:p>
          <a:p>
            <a:pPr marL="914400" lvl="1" indent="-381000" rtl="0">
              <a:buClr>
                <a:schemeClr val="dk1"/>
              </a:buClr>
              <a:buSzPct val="80000"/>
              <a:buFont typeface="Courier New"/>
              <a:buChar char="o"/>
            </a:pPr>
            <a:r>
              <a:rPr lang="en" sz="2000" dirty="0"/>
              <a:t>Payoff</a:t>
            </a:r>
            <a:r>
              <a:rPr lang="en" sz="2000" dirty="0" smtClean="0"/>
              <a:t>: Closet shows him how much the sneakers in his closet are worth</a:t>
            </a:r>
            <a:endParaRPr lang="en" sz="2000" dirty="0"/>
          </a:p>
          <a:p>
            <a:pPr marL="914400" lvl="1" indent="-381000" rtl="0">
              <a:buClr>
                <a:schemeClr val="dk1"/>
              </a:buClr>
              <a:buSzPct val="80000"/>
              <a:buFont typeface="Courier New"/>
              <a:buChar char="o"/>
            </a:pPr>
            <a:r>
              <a:rPr lang="en" sz="2000" dirty="0" smtClean="0"/>
              <a:t>Create a online community attached to an ecommerce platform, see if people use it</a:t>
            </a:r>
          </a:p>
          <a:p>
            <a:pPr marL="914400" lvl="1" indent="-381000" rtl="0">
              <a:buClr>
                <a:schemeClr val="dk1"/>
              </a:buClr>
              <a:buSzPct val="80000"/>
              <a:buFont typeface="Courier New"/>
              <a:buChar char="o"/>
            </a:pPr>
            <a:endParaRPr lang="en" sz="2000" dirty="0"/>
          </a:p>
          <a:p>
            <a:endParaRPr lang="en" sz="2000" dirty="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549875" y="377928"/>
            <a:ext cx="8229600" cy="857400"/>
          </a:xfrm>
          <a:prstGeom prst="rect">
            <a:avLst/>
          </a:prstGeom>
        </p:spPr>
        <p:txBody>
          <a:bodyPr lIns="91425" tIns="91425" rIns="91425" bIns="91425" anchor="b" anchorCtr="0">
            <a:noAutofit/>
          </a:bodyPr>
          <a:lstStyle/>
          <a:p>
            <a:pPr lvl="0" rtl="0">
              <a:buNone/>
            </a:pPr>
            <a:r>
              <a:rPr lang="en" dirty="0" smtClean="0"/>
              <a:t>Closet- “Sneakerhead”</a:t>
            </a:r>
            <a:endParaRPr lang="en" dirty="0"/>
          </a:p>
        </p:txBody>
      </p:sp>
      <p:sp>
        <p:nvSpPr>
          <p:cNvPr id="77" name="Shape 77"/>
          <p:cNvSpPr txBox="1">
            <a:spLocks noGrp="1"/>
          </p:cNvSpPr>
          <p:nvPr>
            <p:ph type="body" idx="1"/>
          </p:nvPr>
        </p:nvSpPr>
        <p:spPr>
          <a:xfrm>
            <a:off x="244025" y="1170475"/>
            <a:ext cx="8229600" cy="3725699"/>
          </a:xfrm>
          <a:prstGeom prst="rect">
            <a:avLst/>
          </a:prstGeom>
        </p:spPr>
        <p:txBody>
          <a:bodyPr lIns="91425" tIns="91425" rIns="91425" bIns="91425" anchor="t" anchorCtr="0">
            <a:noAutofit/>
          </a:bodyPr>
          <a:lstStyle/>
          <a:p>
            <a:pPr marL="457200" lvl="0" indent="-317500" rtl="0">
              <a:buClr>
                <a:schemeClr val="dk1"/>
              </a:buClr>
              <a:buSzPct val="166666"/>
              <a:buFont typeface="Arial"/>
              <a:buChar char="•"/>
            </a:pPr>
            <a:r>
              <a:rPr lang="en" sz="1000" dirty="0"/>
              <a:t>Character and market:</a:t>
            </a:r>
          </a:p>
          <a:p>
            <a:pPr marL="914400" lvl="1" indent="-317500" rtl="0">
              <a:buClr>
                <a:schemeClr val="dk1"/>
              </a:buClr>
              <a:buSzPct val="100000"/>
              <a:buFont typeface="Courier New"/>
              <a:buChar char="o"/>
            </a:pPr>
            <a:r>
              <a:rPr lang="en" sz="1000" dirty="0" smtClean="0"/>
              <a:t>Dean, 29 self proclaimed “sneakerhead; Spends a sizable portion of disposable income on sneakers</a:t>
            </a:r>
            <a:endParaRPr lang="en" sz="1000" dirty="0"/>
          </a:p>
          <a:p>
            <a:pPr marL="457200" lvl="0" indent="-317500" rtl="0">
              <a:buClr>
                <a:schemeClr val="dk1"/>
              </a:buClr>
              <a:buSzPct val="166666"/>
              <a:buFont typeface="Arial"/>
              <a:buChar char="•"/>
            </a:pPr>
            <a:r>
              <a:rPr lang="en" sz="1000" dirty="0"/>
              <a:t>Context:</a:t>
            </a:r>
          </a:p>
          <a:p>
            <a:pPr marL="914400" lvl="1" indent="-317500" rtl="0">
              <a:buClr>
                <a:schemeClr val="dk1"/>
              </a:buClr>
              <a:buSzPct val="100000"/>
              <a:buFont typeface="Courier New"/>
              <a:buChar char="o"/>
            </a:pPr>
            <a:r>
              <a:rPr lang="en" sz="1000" dirty="0" smtClean="0"/>
              <a:t>Dean is looking for a rare J</a:t>
            </a:r>
            <a:r>
              <a:rPr lang="en-US" sz="1000" dirty="0" smtClean="0"/>
              <a:t>o</a:t>
            </a:r>
            <a:r>
              <a:rPr lang="en" sz="1000" dirty="0" smtClean="0"/>
              <a:t>rdan sneaker that came out earlier this year</a:t>
            </a:r>
          </a:p>
          <a:p>
            <a:pPr marL="914400" lvl="1" indent="-317500" rtl="0">
              <a:buClr>
                <a:schemeClr val="dk1"/>
              </a:buClr>
              <a:buSzPct val="100000"/>
              <a:buFont typeface="Courier New"/>
              <a:buChar char="o"/>
            </a:pPr>
            <a:r>
              <a:rPr lang="en" sz="1000" dirty="0" smtClean="0"/>
              <a:t>Dean wants to free up some money to buy a new pair of sneakers coming out</a:t>
            </a:r>
            <a:endParaRPr lang="en" sz="1000" dirty="0"/>
          </a:p>
          <a:p>
            <a:pPr marL="457200" lvl="0" indent="-317500" rtl="0">
              <a:buClr>
                <a:schemeClr val="dk1"/>
              </a:buClr>
              <a:buSzPct val="166666"/>
              <a:buFont typeface="Arial"/>
              <a:buChar char="•"/>
            </a:pPr>
            <a:r>
              <a:rPr lang="en" sz="1000" dirty="0"/>
              <a:t>Problem:</a:t>
            </a:r>
          </a:p>
          <a:p>
            <a:pPr marL="914400" lvl="1" indent="-317500" rtl="0">
              <a:buClr>
                <a:schemeClr val="dk1"/>
              </a:buClr>
              <a:buSzPct val="100000"/>
              <a:buFont typeface="Courier New"/>
              <a:buChar char="o"/>
            </a:pPr>
            <a:r>
              <a:rPr lang="en" sz="1000" dirty="0" smtClean="0"/>
              <a:t>Dean can’t readily find a person who has the sneaker; if he finds it he questions whether they are authentic AND how much is a fair price </a:t>
            </a:r>
          </a:p>
          <a:p>
            <a:pPr marL="914400" lvl="1" indent="-317500" rtl="0">
              <a:buClr>
                <a:schemeClr val="dk1"/>
              </a:buClr>
              <a:buSzPct val="100000"/>
              <a:buFont typeface="Courier New"/>
              <a:buChar char="o"/>
            </a:pPr>
            <a:r>
              <a:rPr lang="en" sz="1000" dirty="0" smtClean="0"/>
              <a:t>Dean has no way of knowing how much his sneakers are worth, does not have access to ppl willing to buy </a:t>
            </a:r>
            <a:endParaRPr lang="en" sz="1000" dirty="0"/>
          </a:p>
          <a:p>
            <a:pPr marL="457200" lvl="0" indent="-317500" rtl="0">
              <a:buClr>
                <a:schemeClr val="dk1"/>
              </a:buClr>
              <a:buSzPct val="166666"/>
              <a:buFont typeface="Arial"/>
              <a:buChar char="•"/>
            </a:pPr>
            <a:r>
              <a:rPr lang="en" sz="1000" dirty="0"/>
              <a:t>Payoff:</a:t>
            </a:r>
          </a:p>
          <a:p>
            <a:pPr marL="914400" lvl="1" indent="-317500" rtl="0">
              <a:buClr>
                <a:schemeClr val="dk1"/>
              </a:buClr>
              <a:buSzPct val="100000"/>
              <a:buFont typeface="Courier New"/>
              <a:buChar char="o"/>
            </a:pPr>
            <a:r>
              <a:rPr lang="en" sz="1000" dirty="0" smtClean="0"/>
              <a:t>Dean opens webpage and searches for shoe to see who has it</a:t>
            </a:r>
          </a:p>
          <a:p>
            <a:pPr marL="914400" lvl="1" indent="-317500" rtl="0">
              <a:buClr>
                <a:schemeClr val="dk1"/>
              </a:buClr>
              <a:buSzPct val="100000"/>
              <a:buFont typeface="Courier New"/>
              <a:buChar char="o"/>
            </a:pPr>
            <a:r>
              <a:rPr lang="en" sz="1000" dirty="0" smtClean="0"/>
              <a:t>Dean opens webpage goes to “Sneakerhead” interest group and enters into a convo with other sneakerheads to advice as to where to find the shoe</a:t>
            </a:r>
            <a:endParaRPr lang="en" sz="1000" dirty="0"/>
          </a:p>
          <a:p>
            <a:pPr marL="914400" lvl="1" indent="-317500" rtl="0">
              <a:buClr>
                <a:schemeClr val="dk1"/>
              </a:buClr>
              <a:buSzPct val="100000"/>
              <a:buFont typeface="Courier New"/>
              <a:buChar char="o"/>
            </a:pPr>
            <a:r>
              <a:rPr lang="en" sz="1000" dirty="0" smtClean="0"/>
              <a:t>Dean opens webpage and  creates a listing putting his show up for sell</a:t>
            </a:r>
            <a:endParaRPr lang="en" sz="1000" dirty="0"/>
          </a:p>
          <a:p>
            <a:pPr marL="457200" lvl="0" indent="-317500" rtl="0">
              <a:buClr>
                <a:schemeClr val="dk1"/>
              </a:buClr>
              <a:buSzPct val="166666"/>
              <a:buFont typeface="Arial"/>
              <a:buChar char="•"/>
            </a:pPr>
            <a:r>
              <a:rPr lang="en" sz="1000" dirty="0"/>
              <a:t>We will make money </a:t>
            </a:r>
            <a:r>
              <a:rPr lang="en" sz="1000" dirty="0" smtClean="0"/>
              <a:t>by:</a:t>
            </a:r>
          </a:p>
          <a:p>
            <a:pPr marL="857250" lvl="1" indent="-317500">
              <a:buSzPct val="166666"/>
              <a:buFont typeface="Arial"/>
              <a:buChar char="•"/>
            </a:pPr>
            <a:r>
              <a:rPr lang="en" sz="1000" dirty="0" smtClean="0"/>
              <a:t>Charging commissions on sales</a:t>
            </a:r>
          </a:p>
          <a:p>
            <a:pPr marL="857250" lvl="1" indent="-317500">
              <a:buSzPct val="166666"/>
              <a:buFont typeface="Arial"/>
              <a:buChar char="•"/>
            </a:pPr>
            <a:r>
              <a:rPr lang="en" sz="1000" dirty="0" smtClean="0"/>
              <a:t>Getting Companies to sponsor listings based on the interest group  (Nike for example) </a:t>
            </a:r>
            <a:endParaRPr lang="en" sz="1000" dirty="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dirty="0" smtClean="0"/>
              <a:t>Closet </a:t>
            </a:r>
            <a:endParaRPr lang="en" dirty="0"/>
          </a:p>
        </p:txBody>
      </p:sp>
      <p:sp>
        <p:nvSpPr>
          <p:cNvPr id="71" name="Shape 7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914400" lvl="1" indent="-381000" rtl="0">
              <a:buClr>
                <a:schemeClr val="dk1"/>
              </a:buClr>
              <a:buSzPct val="80000"/>
              <a:buFont typeface="Courier New"/>
              <a:buChar char="o"/>
            </a:pPr>
            <a:r>
              <a:rPr lang="en" sz="2000" dirty="0" smtClean="0"/>
              <a:t>Closet, a trusted online community where users of similar interests can transact with each other  </a:t>
            </a:r>
          </a:p>
          <a:p>
            <a:pPr marL="914400" lvl="1" indent="-381000" rtl="0">
              <a:buClr>
                <a:schemeClr val="dk1"/>
              </a:buClr>
              <a:buSzPct val="80000"/>
              <a:buFont typeface="Courier New"/>
              <a:buChar char="o"/>
            </a:pPr>
            <a:r>
              <a:rPr lang="en" sz="2000" dirty="0" smtClean="0"/>
              <a:t>Shayla is a recently graduated master’s student who likes to occasionally buy high end designer fashion, as she considers herself to be very fashion forward. She likes to know what are the latest, hottest purses out and wants access to these purses at an affordable price</a:t>
            </a:r>
          </a:p>
          <a:p>
            <a:pPr marL="914400" lvl="1" indent="-381000" rtl="0">
              <a:buClr>
                <a:schemeClr val="dk1"/>
              </a:buClr>
              <a:buSzPct val="80000"/>
              <a:buFont typeface="Courier New"/>
              <a:buChar char="o"/>
            </a:pPr>
            <a:r>
              <a:rPr lang="en" sz="2000" dirty="0" smtClean="0"/>
              <a:t>Payoff: Closet allows Shayla to see what other purse fashionistas are gushing over. She can also list her purse to see if someone is willing to buy it from her</a:t>
            </a:r>
            <a:endParaRPr lang="en" sz="2000" dirty="0"/>
          </a:p>
          <a:p>
            <a:pPr marL="914400" lvl="1" indent="-381000" rtl="0">
              <a:buClr>
                <a:schemeClr val="dk1"/>
              </a:buClr>
              <a:buSzPct val="80000"/>
              <a:buFont typeface="Courier New"/>
              <a:buChar char="o"/>
            </a:pPr>
            <a:r>
              <a:rPr lang="en" sz="2000" dirty="0" smtClean="0"/>
              <a:t>Create a online community attached to an ecommerce platform, see if people use it</a:t>
            </a:r>
          </a:p>
          <a:p>
            <a:pPr marL="914400" lvl="1" indent="-381000" rtl="0">
              <a:buClr>
                <a:schemeClr val="dk1"/>
              </a:buClr>
              <a:buSzPct val="80000"/>
              <a:buFont typeface="Courier New"/>
              <a:buChar char="o"/>
            </a:pPr>
            <a:endParaRPr lang="en" sz="2000" dirty="0"/>
          </a:p>
          <a:p>
            <a:endParaRPr lang="en" sz="2000" dirty="0"/>
          </a:p>
        </p:txBody>
      </p:sp>
    </p:spTree>
    <p:extLst>
      <p:ext uri="{BB962C8B-B14F-4D97-AF65-F5344CB8AC3E}">
        <p14:creationId xmlns:p14="http://schemas.microsoft.com/office/powerpoint/2010/main" val="203412724"/>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549875" y="377928"/>
            <a:ext cx="8229600" cy="857400"/>
          </a:xfrm>
          <a:prstGeom prst="rect">
            <a:avLst/>
          </a:prstGeom>
        </p:spPr>
        <p:txBody>
          <a:bodyPr lIns="91425" tIns="91425" rIns="91425" bIns="91425" anchor="b" anchorCtr="0">
            <a:noAutofit/>
          </a:bodyPr>
          <a:lstStyle/>
          <a:p>
            <a:pPr lvl="0" rtl="0">
              <a:buNone/>
            </a:pPr>
            <a:r>
              <a:rPr lang="en" dirty="0" smtClean="0"/>
              <a:t>Closet- “Purse Fashionista”</a:t>
            </a:r>
            <a:endParaRPr lang="en" dirty="0"/>
          </a:p>
        </p:txBody>
      </p:sp>
      <p:sp>
        <p:nvSpPr>
          <p:cNvPr id="77" name="Shape 77"/>
          <p:cNvSpPr txBox="1">
            <a:spLocks noGrp="1"/>
          </p:cNvSpPr>
          <p:nvPr>
            <p:ph type="body" idx="1"/>
          </p:nvPr>
        </p:nvSpPr>
        <p:spPr>
          <a:xfrm>
            <a:off x="244025" y="1170475"/>
            <a:ext cx="8229600" cy="3725699"/>
          </a:xfrm>
          <a:prstGeom prst="rect">
            <a:avLst/>
          </a:prstGeom>
        </p:spPr>
        <p:txBody>
          <a:bodyPr lIns="91425" tIns="91425" rIns="91425" bIns="91425" anchor="t" anchorCtr="0">
            <a:noAutofit/>
          </a:bodyPr>
          <a:lstStyle/>
          <a:p>
            <a:pPr marL="457200" lvl="0" indent="-317500" rtl="0">
              <a:buClr>
                <a:schemeClr val="dk1"/>
              </a:buClr>
              <a:buSzPct val="166666"/>
              <a:buFont typeface="Arial"/>
              <a:buChar char="•"/>
            </a:pPr>
            <a:r>
              <a:rPr lang="en" sz="1000" dirty="0"/>
              <a:t>Character and market:</a:t>
            </a:r>
          </a:p>
          <a:p>
            <a:pPr marL="914400" lvl="1" indent="-317500" rtl="0">
              <a:buClr>
                <a:schemeClr val="dk1"/>
              </a:buClr>
              <a:buSzPct val="100000"/>
              <a:buFont typeface="Courier New"/>
              <a:buChar char="o"/>
            </a:pPr>
            <a:r>
              <a:rPr lang="en" sz="1000" dirty="0" smtClean="0"/>
              <a:t>Shayla, 29 high end fashionista with a limited budget.; Can only occasionally spend a sizable portion of disposable income on high end purses</a:t>
            </a:r>
            <a:endParaRPr lang="en" sz="1000" dirty="0"/>
          </a:p>
          <a:p>
            <a:pPr marL="457200" lvl="0" indent="-317500" rtl="0">
              <a:buClr>
                <a:schemeClr val="dk1"/>
              </a:buClr>
              <a:buSzPct val="166666"/>
              <a:buFont typeface="Arial"/>
              <a:buChar char="•"/>
            </a:pPr>
            <a:r>
              <a:rPr lang="en" sz="1000" dirty="0"/>
              <a:t>Context:</a:t>
            </a:r>
          </a:p>
          <a:p>
            <a:pPr marL="914400" lvl="1" indent="-317500" rtl="0">
              <a:buClr>
                <a:schemeClr val="dk1"/>
              </a:buClr>
              <a:buSzPct val="100000"/>
              <a:buFont typeface="Courier New"/>
              <a:buChar char="o"/>
            </a:pPr>
            <a:r>
              <a:rPr lang="en" sz="1000" dirty="0" smtClean="0"/>
              <a:t>Shayla is curious as to what is latest purse of Louis Vuitton</a:t>
            </a:r>
          </a:p>
          <a:p>
            <a:pPr marL="914400" lvl="1" indent="-317500" rtl="0">
              <a:buClr>
                <a:schemeClr val="dk1"/>
              </a:buClr>
              <a:buSzPct val="100000"/>
              <a:buFont typeface="Courier New"/>
              <a:buChar char="o"/>
            </a:pPr>
            <a:r>
              <a:rPr lang="en-US" sz="1000" dirty="0" err="1" smtClean="0"/>
              <a:t>Shayla</a:t>
            </a:r>
            <a:r>
              <a:rPr lang="en-US" sz="1000" dirty="0" smtClean="0"/>
              <a:t> </a:t>
            </a:r>
            <a:r>
              <a:rPr lang="en" sz="1000" dirty="0" smtClean="0"/>
              <a:t>wants to free up some money to buy a new purse</a:t>
            </a:r>
            <a:endParaRPr lang="en" sz="1000" dirty="0"/>
          </a:p>
          <a:p>
            <a:pPr marL="457200" lvl="0" indent="-317500" rtl="0">
              <a:buClr>
                <a:schemeClr val="dk1"/>
              </a:buClr>
              <a:buSzPct val="166666"/>
              <a:buFont typeface="Arial"/>
              <a:buChar char="•"/>
            </a:pPr>
            <a:r>
              <a:rPr lang="en" sz="1000" dirty="0"/>
              <a:t>Problem:</a:t>
            </a:r>
          </a:p>
          <a:p>
            <a:pPr marL="914400" lvl="1" indent="-317500" rtl="0">
              <a:buClr>
                <a:schemeClr val="dk1"/>
              </a:buClr>
              <a:buSzPct val="100000"/>
              <a:buFont typeface="Courier New"/>
              <a:buChar char="o"/>
            </a:pPr>
            <a:r>
              <a:rPr lang="en" sz="1000" dirty="0" smtClean="0"/>
              <a:t>Shayla needs to find affordable access to other authenticate high end purses  </a:t>
            </a:r>
          </a:p>
          <a:p>
            <a:pPr marL="914400" lvl="1" indent="-317500" rtl="0">
              <a:buClr>
                <a:schemeClr val="dk1"/>
              </a:buClr>
              <a:buSzPct val="100000"/>
              <a:buFont typeface="Courier New"/>
              <a:buChar char="o"/>
            </a:pPr>
            <a:r>
              <a:rPr lang="en" sz="1000" dirty="0" smtClean="0"/>
              <a:t>Shayla has no way of knowing how much her purses are worth, doesn’t have a captive audience willing to buy</a:t>
            </a:r>
            <a:endParaRPr lang="en" sz="1000" dirty="0"/>
          </a:p>
          <a:p>
            <a:pPr marL="457200" lvl="0" indent="-317500" rtl="0">
              <a:buClr>
                <a:schemeClr val="dk1"/>
              </a:buClr>
              <a:buSzPct val="166666"/>
              <a:buFont typeface="Arial"/>
              <a:buChar char="•"/>
            </a:pPr>
            <a:r>
              <a:rPr lang="en" sz="1000" dirty="0"/>
              <a:t>Payoff</a:t>
            </a:r>
            <a:r>
              <a:rPr lang="en" sz="1000" dirty="0" smtClean="0"/>
              <a:t>:</a:t>
            </a:r>
          </a:p>
          <a:p>
            <a:pPr marL="914400" lvl="1" indent="-317500" rtl="0">
              <a:buClr>
                <a:schemeClr val="dk1"/>
              </a:buClr>
              <a:buSzPct val="100000"/>
              <a:buFont typeface="Courier New"/>
              <a:buChar char="o"/>
            </a:pPr>
            <a:r>
              <a:rPr lang="en" sz="1000" dirty="0" smtClean="0"/>
              <a:t>Shayla opens webpage goes to  “Purse Fashionista“ interest group and enters into a convo with other purse lovers to learn about the latest Louis Vuitton purse </a:t>
            </a:r>
            <a:endParaRPr lang="en" sz="1000" dirty="0"/>
          </a:p>
          <a:p>
            <a:pPr marL="914400" lvl="1" indent="-317500" rtl="0">
              <a:buClr>
                <a:schemeClr val="dk1"/>
              </a:buClr>
              <a:buSzPct val="100000"/>
              <a:buFont typeface="Courier New"/>
              <a:buChar char="o"/>
            </a:pPr>
            <a:r>
              <a:rPr lang="en" sz="1000" dirty="0" smtClean="0"/>
              <a:t>Shayla opens webpage and  creates a listing putting her purse up for sell</a:t>
            </a:r>
            <a:endParaRPr lang="en" sz="1000" dirty="0"/>
          </a:p>
          <a:p>
            <a:pPr marL="457200" lvl="0" indent="-317500" rtl="0">
              <a:buClr>
                <a:schemeClr val="dk1"/>
              </a:buClr>
              <a:buSzPct val="166666"/>
              <a:buFont typeface="Arial"/>
              <a:buChar char="•"/>
            </a:pPr>
            <a:r>
              <a:rPr lang="en" sz="1000" dirty="0"/>
              <a:t>We will make money </a:t>
            </a:r>
            <a:r>
              <a:rPr lang="en" sz="1000" dirty="0" smtClean="0"/>
              <a:t>by:</a:t>
            </a:r>
          </a:p>
          <a:p>
            <a:pPr marL="857250" lvl="1" indent="-317500">
              <a:buSzPct val="166666"/>
              <a:buFont typeface="Arial"/>
              <a:buChar char="•"/>
            </a:pPr>
            <a:r>
              <a:rPr lang="en" sz="1000" dirty="0" smtClean="0"/>
              <a:t>Charging commissions on sales</a:t>
            </a:r>
          </a:p>
          <a:p>
            <a:pPr marL="857250" lvl="1" indent="-317500">
              <a:buSzPct val="166666"/>
              <a:buFont typeface="Arial"/>
              <a:buChar char="•"/>
            </a:pPr>
            <a:r>
              <a:rPr lang="en" sz="1000" dirty="0" smtClean="0"/>
              <a:t>Getting Companies to sponsor listings based on the interest group  (Saks Fifth Avenue/Gossip Blogs/Discount Retailers for example) </a:t>
            </a:r>
            <a:endParaRPr lang="en" sz="1000" dirty="0"/>
          </a:p>
        </p:txBody>
      </p:sp>
    </p:spTree>
    <p:extLst>
      <p:ext uri="{BB962C8B-B14F-4D97-AF65-F5344CB8AC3E}">
        <p14:creationId xmlns:p14="http://schemas.microsoft.com/office/powerpoint/2010/main" val="3374788431"/>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dirty="0" smtClean="0"/>
              <a:t>Closet </a:t>
            </a:r>
            <a:endParaRPr lang="en" dirty="0"/>
          </a:p>
        </p:txBody>
      </p:sp>
      <p:sp>
        <p:nvSpPr>
          <p:cNvPr id="71" name="Shape 7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914400" lvl="1" indent="-381000" rtl="0">
              <a:buClr>
                <a:schemeClr val="dk1"/>
              </a:buClr>
              <a:buSzPct val="80000"/>
              <a:buFont typeface="Courier New"/>
              <a:buChar char="o"/>
            </a:pPr>
            <a:r>
              <a:rPr lang="en" sz="2000" dirty="0" smtClean="0"/>
              <a:t>Closet, a trusted online community where users of similar interests can transact with each other  </a:t>
            </a:r>
          </a:p>
          <a:p>
            <a:pPr marL="914400" lvl="1" indent="-381000" rtl="0">
              <a:buClr>
                <a:schemeClr val="dk1"/>
              </a:buClr>
              <a:buSzPct val="80000"/>
              <a:buFont typeface="Courier New"/>
              <a:buChar char="o"/>
            </a:pPr>
            <a:r>
              <a:rPr lang="en-US" sz="2000" dirty="0" smtClean="0"/>
              <a:t>Marc </a:t>
            </a:r>
            <a:r>
              <a:rPr lang="en" sz="2000" dirty="0" smtClean="0"/>
              <a:t>is a</a:t>
            </a:r>
            <a:r>
              <a:rPr lang="en-US" sz="2000" dirty="0" smtClean="0"/>
              <a:t> software engineer who loves collecting all types of cool electronic gadgets, from video game consoles, wearable electronics to digital camera and headphones. He considers himself as an early adaptor to the newest technologies and loves to get his hands on the most trendy products </a:t>
            </a:r>
            <a:r>
              <a:rPr lang="en-US" sz="2000" dirty="0" err="1" smtClean="0"/>
              <a:t>asap</a:t>
            </a:r>
            <a:r>
              <a:rPr lang="en-US" sz="2000" dirty="0" smtClean="0"/>
              <a:t>. </a:t>
            </a:r>
          </a:p>
          <a:p>
            <a:pPr marL="914400" lvl="1" indent="-381000" rtl="0">
              <a:buClr>
                <a:schemeClr val="dk1"/>
              </a:buClr>
              <a:buSzPct val="80000"/>
              <a:buFont typeface="Courier New"/>
              <a:buChar char="o"/>
            </a:pPr>
            <a:r>
              <a:rPr lang="en" sz="2000" dirty="0" smtClean="0"/>
              <a:t>Payoff: Closet allows </a:t>
            </a:r>
            <a:r>
              <a:rPr lang="en-US" sz="2000" dirty="0" smtClean="0"/>
              <a:t>Mark to meet other electronic gadgets collectors and provides a platform trade or exchange them. </a:t>
            </a:r>
            <a:endParaRPr lang="en" sz="2000" dirty="0"/>
          </a:p>
          <a:p>
            <a:pPr marL="914400" lvl="1" indent="-381000" rtl="0">
              <a:buClr>
                <a:schemeClr val="dk1"/>
              </a:buClr>
              <a:buSzPct val="80000"/>
              <a:buFont typeface="Courier New"/>
              <a:buChar char="o"/>
            </a:pPr>
            <a:r>
              <a:rPr lang="en" sz="2000" dirty="0" smtClean="0"/>
              <a:t>Create a online community attached to an ecommerce platform, see if people use it</a:t>
            </a:r>
          </a:p>
          <a:p>
            <a:pPr marL="914400" lvl="1" indent="-381000" rtl="0">
              <a:buClr>
                <a:schemeClr val="dk1"/>
              </a:buClr>
              <a:buSzPct val="80000"/>
              <a:buFont typeface="Courier New"/>
              <a:buChar char="o"/>
            </a:pPr>
            <a:endParaRPr lang="en" sz="2000" dirty="0"/>
          </a:p>
          <a:p>
            <a:endParaRPr lang="en" sz="2000" dirty="0"/>
          </a:p>
        </p:txBody>
      </p:sp>
    </p:spTree>
    <p:extLst>
      <p:ext uri="{BB962C8B-B14F-4D97-AF65-F5344CB8AC3E}">
        <p14:creationId xmlns:p14="http://schemas.microsoft.com/office/powerpoint/2010/main" val="1757604577"/>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549875" y="377928"/>
            <a:ext cx="8229600" cy="857400"/>
          </a:xfrm>
          <a:prstGeom prst="rect">
            <a:avLst/>
          </a:prstGeom>
        </p:spPr>
        <p:txBody>
          <a:bodyPr lIns="91425" tIns="91425" rIns="91425" bIns="91425" anchor="b" anchorCtr="0">
            <a:noAutofit/>
          </a:bodyPr>
          <a:lstStyle/>
          <a:p>
            <a:pPr lvl="0" rtl="0">
              <a:buNone/>
            </a:pPr>
            <a:r>
              <a:rPr lang="en" dirty="0" smtClean="0"/>
              <a:t>Closet- “</a:t>
            </a:r>
            <a:r>
              <a:rPr lang="en-US" dirty="0" smtClean="0"/>
              <a:t>Gadget Geek</a:t>
            </a:r>
            <a:r>
              <a:rPr lang="en" dirty="0" smtClean="0"/>
              <a:t>”</a:t>
            </a:r>
            <a:endParaRPr lang="en" dirty="0"/>
          </a:p>
        </p:txBody>
      </p:sp>
      <p:sp>
        <p:nvSpPr>
          <p:cNvPr id="77" name="Shape 77"/>
          <p:cNvSpPr txBox="1">
            <a:spLocks noGrp="1"/>
          </p:cNvSpPr>
          <p:nvPr>
            <p:ph type="body" idx="1"/>
          </p:nvPr>
        </p:nvSpPr>
        <p:spPr>
          <a:xfrm>
            <a:off x="244025" y="1170475"/>
            <a:ext cx="8229600" cy="3725699"/>
          </a:xfrm>
          <a:prstGeom prst="rect">
            <a:avLst/>
          </a:prstGeom>
        </p:spPr>
        <p:txBody>
          <a:bodyPr lIns="91425" tIns="91425" rIns="91425" bIns="91425" anchor="t" anchorCtr="0">
            <a:noAutofit/>
          </a:bodyPr>
          <a:lstStyle/>
          <a:p>
            <a:pPr marL="457200" lvl="0" indent="-317500" rtl="0">
              <a:buClr>
                <a:schemeClr val="dk1"/>
              </a:buClr>
              <a:buSzPct val="166666"/>
              <a:buFont typeface="Arial"/>
              <a:buChar char="•"/>
            </a:pPr>
            <a:r>
              <a:rPr lang="en" sz="1000" dirty="0"/>
              <a:t>Character and market:</a:t>
            </a:r>
          </a:p>
          <a:p>
            <a:pPr marL="914400" lvl="1" indent="-317500" rtl="0">
              <a:buClr>
                <a:schemeClr val="dk1"/>
              </a:buClr>
              <a:buSzPct val="100000"/>
              <a:buFont typeface="Courier New"/>
              <a:buChar char="o"/>
            </a:pPr>
            <a:r>
              <a:rPr lang="en-US" sz="1000" dirty="0" smtClean="0"/>
              <a:t>Marc, 26 year-old electronic gadget collectors</a:t>
            </a:r>
            <a:r>
              <a:rPr lang="en" sz="1000" dirty="0" smtClean="0"/>
              <a:t>;</a:t>
            </a:r>
            <a:r>
              <a:rPr lang="en-US" sz="1000" dirty="0"/>
              <a:t> </a:t>
            </a:r>
            <a:r>
              <a:rPr lang="en-US" sz="1000" dirty="0" smtClean="0"/>
              <a:t>Willing to spend a decent amount of money on trendy gadgets, but with the high price of consumer electronics, still could not afford to purchase everything he wants to own.</a:t>
            </a:r>
            <a:endParaRPr lang="en" sz="1000" dirty="0" smtClean="0"/>
          </a:p>
          <a:p>
            <a:pPr marL="457200" lvl="0" indent="-317500" rtl="0">
              <a:buClr>
                <a:schemeClr val="dk1"/>
              </a:buClr>
              <a:buSzPct val="166666"/>
              <a:buFont typeface="Arial"/>
              <a:buChar char="•"/>
            </a:pPr>
            <a:r>
              <a:rPr lang="en" sz="1000" dirty="0" smtClean="0"/>
              <a:t>Context:</a:t>
            </a:r>
          </a:p>
          <a:p>
            <a:pPr marL="914400" lvl="1" indent="-317500" rtl="0">
              <a:buClr>
                <a:schemeClr val="dk1"/>
              </a:buClr>
              <a:buSzPct val="100000"/>
              <a:buFont typeface="Courier New"/>
              <a:buChar char="o"/>
            </a:pPr>
            <a:r>
              <a:rPr lang="en-US" sz="1000" dirty="0" smtClean="0"/>
              <a:t>Marc really wants to try out the newest 3-D printer and make some design products out of it.</a:t>
            </a:r>
            <a:endParaRPr lang="en" sz="1000" dirty="0" smtClean="0"/>
          </a:p>
          <a:p>
            <a:pPr marL="914400" lvl="1" indent="-317500" rtl="0">
              <a:buClr>
                <a:schemeClr val="dk1"/>
              </a:buClr>
              <a:buSzPct val="100000"/>
              <a:buFont typeface="Courier New"/>
              <a:buChar char="o"/>
            </a:pPr>
            <a:r>
              <a:rPr lang="en-US" sz="1000" dirty="0" smtClean="0"/>
              <a:t>Marc owns a pair of Google Glass that he doesn’t mind to rent out to friends for several days and make some money. </a:t>
            </a:r>
            <a:endParaRPr lang="en" sz="1000" dirty="0"/>
          </a:p>
          <a:p>
            <a:pPr marL="457200" lvl="0" indent="-317500" rtl="0">
              <a:buClr>
                <a:schemeClr val="dk1"/>
              </a:buClr>
              <a:buSzPct val="166666"/>
              <a:buFont typeface="Arial"/>
              <a:buChar char="•"/>
            </a:pPr>
            <a:r>
              <a:rPr lang="en" sz="1000" dirty="0"/>
              <a:t>Problem:</a:t>
            </a:r>
          </a:p>
          <a:p>
            <a:pPr marL="914400" lvl="1" indent="-317500" rtl="0">
              <a:buClr>
                <a:schemeClr val="dk1"/>
              </a:buClr>
              <a:buSzPct val="100000"/>
              <a:buFont typeface="Courier New"/>
              <a:buChar char="o"/>
            </a:pPr>
            <a:r>
              <a:rPr lang="en-US" sz="1000" dirty="0" smtClean="0"/>
              <a:t>Marc doesn’t know anyone who owns 3-D printer and are willing to rent out to him.</a:t>
            </a:r>
          </a:p>
          <a:p>
            <a:pPr marL="914400" lvl="1" indent="-317500" rtl="0">
              <a:buClr>
                <a:schemeClr val="dk1"/>
              </a:buClr>
              <a:buSzPct val="100000"/>
              <a:buFont typeface="Courier New"/>
              <a:buChar char="o"/>
            </a:pPr>
            <a:r>
              <a:rPr lang="en-US" sz="1000" dirty="0" smtClean="0"/>
              <a:t>Marc couldn’t find an online platform where he can trust the audiences enough and rent such an expensive item to strangers. </a:t>
            </a:r>
            <a:endParaRPr lang="en" sz="1000" dirty="0"/>
          </a:p>
          <a:p>
            <a:pPr marL="457200" lvl="0" indent="-317500" rtl="0">
              <a:buClr>
                <a:schemeClr val="dk1"/>
              </a:buClr>
              <a:buSzPct val="166666"/>
              <a:buFont typeface="Arial"/>
              <a:buChar char="•"/>
            </a:pPr>
            <a:r>
              <a:rPr lang="en" sz="1000" dirty="0"/>
              <a:t>Payoff</a:t>
            </a:r>
            <a:r>
              <a:rPr lang="en" sz="1000" dirty="0" smtClean="0"/>
              <a:t>:</a:t>
            </a:r>
          </a:p>
          <a:p>
            <a:pPr marL="914400" lvl="1" indent="-317500" rtl="0">
              <a:buClr>
                <a:schemeClr val="dk1"/>
              </a:buClr>
              <a:buSzPct val="100000"/>
              <a:buFont typeface="Courier New"/>
              <a:buChar char="o"/>
            </a:pPr>
            <a:r>
              <a:rPr lang="en-US" sz="1000" dirty="0" smtClean="0"/>
              <a:t>Marc opens the webpage and search the tag “3D printer”; he easily finds several conversations of users discussing their printers and sees photos of the design items produced by them. </a:t>
            </a:r>
            <a:endParaRPr lang="en" sz="1000" dirty="0"/>
          </a:p>
          <a:p>
            <a:pPr marL="914400" lvl="1" indent="-317500">
              <a:buFont typeface="Courier New"/>
              <a:buChar char="o"/>
            </a:pPr>
            <a:r>
              <a:rPr lang="en-US" sz="1000" dirty="0" smtClean="0"/>
              <a:t>Marc lists his Google Glass and can select the renter by checking his score, </a:t>
            </a:r>
            <a:r>
              <a:rPr lang="en-US" altLang="zh-CN" sz="1000" dirty="0"/>
              <a:t>reviews and if the renter and him shares any mutual friends on </a:t>
            </a:r>
            <a:r>
              <a:rPr lang="en-US" altLang="zh-CN" sz="1000" dirty="0" err="1" smtClean="0"/>
              <a:t>facebook</a:t>
            </a:r>
            <a:r>
              <a:rPr lang="en-US" altLang="zh-CN" sz="1000" dirty="0" smtClean="0"/>
              <a:t>.</a:t>
            </a:r>
            <a:endParaRPr lang="en" sz="1000" dirty="0" smtClean="0"/>
          </a:p>
          <a:p>
            <a:pPr marL="457200" lvl="0" indent="-317500" rtl="0">
              <a:buClr>
                <a:schemeClr val="dk1"/>
              </a:buClr>
              <a:buSzPct val="166666"/>
              <a:buFont typeface="Arial"/>
              <a:buChar char="•"/>
            </a:pPr>
            <a:r>
              <a:rPr lang="en" sz="1000" dirty="0" smtClean="0"/>
              <a:t>We will make money by:</a:t>
            </a:r>
          </a:p>
          <a:p>
            <a:pPr marL="857250" lvl="1" indent="-317500">
              <a:buSzPct val="166666"/>
              <a:buFont typeface="Arial"/>
              <a:buChar char="•"/>
            </a:pPr>
            <a:r>
              <a:rPr lang="en" sz="1000" dirty="0" smtClean="0"/>
              <a:t>Charging commissions on </a:t>
            </a:r>
            <a:r>
              <a:rPr lang="en-US" sz="1000" dirty="0" smtClean="0"/>
              <a:t>the rental fee between two parties. </a:t>
            </a:r>
            <a:endParaRPr lang="en" sz="1000" dirty="0" smtClean="0"/>
          </a:p>
          <a:p>
            <a:pPr marL="857250" lvl="1" indent="-317500">
              <a:buSzPct val="166666"/>
              <a:buFont typeface="Arial"/>
              <a:buChar char="•"/>
            </a:pPr>
            <a:r>
              <a:rPr lang="en-US" sz="1000" dirty="0" smtClean="0"/>
              <a:t>Promote consumer electronic related events (</a:t>
            </a:r>
            <a:r>
              <a:rPr lang="en-US" sz="1000" dirty="0" err="1" smtClean="0"/>
              <a:t>eg</a:t>
            </a:r>
            <a:r>
              <a:rPr lang="en-US" sz="1000" dirty="0" smtClean="0"/>
              <a:t>. CES ) and take commissions through ticket selling of these conferences; Provide advertising spots to the latest gadgets and technologies, targeting the early adopter community. </a:t>
            </a:r>
            <a:endParaRPr lang="en" sz="1000" dirty="0"/>
          </a:p>
        </p:txBody>
      </p:sp>
    </p:spTree>
    <p:extLst>
      <p:ext uri="{BB962C8B-B14F-4D97-AF65-F5344CB8AC3E}">
        <p14:creationId xmlns:p14="http://schemas.microsoft.com/office/powerpoint/2010/main" val="2548507067"/>
      </p:ext>
    </p:extLst>
  </p:cSld>
  <p:clrMapOvr>
    <a:masterClrMapping/>
  </p:clrMapOvr>
  <p:transition spd="slow">
    <p:cut/>
  </p:transition>
</p:sld>
</file>

<file path=ppt/theme/theme1.xml><?xml version="1.0" encoding="utf-8"?>
<a:theme xmlns:a="http://schemas.openxmlformats.org/drawingml/2006/main"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937</Words>
  <Application>Microsoft Office PowerPoint</Application>
  <PresentationFormat>On-screen Show (16:9)</PresentationFormat>
  <Paragraphs>65</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swiss</vt:lpstr>
      <vt:lpstr>Scenarios &amp; Assignments</vt:lpstr>
      <vt:lpstr>Closet</vt:lpstr>
      <vt:lpstr>Closet </vt:lpstr>
      <vt:lpstr>Closet- “Sneakerhead”</vt:lpstr>
      <vt:lpstr>Closet </vt:lpstr>
      <vt:lpstr>Closet- “Purse Fashionista”</vt:lpstr>
      <vt:lpstr>Closet </vt:lpstr>
      <vt:lpstr>Closet- “Gadget Geek”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Scenarios &amp; Assignments</dc:title>
  <dc:creator>Carri Cowan</dc:creator>
  <cp:lastModifiedBy>Carri Cowan</cp:lastModifiedBy>
  <cp:revision>14</cp:revision>
  <dcterms:modified xsi:type="dcterms:W3CDTF">2014-01-13T20:37:13Z</dcterms:modified>
</cp:coreProperties>
</file>