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64" r:id="rId6"/>
    <p:sldId id="265" r:id="rId7"/>
    <p:sldId id="260" r:id="rId8"/>
    <p:sldId id="261"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varScale="1">
        <p:scale>
          <a:sx n="77" d="100"/>
          <a:sy n="77"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C576110-BFFF-452A-A8DE-23F903274B0F}"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DC576110-BFFF-452A-A8DE-23F903274B0F}"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DC576110-BFFF-452A-A8DE-23F903274B0F}"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DC576110-BFFF-452A-A8DE-23F903274B0F}"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DC576110-BFFF-452A-A8DE-23F903274B0F}"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DC576110-BFFF-452A-A8DE-23F903274B0F}"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DC576110-BFFF-452A-A8DE-23F903274B0F}"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C576110-BFFF-452A-A8DE-23F903274B0F}"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C576110-BFFF-452A-A8DE-23F903274B0F}"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DC576110-BFFF-452A-A8DE-23F903274B0F}"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DC576110-BFFF-452A-A8DE-23F903274B0F}"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5BD366-C887-4B17-9C4C-1C88986E5D6C}"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6110-BFFF-452A-A8DE-23F903274B0F}" type="datetimeFigureOut">
              <a:rPr lang="ru-RU" smtClean="0"/>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BD366-C887-4B17-9C4C-1C88986E5D6C}"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Счетчик</a:t>
            </a:r>
            <a:endParaRPr lang="ru-RU"/>
          </a:p>
        </p:txBody>
      </p:sp>
      <p:sp>
        <p:nvSpPr>
          <p:cNvPr id="3" name="Подзаголовок 2"/>
          <p:cNvSpPr>
            <a:spLocks noGrp="1"/>
          </p:cNvSpPr>
          <p:nvPr>
            <p:ph type="subTitle" idx="1"/>
          </p:nvPr>
        </p:nvSpPr>
        <p:spPr>
          <a:xfrm>
            <a:off x="8041005" y="5202555"/>
            <a:ext cx="5046980" cy="1655445"/>
          </a:xfrm>
        </p:spPr>
        <p:txBody>
          <a:bodyPr/>
          <a:lstStyle/>
          <a:p>
            <a:r>
              <a:rPr lang="ru-RU"/>
              <a:t>Группа С20-501</a:t>
            </a:r>
            <a:endParaRPr lang="ru-RU"/>
          </a:p>
          <a:p>
            <a:r>
              <a:rPr lang="ru-RU"/>
              <a:t>Птушко Владисла </a:t>
            </a:r>
            <a:endParaRPr lang="ru-RU"/>
          </a:p>
          <a:p>
            <a:r>
              <a:rPr lang="ru-RU"/>
              <a:t>Скороходов Данил </a:t>
            </a:r>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Спецификация</a:t>
            </a:r>
            <a:endParaRPr lang="ru-RU" dirty="0"/>
          </a:p>
        </p:txBody>
      </p:sp>
      <p:sp>
        <p:nvSpPr>
          <p:cNvPr id="3" name="Объект 2"/>
          <p:cNvSpPr>
            <a:spLocks noGrp="1"/>
          </p:cNvSpPr>
          <p:nvPr>
            <p:ph idx="1"/>
          </p:nvPr>
        </p:nvSpPr>
        <p:spPr/>
        <p:txBody>
          <a:bodyPr/>
          <a:lstStyle/>
          <a:p>
            <a:r>
              <a:rPr lang="ru-RU" sz="1600" dirty="0" smtClean="0"/>
              <a:t>Счётчик - электронное устройство для подсчета количества импульсов, поступающих на его вход, с помощью непрерывного суммирования; или для определения степени накопления какой-либо величины во времени, методом интегрирования значения текущего измерения.</a:t>
            </a:r>
            <a:endParaRPr lang="ru-RU" sz="1600" dirty="0" smtClean="0"/>
          </a:p>
          <a:p>
            <a:r>
              <a:rPr lang="ru-RU" sz="1600" dirty="0" smtClean="0"/>
              <a:t>Функции</a:t>
            </a:r>
            <a:r>
              <a:rPr lang="en-US" sz="1600" dirty="0" smtClean="0"/>
              <a:t>:</a:t>
            </a:r>
            <a:endParaRPr lang="ru-RU" sz="1600" dirty="0"/>
          </a:p>
          <a:p>
            <a:pPr marL="342900" indent="-342900">
              <a:buFont typeface="+mj-lt"/>
              <a:buAutoNum type="arabicPeriod"/>
            </a:pPr>
            <a:r>
              <a:rPr lang="ru-RU" sz="1600" dirty="0" smtClean="0"/>
              <a:t>Старт – запуск начала подсчёта.</a:t>
            </a:r>
            <a:endParaRPr lang="ru-RU" sz="1600" dirty="0" smtClean="0"/>
          </a:p>
          <a:p>
            <a:pPr marL="342900" indent="-342900">
              <a:buFont typeface="+mj-lt"/>
              <a:buAutoNum type="arabicPeriod"/>
            </a:pPr>
            <a:r>
              <a:rPr lang="ru-RU" sz="1600" dirty="0" smtClean="0"/>
              <a:t>Стоп </a:t>
            </a:r>
            <a:r>
              <a:rPr lang="ru-RU" sz="1600" dirty="0" smtClean="0"/>
              <a:t>–</a:t>
            </a:r>
            <a:r>
              <a:rPr lang="ru-RU" sz="1600" dirty="0" smtClean="0"/>
              <a:t> остановка подсчета с сохранением текущего значения.</a:t>
            </a:r>
            <a:endParaRPr lang="ru-RU" sz="1600" dirty="0" smtClean="0"/>
          </a:p>
          <a:p>
            <a:pPr marL="342900" indent="-342900">
              <a:buFont typeface="+mj-lt"/>
              <a:buAutoNum type="arabicPeriod"/>
            </a:pPr>
            <a:r>
              <a:rPr lang="ru-RU" sz="1600" dirty="0" smtClean="0"/>
              <a:t>Сброс </a:t>
            </a:r>
            <a:r>
              <a:rPr lang="ru-RU" sz="1600" dirty="0" smtClean="0"/>
              <a:t>– обнуление текущего значения.</a:t>
            </a:r>
            <a:endParaRPr lang="ru-RU" sz="1600" dirty="0" smtClean="0"/>
          </a:p>
          <a:p>
            <a:r>
              <a:rPr lang="ru-RU" sz="1600" dirty="0" smtClean="0"/>
              <a:t>Характеристики</a:t>
            </a:r>
            <a:r>
              <a:rPr lang="en-US" sz="1600" dirty="0" smtClean="0"/>
              <a:t>:</a:t>
            </a:r>
            <a:r>
              <a:rPr lang="ru-RU" sz="1600" dirty="0" smtClean="0"/>
              <a:t> </a:t>
            </a:r>
            <a:endParaRPr lang="ru-RU" sz="1600" dirty="0" smtClean="0"/>
          </a:p>
          <a:p>
            <a:pPr marL="342900" indent="-342900">
              <a:buFont typeface="+mj-lt"/>
              <a:buAutoNum type="arabicPeriod"/>
            </a:pPr>
            <a:r>
              <a:rPr lang="ru-RU" sz="1600" smtClean="0"/>
              <a:t>4 разряда. Постоен на Т-триггерах которые базируются на </a:t>
            </a:r>
            <a:r>
              <a:rPr lang="en-US" sz="1600" smtClean="0"/>
              <a:t>RS-</a:t>
            </a:r>
            <a:r>
              <a:rPr lang="ru-RU" sz="1600" smtClean="0"/>
              <a:t>тригерах.</a:t>
            </a:r>
            <a:endParaRPr lang="ru-RU" sz="1600" dirty="0" smtClean="0"/>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pPr algn="ctr"/>
            <a:r>
              <a:rPr lang="ru-RU" altLang="en-US"/>
              <a:t>Сигналы интерфейса.</a:t>
            </a:r>
            <a:endParaRPr lang="ru-RU" altLang="en-US"/>
          </a:p>
        </p:txBody>
      </p:sp>
      <p:sp>
        <p:nvSpPr>
          <p:cNvPr id="5" name="Замещающее содержимое 4"/>
          <p:cNvSpPr/>
          <p:nvPr>
            <p:ph idx="1"/>
          </p:nvPr>
        </p:nvSpPr>
        <p:spPr/>
        <p:txBody>
          <a:bodyPr>
            <a:normAutofit/>
          </a:bodyPr>
          <a:p>
            <a:r>
              <a:rPr lang="ru-RU" altLang="en-US"/>
              <a:t>Входные порты:</a:t>
            </a:r>
            <a:endParaRPr lang="ru-RU" altLang="en-US"/>
          </a:p>
          <a:p>
            <a:r>
              <a:rPr lang="ru-RU" altLang="en-US"/>
              <a:t>CLK - входной тактовый сигнал.</a:t>
            </a:r>
            <a:endParaRPr lang="ru-RU" altLang="en-US"/>
          </a:p>
          <a:p>
            <a:r>
              <a:rPr lang="ru-RU" altLang="en-US"/>
              <a:t>reset - сброс всех данных.</a:t>
            </a:r>
            <a:endParaRPr lang="ru-RU" altLang="en-US"/>
          </a:p>
          <a:p>
            <a:r>
              <a:rPr lang="ru-RU" altLang="en-US"/>
              <a:t>Выходные порты:</a:t>
            </a:r>
            <a:endParaRPr lang="ru-RU" altLang="en-US"/>
          </a:p>
          <a:p>
            <a:r>
              <a:rPr lang="en-US" altLang="en-US"/>
              <a:t>q0...3 - </a:t>
            </a:r>
            <a:r>
              <a:rPr lang="ru-RU" altLang="en-US"/>
              <a:t>вывод двоичных сигналов счетчика </a:t>
            </a:r>
            <a:endParaRPr lang="ru-R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pPr algn="ctr"/>
            <a:r>
              <a:rPr lang="ru-RU" altLang="en-US"/>
              <a:t>Сценарий </a:t>
            </a:r>
            <a:endParaRPr lang="ru-RU" altLang="en-US"/>
          </a:p>
        </p:txBody>
      </p:sp>
      <p:sp>
        <p:nvSpPr>
          <p:cNvPr id="3" name="Замещающее содержимое 2"/>
          <p:cNvSpPr>
            <a:spLocks noGrp="1"/>
          </p:cNvSpPr>
          <p:nvPr>
            <p:ph idx="1"/>
          </p:nvPr>
        </p:nvSpPr>
        <p:spPr/>
        <p:txBody>
          <a:bodyPr/>
          <a:p>
            <a:r>
              <a:rPr lang="ru-RU" altLang="en-US"/>
              <a:t>При подаче сигнала на порт СLK счетчик начнет работать.При подаче логического нуля на порт reset все выходные значения q0...3 будут обнулены. Также при подаче логической единицы на порт reset счётчик увеличивает текущее значение.</a:t>
            </a:r>
            <a:endParaRPr lang="ru-R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pPr algn="ctr"/>
            <a:r>
              <a:rPr lang="ru-RU" altLang="ru-RU"/>
              <a:t>Реализация </a:t>
            </a:r>
            <a:endParaRPr lang="ru-RU" altLang="ru-RU"/>
          </a:p>
        </p:txBody>
      </p:sp>
      <p:pic>
        <p:nvPicPr>
          <p:cNvPr id="7" name="Замещающее содержимое 6"/>
          <p:cNvPicPr>
            <a:picLocks noChangeAspect="1"/>
          </p:cNvPicPr>
          <p:nvPr>
            <p:ph sz="half" idx="1"/>
          </p:nvPr>
        </p:nvPicPr>
        <p:blipFill>
          <a:blip r:embed="rId1"/>
          <a:stretch>
            <a:fillRect/>
          </a:stretch>
        </p:blipFill>
        <p:spPr>
          <a:xfrm>
            <a:off x="162560" y="1691005"/>
            <a:ext cx="6386830" cy="3919855"/>
          </a:xfrm>
          <a:prstGeom prst="rect">
            <a:avLst/>
          </a:prstGeom>
        </p:spPr>
      </p:pic>
      <p:pic>
        <p:nvPicPr>
          <p:cNvPr id="9" name="Замещающее содержимое 8"/>
          <p:cNvPicPr>
            <a:picLocks noChangeAspect="1"/>
          </p:cNvPicPr>
          <p:nvPr>
            <p:ph sz="half" idx="2"/>
          </p:nvPr>
        </p:nvPicPr>
        <p:blipFill>
          <a:blip r:embed="rId2"/>
          <a:stretch>
            <a:fillRect/>
          </a:stretch>
        </p:blipFill>
        <p:spPr>
          <a:xfrm>
            <a:off x="5158740" y="2388235"/>
            <a:ext cx="6313805" cy="2218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endParaRPr lang="ru-RU" altLang="en-US"/>
          </a:p>
        </p:txBody>
      </p:sp>
      <p:pic>
        <p:nvPicPr>
          <p:cNvPr id="5" name="Замещающее содержимое 4"/>
          <p:cNvPicPr>
            <a:picLocks noChangeAspect="1"/>
          </p:cNvPicPr>
          <p:nvPr>
            <p:ph sz="half" idx="1"/>
          </p:nvPr>
        </p:nvPicPr>
        <p:blipFill>
          <a:blip r:embed="rId1"/>
          <a:stretch>
            <a:fillRect/>
          </a:stretch>
        </p:blipFill>
        <p:spPr>
          <a:xfrm>
            <a:off x="464820" y="354330"/>
            <a:ext cx="12051665" cy="6503670"/>
          </a:xfrm>
          <a:prstGeom prst="rect">
            <a:avLst/>
          </a:prstGeom>
        </p:spPr>
      </p:pic>
      <p:pic>
        <p:nvPicPr>
          <p:cNvPr id="9" name="Замещающее содержимое 2"/>
          <p:cNvPicPr>
            <a:picLocks noChangeAspect="1"/>
          </p:cNvPicPr>
          <p:nvPr>
            <p:ph sz="half" idx="2"/>
          </p:nvPr>
        </p:nvPicPr>
        <p:blipFill>
          <a:blip r:embed="rId2"/>
          <a:stretch>
            <a:fillRect/>
          </a:stretch>
        </p:blipFill>
        <p:spPr>
          <a:xfrm>
            <a:off x="363220" y="3774440"/>
            <a:ext cx="9975215" cy="3239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168275" y="344805"/>
            <a:ext cx="10515600" cy="1325563"/>
          </a:xfrm>
        </p:spPr>
        <p:txBody>
          <a:bodyPr/>
          <a:p>
            <a:r>
              <a:rPr lang="en-US" altLang="ru-RU"/>
              <a:t>T-</a:t>
            </a:r>
            <a:r>
              <a:rPr lang="ru-RU" altLang="ru-RU"/>
              <a:t>триггер на </a:t>
            </a:r>
            <a:r>
              <a:rPr lang="en-US" altLang="ru-RU"/>
              <a:t>RS-</a:t>
            </a:r>
            <a:r>
              <a:rPr lang="ru-RU" altLang="ru-RU"/>
              <a:t>триггер</a:t>
            </a:r>
            <a:endParaRPr lang="ru-RU" altLang="ru-RU"/>
          </a:p>
        </p:txBody>
      </p:sp>
      <p:pic>
        <p:nvPicPr>
          <p:cNvPr id="4" name="Замещающее содержимое 3"/>
          <p:cNvPicPr>
            <a:picLocks noChangeAspect="1"/>
          </p:cNvPicPr>
          <p:nvPr>
            <p:ph sz="half" idx="1"/>
          </p:nvPr>
        </p:nvPicPr>
        <p:blipFill>
          <a:blip r:embed="rId1"/>
          <a:stretch>
            <a:fillRect/>
          </a:stretch>
        </p:blipFill>
        <p:spPr>
          <a:xfrm>
            <a:off x="6086475" y="0"/>
            <a:ext cx="3360420" cy="3108960"/>
          </a:xfrm>
          <a:prstGeom prst="rect">
            <a:avLst/>
          </a:prstGeom>
        </p:spPr>
      </p:pic>
      <p:pic>
        <p:nvPicPr>
          <p:cNvPr id="5" name="Замещающее содержимое 4"/>
          <p:cNvPicPr>
            <a:picLocks noChangeAspect="1"/>
          </p:cNvPicPr>
          <p:nvPr>
            <p:ph sz="half" idx="2"/>
          </p:nvPr>
        </p:nvPicPr>
        <p:blipFill>
          <a:blip r:embed="rId2"/>
          <a:stretch>
            <a:fillRect/>
          </a:stretch>
        </p:blipFill>
        <p:spPr>
          <a:xfrm>
            <a:off x="9726295" y="236855"/>
            <a:ext cx="1973580" cy="2712720"/>
          </a:xfrm>
          <a:prstGeom prst="rect">
            <a:avLst/>
          </a:prstGeom>
        </p:spPr>
      </p:pic>
      <p:pic>
        <p:nvPicPr>
          <p:cNvPr id="6" name="Изображение 5"/>
          <p:cNvPicPr>
            <a:picLocks noChangeAspect="1"/>
          </p:cNvPicPr>
          <p:nvPr/>
        </p:nvPicPr>
        <p:blipFill>
          <a:blip r:embed="rId3"/>
          <a:stretch>
            <a:fillRect/>
          </a:stretch>
        </p:blipFill>
        <p:spPr>
          <a:xfrm>
            <a:off x="702945" y="3073400"/>
            <a:ext cx="10650855" cy="3784600"/>
          </a:xfrm>
          <a:prstGeom prst="rect">
            <a:avLst/>
          </a:prstGeom>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Words>
  <Application>WPS Presentation</Application>
  <PresentationFormat>Широкоэкранный</PresentationFormat>
  <Paragraphs>33</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Тема Office</vt:lpstr>
      <vt:lpstr>Счетчик</vt:lpstr>
      <vt:lpstr>Спецификация</vt:lpstr>
      <vt:lpstr>Сигналы интерфейса.</vt:lpstr>
      <vt:lpstr>Сценарий </vt:lpstr>
      <vt:lpstr>Реализация </vt:lpstr>
      <vt:lpstr>PowerPoint 演示文稿</vt:lpstr>
      <vt:lpstr>T-триггер на RS-триггер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1</dc:creator>
  <cp:lastModifiedBy>skoro</cp:lastModifiedBy>
  <cp:revision>16</cp:revision>
  <dcterms:created xsi:type="dcterms:W3CDTF">2022-10-09T14:24:00Z</dcterms:created>
  <dcterms:modified xsi:type="dcterms:W3CDTF">2022-10-18T10:00:37Z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36883B3C688940258A824FF2D3E7238F</vt:lpwstr>
  </property>
  <property fmtid="{D5CDD505-2E9C-101B-9397-08002B2CF9AE}" pid="3" name="KSOProductBuildVer">
    <vt:lpwstr>1049-11.2.0.11341</vt:lpwstr>
  </property>
</Properties>
</file>