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1980A-422E-4ABE-9D17-AB0AA72121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8F24-AA88-4C95-817C-C815283E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8000"/>
                <a:lumOff val="3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12/3/2023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smith.umd.edu/departments" TargetMode="External"/><Relationship Id="rId2" Type="http://schemas.openxmlformats.org/officeDocument/2006/relationships/hyperlink" Target="https://www.topuniversities.com/university-rankings/university-subject-rankings/2023/computer-science-information-systems?search=university%20of%20maryl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meshighereducation.com/world-university-rankings" TargetMode="External"/><Relationship Id="rId4" Type="http://schemas.openxmlformats.org/officeDocument/2006/relationships/hyperlink" Target="https://billpay.umd.edu/GraduateTui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versity_of_Maryland,_College_Pa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63526"/>
            <a:ext cx="11693236" cy="934891"/>
          </a:xfrm>
        </p:spPr>
        <p:txBody>
          <a:bodyPr anchor="b">
            <a:normAutofit/>
          </a:bodyPr>
          <a:lstStyle/>
          <a:p>
            <a:pPr algn="ctr"/>
            <a:r>
              <a:rPr lang="en-US" sz="2800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Advancing Program Rankings and Departmental Performance Analysis for Departments, Students, and Parents</a:t>
            </a:r>
            <a:endParaRPr lang="en-US" sz="28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Database with solid fill">
            <a:extLst>
              <a:ext uri="{FF2B5EF4-FFF2-40B4-BE49-F238E27FC236}">
                <a16:creationId xmlns:a16="http://schemas.microsoft.com/office/drawing/2014/main" id="{6578C7D7-7219-F997-C03F-724053AC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56" r="5556"/>
          <a:stretch/>
        </p:blipFill>
        <p:spPr>
          <a:xfrm>
            <a:off x="297873" y="1163792"/>
            <a:ext cx="5061508" cy="5694208"/>
          </a:xfrm>
          <a:prstGeom prst="rect">
            <a:avLst/>
          </a:prstGeom>
          <a:noFill/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73" y="2374669"/>
            <a:ext cx="5789145" cy="275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Information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- Rankbusters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 -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Pradyum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Mohta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Fuad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Khasiyev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Ansh </a:t>
            </a:r>
            <a:r>
              <a:rPr lang="en-US" sz="24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Dugar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Shamit Kotak.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- 12/3/2023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B1454B6D-1602-57A6-8D11-CB2C06E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12/3/2023</a:t>
            </a:r>
          </a:p>
        </p:txBody>
      </p:sp>
      <p:sp>
        <p:nvSpPr>
          <p:cNvPr id="26" name="Slide Number Placeholder 11">
            <a:extLst>
              <a:ext uri="{FF2B5EF4-FFF2-40B4-BE49-F238E27FC236}">
                <a16:creationId xmlns:a16="http://schemas.microsoft.com/office/drawing/2014/main" id="{276A1B65-944A-7AC3-62F6-6EC1C608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6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C7FD-F43A-AA47-600C-AF21C709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56215"/>
            <a:ext cx="10653578" cy="113225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137D-91B4-6804-A813-4D9AAA7E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722344"/>
            <a:ext cx="11390931" cy="248550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Heads: Leverage departmental insights for informed decision-making and improvements.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Undergraduate Students: Access program rankings for informed decision-making on educational paths, gaining insights into the performance and reputation of specific programs.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Parents: Access program rankings and performance data to facilitate informed discussions and decisions regarding their children's educational choices.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4DD34B-3BA5-2F48-0092-058D93D7BA8D}"/>
              </a:ext>
            </a:extLst>
          </p:cNvPr>
          <p:cNvSpPr txBox="1">
            <a:spLocks/>
          </p:cNvSpPr>
          <p:nvPr/>
        </p:nvSpPr>
        <p:spPr>
          <a:xfrm>
            <a:off x="612647" y="2862871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8774D-95B7-8182-561C-1CCCE75ABA99}"/>
              </a:ext>
            </a:extLst>
          </p:cNvPr>
          <p:cNvSpPr txBox="1">
            <a:spLocks/>
          </p:cNvSpPr>
          <p:nvPr/>
        </p:nvSpPr>
        <p:spPr>
          <a:xfrm>
            <a:off x="612647" y="3429865"/>
            <a:ext cx="11390931" cy="3051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(01, Decision, Operations &amp; Information Logistics, Ilya Ryzhov, Van Munching Hall, 4340);</a:t>
            </a:r>
          </a:p>
          <a:p>
            <a:r>
              <a:rPr lang="en-US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(1001, Information Systems, Tejwansh (Tej) Singh Anand, MS, 2-3 semesters, 30, 01);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(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https://www.topuniversities.com/university-rankings/university-subject-rankings/2023/computer-science-information-systems?search=university%20of%20maryland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https://www.rhsmith.umd.edu/departments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https://billpay.umd.edu/GraduateTuition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https://www.timeshighereducation.com/world-university-rankings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factor 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(2023, 1001, NULL, ‘$26770’, ‘$83000’);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 (</a:t>
            </a:r>
            <a:r>
              <a:rPr lang="en-US" sz="29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rnkScore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9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rnfYear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srcName) (79, 1003, 2023, 'Times Higher Education’);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CA62BF-FE13-7913-8E7C-DA8F43F6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CA5CAB-AAE4-6C07-A908-E2991640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1636-1FA6-71A9-906F-EAD3310C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0682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C486-5773-5A2D-5504-7F174921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30284"/>
            <a:ext cx="11324429" cy="5328458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Mission Statement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Enabling an advance database solution that delivers strategic insights into program rankings, departmental performance for department heads, undergraduate students, and their parents.</a:t>
            </a:r>
          </a:p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Mission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average of the rankings of the programs over the years for each department.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the best performing departments in terms of rankings of their programs.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the years when the various sources had significant differences in the rankings of the programs.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Attaining the highest rankings for the programs over the years.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Obtaining the program levels (MBA, MS, etc.) that have the highest average rankings over the years.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departments which offer the most programs that have been ranked in the top 10 by multiple sources.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89AF-CFC8-5A64-9194-F819858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3559-77A9-22F6-2FE7-20CD580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24BE-D3F0-2B3D-D1DE-E113E2C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548640"/>
            <a:ext cx="3888896" cy="1648718"/>
          </a:xfrm>
        </p:spPr>
        <p:txBody>
          <a:bodyPr anchor="t">
            <a:normAutofit/>
          </a:bodyPr>
          <a:lstStyle/>
          <a:p>
            <a:r>
              <a:rPr lang="en-US" i="0">
                <a:effectLst/>
              </a:rPr>
              <a:t>Conceptual Database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227B-D206-4936-9576-A3C8BE5A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1"/>
            <a:ext cx="3568818" cy="3860482"/>
          </a:xfrm>
        </p:spPr>
        <p:txBody>
          <a:bodyPr>
            <a:normAutofit/>
          </a:bodyPr>
          <a:lstStyle/>
          <a:p>
            <a:r>
              <a:rPr lang="en-US" sz="1800" b="1" u="sng"/>
              <a:t>ER Diagram:</a:t>
            </a:r>
          </a:p>
          <a:p>
            <a:pPr marL="0" indent="0">
              <a:buNone/>
            </a:pPr>
            <a:endParaRPr lang="en-US" sz="1800" b="1" u="sng"/>
          </a:p>
        </p:txBody>
      </p:sp>
      <p:sp>
        <p:nvSpPr>
          <p:cNvPr id="9" name="Date Placeholder 14">
            <a:extLst>
              <a:ext uri="{FF2B5EF4-FFF2-40B4-BE49-F238E27FC236}">
                <a16:creationId xmlns:a16="http://schemas.microsoft.com/office/drawing/2014/main" id="{3CCAB4BC-E2BC-1372-D87E-83E08DB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12/3/2023</a:t>
            </a:r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D63FA834-2681-86BA-690C-6B3C7788A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5" y="447950"/>
            <a:ext cx="6776145" cy="5979946"/>
          </a:xfrm>
          <a:prstGeom prst="rect">
            <a:avLst/>
          </a:prstGeom>
          <a:noFill/>
        </p:spPr>
      </p:pic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B2EABF23-AD68-813D-C200-7F5F087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A logo with a black background">
            <a:extLst>
              <a:ext uri="{FF2B5EF4-FFF2-40B4-BE49-F238E27FC236}">
                <a16:creationId xmlns:a16="http://schemas.microsoft.com/office/drawing/2014/main" id="{F00B048C-4E71-931B-A3C0-7CD66CC4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974" y="289643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8A91-E1F7-7AB4-5AA4-C39AF673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06829"/>
          </a:xfrm>
        </p:spPr>
        <p:txBody>
          <a:bodyPr/>
          <a:lstStyle/>
          <a:p>
            <a:r>
              <a:rPr lang="en-US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Database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616B-18BE-84D1-B0A6-0BEEE67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55469"/>
            <a:ext cx="10653579" cy="5153891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 Schema: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(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dptId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dptName, dptChair, dptBuilding, dptOffice)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(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pgmName, pgmDirector, pgmLevel, pgmDuration, pgmCredits, dptId)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(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srcLink, srcType)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Factor (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rnfYear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rnfStudentIntake, rnfTuitionFees, rnfAvgSalary)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 (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rnkScore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rnfYear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srcName)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2ADF-5B39-C0EF-F6DF-5D21523F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DF86-809B-FD2B-5DB3-E1B1AFF6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6316-798D-E03F-DAEC-61C5BB75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 Database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79EF-DFDA-B73B-17AE-D15DC9D9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21476"/>
            <a:ext cx="10653579" cy="4887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[Rankbusters.Program] (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pgmId CHAR(3) NOT NULL, pgmName VARCHAR(20),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pgmDirector VARCHAR(20), pgmLevel VARCHAR(20),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pgmDuration INTEGER, pgmCredits INTEGER,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dptId CHAR(3) NOT NULL,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CONSTRAINT pk_Program_pgmId PRIMARY KEY (pgmId),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CONSTRAINT fk_Program_dptId FOREIGN KEY (dptId)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REFERENCES [Rankbusters.Department] (dptId)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DELETE CASCADE ON UPDATE NO ACTION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69F8-5A0A-EB55-04E1-6CD664D8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251E-A0A2-3CF6-3DB0-83695B6D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6966-68E5-61A2-D325-604DB29E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06829"/>
          </a:xfrm>
        </p:spPr>
        <p:txBody>
          <a:bodyPr/>
          <a:lstStyle/>
          <a:p>
            <a:r>
              <a:rPr lang="en-US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business transactions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0690-793F-C0AE-4837-01055479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55469"/>
            <a:ext cx="10653579" cy="5153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752A-E5EE-63DC-1CF6-F2CFCA83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12/3/2023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0DAF-EB15-03B1-BED6-763EF2C0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18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543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Times New Roman</vt:lpstr>
      <vt:lpstr>VanillaVTI</vt:lpstr>
      <vt:lpstr>Advancing Program Rankings and Departmental Performance Analysis for Departments, Students, and Parents</vt:lpstr>
      <vt:lpstr>Background</vt:lpstr>
      <vt:lpstr>Introduction</vt:lpstr>
      <vt:lpstr>Conceptual Database Design</vt:lpstr>
      <vt:lpstr>Logical Database Design</vt:lpstr>
      <vt:lpstr>Physical Database Design</vt:lpstr>
      <vt:lpstr>Two business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Program Rankings and Departmental Performance Analysis for Departments, Students, and Parents</dc:title>
  <dc:creator>Shamit Kotak</dc:creator>
  <cp:lastModifiedBy>Shamit Kotak</cp:lastModifiedBy>
  <cp:revision>3</cp:revision>
  <dcterms:created xsi:type="dcterms:W3CDTF">2023-12-04T00:44:28Z</dcterms:created>
  <dcterms:modified xsi:type="dcterms:W3CDTF">2023-12-04T04:30:13Z</dcterms:modified>
</cp:coreProperties>
</file>