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Quantico"/>
      <p:regular r:id="rId37"/>
      <p:bold r:id="rId38"/>
      <p:italic r:id="rId39"/>
      <p:boldItalic r:id="rId40"/>
    </p:embeddedFont>
    <p:embeddedFont>
      <p:font typeface="Titillium Web"/>
      <p:regular r:id="rId41"/>
      <p:bold r:id="rId42"/>
      <p:italic r:id="rId43"/>
      <p:boldItalic r:id="rId44"/>
    </p:embeddedFont>
    <p:embeddedFont>
      <p:font typeface="Titillium Web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Quantico-boldItalic.fntdata"/><Relationship Id="rId20" Type="http://schemas.openxmlformats.org/officeDocument/2006/relationships/slide" Target="slides/slide16.xml"/><Relationship Id="rId42" Type="http://schemas.openxmlformats.org/officeDocument/2006/relationships/font" Target="fonts/TitilliumWeb-bold.fntdata"/><Relationship Id="rId41" Type="http://schemas.openxmlformats.org/officeDocument/2006/relationships/font" Target="fonts/TitilliumWeb-regular.fntdata"/><Relationship Id="rId22" Type="http://schemas.openxmlformats.org/officeDocument/2006/relationships/slide" Target="slides/slide18.xml"/><Relationship Id="rId44" Type="http://schemas.openxmlformats.org/officeDocument/2006/relationships/font" Target="fonts/TitilliumWeb-boldItalic.fntdata"/><Relationship Id="rId21" Type="http://schemas.openxmlformats.org/officeDocument/2006/relationships/slide" Target="slides/slide17.xml"/><Relationship Id="rId43" Type="http://schemas.openxmlformats.org/officeDocument/2006/relationships/font" Target="fonts/TitilliumWeb-italic.fntdata"/><Relationship Id="rId24" Type="http://schemas.openxmlformats.org/officeDocument/2006/relationships/slide" Target="slides/slide20.xml"/><Relationship Id="rId46" Type="http://schemas.openxmlformats.org/officeDocument/2006/relationships/font" Target="fonts/TitilliumWebLight-bold.fntdata"/><Relationship Id="rId23" Type="http://schemas.openxmlformats.org/officeDocument/2006/relationships/slide" Target="slides/slide19.xml"/><Relationship Id="rId45" Type="http://schemas.openxmlformats.org/officeDocument/2006/relationships/font" Target="fonts/TitilliumWeb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TitilliumWebLight-boldItalic.fntdata"/><Relationship Id="rId25" Type="http://schemas.openxmlformats.org/officeDocument/2006/relationships/slide" Target="slides/slide21.xml"/><Relationship Id="rId47" Type="http://schemas.openxmlformats.org/officeDocument/2006/relationships/font" Target="fonts/TitilliumWebLight-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antico-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Quantico-italic.fntdata"/><Relationship Id="rId16" Type="http://schemas.openxmlformats.org/officeDocument/2006/relationships/slide" Target="slides/slide12.xml"/><Relationship Id="rId38" Type="http://schemas.openxmlformats.org/officeDocument/2006/relationships/font" Target="fonts/Quantic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681bf2d7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681bf2d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81bf2d79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81bf2d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b199d8c8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b199d8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7b199d8c8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7b199d8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68468631b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6846863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68468631b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6846863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68468631b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6846863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68468631b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68468631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68468631b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68468631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68468631b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68468631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68468631b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68468631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68468631b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68468631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68468631b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68468631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68468631b_0_3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68468631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68468631b_1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68468631b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68468631b_17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68468631b_1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68468631b_17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68468631b_1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68468631b_17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68468631b_1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68468631b_17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68468631b_1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68468631b_17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68468631b_1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68468631b_17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68468631b_17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81bf2d7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81bf2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81bf2d7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81bf2d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81bf2d7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81bf2d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681bf2d79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681bf2d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68468631b_17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8468631b_17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6436" cy="5144872"/>
          </a:xfrm>
          <a:custGeom>
            <a:rect b="b" l="l" r="r" t="t"/>
            <a:pathLst>
              <a:path extrusionOk="0" h="1948815" w="3464559">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975250" y="1991825"/>
            <a:ext cx="7193400" cy="1159800"/>
          </a:xfrm>
          <a:prstGeom prst="rect">
            <a:avLst/>
          </a:prstGeom>
        </p:spPr>
        <p:txBody>
          <a:bodyPr anchorCtr="0" anchor="ctr"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only curves">
  <p:cSld name="BLANK_2">
    <p:spTree>
      <p:nvGrpSpPr>
        <p:cNvPr id="76" name="Shape 76"/>
        <p:cNvGrpSpPr/>
        <p:nvPr/>
      </p:nvGrpSpPr>
      <p:grpSpPr>
        <a:xfrm>
          <a:off x="0" y="0"/>
          <a:ext cx="0" cy="0"/>
          <a:chOff x="0" y="0"/>
          <a:chExt cx="0" cy="0"/>
        </a:xfrm>
      </p:grpSpPr>
      <p:sp>
        <p:nvSpPr>
          <p:cNvPr id="77" name="Google Shape;77;p11"/>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p:cSld name="BLANK_1">
    <p:bg>
      <p:bgPr>
        <a:gradFill>
          <a:gsLst>
            <a:gs pos="0">
              <a:schemeClr val="lt1"/>
            </a:gs>
            <a:gs pos="100000">
              <a:srgbClr val="ECF7EB"/>
            </a:gs>
          </a:gsLst>
          <a:path path="circle">
            <a:fillToRect b="100%" r="100%"/>
          </a:path>
          <a:tileRect l="-100%" t="-100%"/>
        </a:gradFill>
      </p:bgPr>
    </p:bg>
    <p:spTree>
      <p:nvGrpSpPr>
        <p:cNvPr id="79" name="Shape 79"/>
        <p:cNvGrpSpPr/>
        <p:nvPr/>
      </p:nvGrpSpPr>
      <p:grpSpPr>
        <a:xfrm>
          <a:off x="0" y="0"/>
          <a:ext cx="0" cy="0"/>
          <a:chOff x="0" y="0"/>
          <a:chExt cx="0" cy="0"/>
        </a:xfrm>
      </p:grpSpPr>
      <p:sp>
        <p:nvSpPr>
          <p:cNvPr id="80" name="Google Shape;80;p12"/>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0" y="0"/>
            <a:ext cx="9146436" cy="5144872"/>
          </a:xfrm>
          <a:custGeom>
            <a:rect b="b" l="l" r="r" t="t"/>
            <a:pathLst>
              <a:path extrusionOk="0" h="1948815" w="3464559">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593651" y="3635535"/>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3"/>
          <p:cNvSpPr/>
          <p:nvPr/>
        </p:nvSpPr>
        <p:spPr>
          <a:xfrm>
            <a:off x="5785362" y="-1835138"/>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975250" y="1695925"/>
            <a:ext cx="71934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9" name="Google Shape;19;p3"/>
          <p:cNvSpPr txBox="1"/>
          <p:nvPr>
            <p:ph idx="1" type="subTitle"/>
          </p:nvPr>
        </p:nvSpPr>
        <p:spPr>
          <a:xfrm>
            <a:off x="975250" y="2876427"/>
            <a:ext cx="7193400" cy="3747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
        <p:nvSpPr>
          <p:cNvPr id="20" name="Google Shape;20;p3"/>
          <p:cNvSpPr/>
          <p:nvPr/>
        </p:nvSpPr>
        <p:spPr>
          <a:xfrm>
            <a:off x="998106" y="1436550"/>
            <a:ext cx="666900" cy="666900"/>
          </a:xfrm>
          <a:prstGeom prst="rect">
            <a:avLst/>
          </a:prstGeom>
          <a:noFill/>
          <a:ln cap="flat" cmpd="sng" w="952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a:stCxn id="20" idx="1"/>
          </p:cNvCxnSpPr>
          <p:nvPr/>
        </p:nvCxnSpPr>
        <p:spPr>
          <a:xfrm rot="10800000">
            <a:off x="6" y="1770000"/>
            <a:ext cx="998100" cy="0"/>
          </a:xfrm>
          <a:prstGeom prst="straightConnector1">
            <a:avLst/>
          </a:prstGeom>
          <a:noFill/>
          <a:ln cap="flat" cmpd="sng" w="9525">
            <a:solidFill>
              <a:schemeClr val="lt2"/>
            </a:solidFill>
            <a:prstDash val="solid"/>
            <a:miter lim="8000"/>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2" name="Shape 22"/>
        <p:cNvGrpSpPr/>
        <p:nvPr/>
      </p:nvGrpSpPr>
      <p:grpSpPr>
        <a:xfrm>
          <a:off x="0" y="0"/>
          <a:ext cx="0" cy="0"/>
          <a:chOff x="0" y="0"/>
          <a:chExt cx="0" cy="0"/>
        </a:xfrm>
      </p:grpSpPr>
      <p:sp>
        <p:nvSpPr>
          <p:cNvPr id="23" name="Google Shape;23;p4"/>
          <p:cNvSpPr/>
          <p:nvPr/>
        </p:nvSpPr>
        <p:spPr>
          <a:xfrm>
            <a:off x="0" y="0"/>
            <a:ext cx="9146436" cy="5144872"/>
          </a:xfrm>
          <a:custGeom>
            <a:rect b="b" l="l" r="r" t="t"/>
            <a:pathLst>
              <a:path extrusionOk="0" h="1948815" w="3464559">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rotWithShape="0" algn="bl" dir="5400000" dist="38100">
              <a:schemeClr val="accent1">
                <a:alpha val="25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cap="flat" cmpd="sng" w="952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4"/>
          <p:cNvCxnSpPr>
            <a:stCxn id="26" idx="1"/>
          </p:cNvCxnSpPr>
          <p:nvPr/>
        </p:nvCxnSpPr>
        <p:spPr>
          <a:xfrm rot="10800000">
            <a:off x="4573219" y="-88"/>
            <a:ext cx="0" cy="687300"/>
          </a:xfrm>
          <a:prstGeom prst="straightConnector1">
            <a:avLst/>
          </a:prstGeom>
          <a:noFill/>
          <a:ln cap="flat" cmpd="sng" w="9525">
            <a:solidFill>
              <a:schemeClr val="lt2"/>
            </a:solidFill>
            <a:prstDash val="solid"/>
            <a:miter lim="8000"/>
            <a:headEnd len="med" w="med" type="none"/>
            <a:tailEnd len="med" w="med" type="none"/>
          </a:ln>
        </p:spPr>
      </p:cxnSp>
      <p:sp>
        <p:nvSpPr>
          <p:cNvPr id="28" name="Google Shape;28;p4"/>
          <p:cNvSpPr txBox="1"/>
          <p:nvPr>
            <p:ph idx="1" type="body"/>
          </p:nvPr>
        </p:nvSpPr>
        <p:spPr>
          <a:xfrm>
            <a:off x="975250" y="1780800"/>
            <a:ext cx="7193400" cy="819900"/>
          </a:xfrm>
          <a:prstGeom prst="rect">
            <a:avLst/>
          </a:prstGeom>
        </p:spPr>
        <p:txBody>
          <a:bodyPr anchorCtr="0" anchor="t" bIns="0" lIns="0" spcFirstLastPara="1" rIns="0" wrap="square" tIns="0">
            <a:noAutofit/>
          </a:bodyPr>
          <a:lstStyle>
            <a:lvl1pPr indent="-431800" lvl="0" marL="457200" rtl="0" algn="ctr">
              <a:spcBef>
                <a:spcPts val="600"/>
              </a:spcBef>
              <a:spcAft>
                <a:spcPts val="0"/>
              </a:spcAft>
              <a:buSzPts val="3200"/>
              <a:buChar char="▫"/>
              <a:defRPr sz="3200"/>
            </a:lvl1pPr>
            <a:lvl2pPr indent="-431800" lvl="1" marL="914400" rtl="0" algn="ctr">
              <a:spcBef>
                <a:spcPts val="0"/>
              </a:spcBef>
              <a:spcAft>
                <a:spcPts val="0"/>
              </a:spcAft>
              <a:buSzPts val="3200"/>
              <a:buChar char="▫"/>
              <a:defRPr sz="3200"/>
            </a:lvl2pPr>
            <a:lvl3pPr indent="-431800" lvl="2" marL="1371600" rtl="0" algn="ctr">
              <a:spcBef>
                <a:spcPts val="0"/>
              </a:spcBef>
              <a:spcAft>
                <a:spcPts val="0"/>
              </a:spcAft>
              <a:buSzPts val="3200"/>
              <a:buChar char="▫"/>
              <a:defRPr sz="3200"/>
            </a:lvl3pPr>
            <a:lvl4pPr indent="-431800" lvl="3" marL="1828800" rtl="0" algn="ctr">
              <a:spcBef>
                <a:spcPts val="0"/>
              </a:spcBef>
              <a:spcAft>
                <a:spcPts val="0"/>
              </a:spcAft>
              <a:buSzPts val="3200"/>
              <a:buChar char="▫"/>
              <a:defRPr sz="3200"/>
            </a:lvl4pPr>
            <a:lvl5pPr indent="-431800" lvl="4" marL="2286000" rtl="0" algn="ctr">
              <a:spcBef>
                <a:spcPts val="0"/>
              </a:spcBef>
              <a:spcAft>
                <a:spcPts val="0"/>
              </a:spcAft>
              <a:buSzPts val="3200"/>
              <a:buChar char="▫"/>
              <a:defRPr sz="3200"/>
            </a:lvl5pPr>
            <a:lvl6pPr indent="-431800" lvl="5" marL="2743200" rtl="0" algn="ctr">
              <a:spcBef>
                <a:spcPts val="0"/>
              </a:spcBef>
              <a:spcAft>
                <a:spcPts val="0"/>
              </a:spcAft>
              <a:buSzPts val="3200"/>
              <a:buChar char="▫"/>
              <a:defRPr sz="3200"/>
            </a:lvl6pPr>
            <a:lvl7pPr indent="-431800" lvl="6" marL="3200400" rtl="0" algn="ctr">
              <a:spcBef>
                <a:spcPts val="0"/>
              </a:spcBef>
              <a:spcAft>
                <a:spcPts val="0"/>
              </a:spcAft>
              <a:buSzPts val="3200"/>
              <a:buChar char="▫"/>
              <a:defRPr sz="3200"/>
            </a:lvl7pPr>
            <a:lvl8pPr indent="-431800" lvl="7" marL="3657600" rtl="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
        <p:nvSpPr>
          <p:cNvPr id="29" name="Google Shape;29;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
        <p:nvSpPr>
          <p:cNvPr id="35" name="Google Shape;35;p5"/>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5"/>
          <p:cNvSpPr txBox="1"/>
          <p:nvPr>
            <p:ph idx="1" type="body"/>
          </p:nvPr>
        </p:nvSpPr>
        <p:spPr>
          <a:xfrm>
            <a:off x="975250" y="1575121"/>
            <a:ext cx="7193400" cy="2702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7" name="Google Shape;37;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8" name="Shape 38"/>
        <p:cNvGrpSpPr/>
        <p:nvPr/>
      </p:nvGrpSpPr>
      <p:grpSpPr>
        <a:xfrm>
          <a:off x="0" y="0"/>
          <a:ext cx="0" cy="0"/>
          <a:chOff x="0" y="0"/>
          <a:chExt cx="0" cy="0"/>
        </a:xfrm>
      </p:grpSpPr>
      <p:sp>
        <p:nvSpPr>
          <p:cNvPr id="39" name="Google Shape;39;p6"/>
          <p:cNvSpPr/>
          <p:nvPr/>
        </p:nvSpPr>
        <p:spPr>
          <a:xfrm>
            <a:off x="0" y="0"/>
            <a:ext cx="9148112" cy="5141674"/>
          </a:xfrm>
          <a:custGeom>
            <a:rect b="b" l="l" r="r" t="t"/>
            <a:pathLst>
              <a:path extrusionOk="0" h="1949450" w="3465194">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6"/>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6"/>
          <p:cNvSpPr txBox="1"/>
          <p:nvPr>
            <p:ph idx="1" type="body"/>
          </p:nvPr>
        </p:nvSpPr>
        <p:spPr>
          <a:xfrm>
            <a:off x="975275" y="1575125"/>
            <a:ext cx="3409200" cy="27027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2" name="Google Shape;42;p6"/>
          <p:cNvSpPr txBox="1"/>
          <p:nvPr>
            <p:ph idx="2" type="body"/>
          </p:nvPr>
        </p:nvSpPr>
        <p:spPr>
          <a:xfrm>
            <a:off x="4759453" y="1575125"/>
            <a:ext cx="3409200" cy="27027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3" name="Google Shape;43;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7" name="Shape 47"/>
        <p:cNvGrpSpPr/>
        <p:nvPr/>
      </p:nvGrpSpPr>
      <p:grpSpPr>
        <a:xfrm>
          <a:off x="0" y="0"/>
          <a:ext cx="0" cy="0"/>
          <a:chOff x="0" y="0"/>
          <a:chExt cx="0" cy="0"/>
        </a:xfrm>
      </p:grpSpPr>
      <p:sp>
        <p:nvSpPr>
          <p:cNvPr id="48" name="Google Shape;48;p7"/>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7"/>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7"/>
          <p:cNvSpPr txBox="1"/>
          <p:nvPr>
            <p:ph idx="1" type="body"/>
          </p:nvPr>
        </p:nvSpPr>
        <p:spPr>
          <a:xfrm>
            <a:off x="975250"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2" type="body"/>
          </p:nvPr>
        </p:nvSpPr>
        <p:spPr>
          <a:xfrm>
            <a:off x="3470356"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3" type="body"/>
          </p:nvPr>
        </p:nvSpPr>
        <p:spPr>
          <a:xfrm>
            <a:off x="5975475"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3" name="Google Shape;53;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7"/>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7"/>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6" name="Google Shape;56;p7"/>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8"/>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8"/>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8"/>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3" name="Google Shape;63;p8"/>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4" name="Shape 64"/>
        <p:cNvGrpSpPr/>
        <p:nvPr/>
      </p:nvGrpSpPr>
      <p:grpSpPr>
        <a:xfrm>
          <a:off x="0" y="0"/>
          <a:ext cx="0" cy="0"/>
          <a:chOff x="0" y="0"/>
          <a:chExt cx="0" cy="0"/>
        </a:xfrm>
      </p:grpSpPr>
      <p:sp>
        <p:nvSpPr>
          <p:cNvPr id="65" name="Google Shape;65;p9"/>
          <p:cNvSpPr/>
          <p:nvPr/>
        </p:nvSpPr>
        <p:spPr>
          <a:xfrm>
            <a:off x="0" y="0"/>
            <a:ext cx="9148112" cy="5141674"/>
          </a:xfrm>
          <a:custGeom>
            <a:rect b="b" l="l" r="r" t="t"/>
            <a:pathLst>
              <a:path extrusionOk="0" h="1949450" w="3465194">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9"/>
          <p:cNvSpPr/>
          <p:nvPr/>
        </p:nvSpPr>
        <p:spPr>
          <a:xfrm>
            <a:off x="-736601" y="364190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6420012" y="-2179980"/>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9"/>
          <p:cNvSpPr txBox="1"/>
          <p:nvPr>
            <p:ph idx="1" type="body"/>
          </p:nvPr>
        </p:nvSpPr>
        <p:spPr>
          <a:xfrm>
            <a:off x="975250" y="4406300"/>
            <a:ext cx="71934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cxnSp>
        <p:nvCxnSpPr>
          <p:cNvPr id="70" name="Google Shape;70;p9"/>
          <p:cNvCxnSpPr/>
          <p:nvPr/>
        </p:nvCxnSpPr>
        <p:spPr>
          <a:xfrm>
            <a:off x="-6" y="4605283"/>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10"/>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0"/>
          <p:cNvSpPr/>
          <p:nvPr/>
        </p:nvSpPr>
        <p:spPr>
          <a:xfrm>
            <a:off x="-1174326" y="2220424"/>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6439062" y="-278417"/>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accent4"/>
            </a:gs>
            <a:gs pos="18000">
              <a:schemeClr val="accent3"/>
            </a:gs>
            <a:gs pos="100000">
              <a:schemeClr val="accent1"/>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75250" y="1065267"/>
            <a:ext cx="7193400" cy="393600"/>
          </a:xfrm>
          <a:prstGeom prst="rect">
            <a:avLst/>
          </a:prstGeom>
          <a:noFill/>
          <a:ln>
            <a:noFill/>
          </a:ln>
          <a:effectLst>
            <a:outerShdw rotWithShape="0" algn="bl" dir="5400000" dist="19050">
              <a:schemeClr val="accent1">
                <a:alpha val="15000"/>
              </a:schemeClr>
            </a:outerShdw>
          </a:effectLst>
        </p:spPr>
        <p:txBody>
          <a:bodyPr anchorCtr="0" anchor="ctr" bIns="0" lIns="0" spcFirstLastPara="1" rIns="0" wrap="square" tIns="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p:txBody>
      </p:sp>
      <p:sp>
        <p:nvSpPr>
          <p:cNvPr id="7" name="Google Shape;7;p1"/>
          <p:cNvSpPr txBox="1"/>
          <p:nvPr>
            <p:ph idx="1" type="body"/>
          </p:nvPr>
        </p:nvSpPr>
        <p:spPr>
          <a:xfrm>
            <a:off x="975250" y="1575121"/>
            <a:ext cx="7193400" cy="27027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 Id="rId10"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975250" y="1991825"/>
            <a:ext cx="7193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Quantum Cryptosystems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1126550" y="953400"/>
            <a:ext cx="719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a:t>
            </a:r>
            <a:r>
              <a:rPr lang="en"/>
              <a:t>. Quantum Principles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Heisenberg’s uncertainty principle</a:t>
            </a:r>
            <a:endParaRPr/>
          </a:p>
        </p:txBody>
      </p:sp>
      <p:sp>
        <p:nvSpPr>
          <p:cNvPr id="148" name="Google Shape;148;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3"/>
          <p:cNvSpPr txBox="1"/>
          <p:nvPr>
            <p:ph idx="2" type="body"/>
          </p:nvPr>
        </p:nvSpPr>
        <p:spPr>
          <a:xfrm>
            <a:off x="1284050" y="1808875"/>
            <a:ext cx="6228300" cy="301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Trying to measure a particle’s property with increasing accuracy, leads to an increasing uncertainty in being able to measure the particle’s conjugate property to an equally high degree of accuracy.</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Measuring a quantum system in general disturbs it and yields incomplete information about its state before the measurement.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No-cloning theorem</a:t>
            </a:r>
            <a:endParaRPr/>
          </a:p>
        </p:txBody>
      </p:sp>
      <p:sp>
        <p:nvSpPr>
          <p:cNvPr id="155" name="Google Shape;155;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4"/>
          <p:cNvSpPr txBox="1"/>
          <p:nvPr>
            <p:ph idx="2" type="body"/>
          </p:nvPr>
        </p:nvSpPr>
        <p:spPr>
          <a:xfrm>
            <a:off x="1284053" y="1808875"/>
            <a:ext cx="6228300" cy="27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An arbitrary quantum state cannot be duplicated perfectly.</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In </a:t>
            </a:r>
            <a:r>
              <a:rPr b="1" lang="en"/>
              <a:t>other </a:t>
            </a:r>
            <a:r>
              <a:rPr b="1" lang="en"/>
              <a:t>words, it is fundamentally impossible to make a copy of a quantum state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Qubits</a:t>
            </a:r>
            <a:endParaRPr/>
          </a:p>
        </p:txBody>
      </p:sp>
      <p:sp>
        <p:nvSpPr>
          <p:cNvPr id="162" name="Google Shape;162;p25"/>
          <p:cNvSpPr txBox="1"/>
          <p:nvPr>
            <p:ph idx="1" type="body"/>
          </p:nvPr>
        </p:nvSpPr>
        <p:spPr>
          <a:xfrm>
            <a:off x="975250" y="1575125"/>
            <a:ext cx="2202900" cy="27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Basic unit of information in quantum computing.</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Replaces the conventional bit.</a:t>
            </a:r>
            <a:endParaRPr/>
          </a:p>
        </p:txBody>
      </p:sp>
      <p:sp>
        <p:nvSpPr>
          <p:cNvPr id="163" name="Google Shape;163;p25"/>
          <p:cNvSpPr txBox="1"/>
          <p:nvPr>
            <p:ph idx="2" type="body"/>
          </p:nvPr>
        </p:nvSpPr>
        <p:spPr>
          <a:xfrm>
            <a:off x="3470350" y="1575125"/>
            <a:ext cx="5416800" cy="325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Can be either 0,1 or a superposition of both.</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q =α*0 + β*1                  (2 bits of information)</a:t>
            </a:r>
            <a:endParaRPr b="1"/>
          </a:p>
          <a:p>
            <a:pPr indent="0" lvl="0" marL="0" rtl="0" algn="l">
              <a:spcBef>
                <a:spcPts val="600"/>
              </a:spcBef>
              <a:spcAft>
                <a:spcPts val="0"/>
              </a:spcAft>
              <a:buNone/>
            </a:pPr>
            <a:r>
              <a:rPr b="1" lang="en"/>
              <a:t>α,β the probability of finding the system in either state.</a:t>
            </a:r>
            <a:endParaRPr b="1"/>
          </a:p>
          <a:p>
            <a:pPr indent="0" lvl="0" marL="0" rtl="0" algn="l">
              <a:spcBef>
                <a:spcPts val="600"/>
              </a:spcBef>
              <a:spcAft>
                <a:spcPts val="0"/>
              </a:spcAft>
              <a:buNone/>
            </a:pPr>
            <a:r>
              <a:rPr b="1" lang="en"/>
              <a:t>α,β hold the information of the system.</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When a qubit is measured it will either be 0 or 1 so it loses its superposition(</a:t>
            </a:r>
            <a:r>
              <a:rPr b="1" lang="en"/>
              <a:t>similarly</a:t>
            </a:r>
            <a:r>
              <a:rPr b="1" lang="en"/>
              <a:t> to the no-cloning theorem) .</a:t>
            </a:r>
            <a:endParaRPr b="1"/>
          </a:p>
        </p:txBody>
      </p:sp>
      <p:sp>
        <p:nvSpPr>
          <p:cNvPr id="164" name="Google Shape;164;p2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 </a:t>
            </a:r>
            <a:r>
              <a:rPr lang="en"/>
              <a:t>Qubits</a:t>
            </a:r>
            <a:endParaRPr/>
          </a:p>
        </p:txBody>
      </p:sp>
      <p:sp>
        <p:nvSpPr>
          <p:cNvPr id="170" name="Google Shape;170;p26"/>
          <p:cNvSpPr txBox="1"/>
          <p:nvPr>
            <p:ph idx="1" type="body"/>
          </p:nvPr>
        </p:nvSpPr>
        <p:spPr>
          <a:xfrm>
            <a:off x="975250" y="1575125"/>
            <a:ext cx="2781000" cy="27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2 qubits, when measured will result in either</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(0,0)</a:t>
            </a:r>
            <a:endParaRPr b="1"/>
          </a:p>
          <a:p>
            <a:pPr indent="0" lvl="0" marL="0" rtl="0" algn="l">
              <a:spcBef>
                <a:spcPts val="600"/>
              </a:spcBef>
              <a:spcAft>
                <a:spcPts val="0"/>
              </a:spcAft>
              <a:buNone/>
            </a:pPr>
            <a:r>
              <a:rPr b="1" lang="en"/>
              <a:t>(0,1)</a:t>
            </a:r>
            <a:endParaRPr b="1"/>
          </a:p>
          <a:p>
            <a:pPr indent="0" lvl="0" marL="0" rtl="0" algn="l">
              <a:spcBef>
                <a:spcPts val="600"/>
              </a:spcBef>
              <a:spcAft>
                <a:spcPts val="0"/>
              </a:spcAft>
              <a:buNone/>
            </a:pPr>
            <a:r>
              <a:rPr b="1" lang="en"/>
              <a:t>(1,0)</a:t>
            </a:r>
            <a:endParaRPr b="1"/>
          </a:p>
          <a:p>
            <a:pPr indent="0" lvl="0" marL="0" rtl="0" algn="l">
              <a:spcBef>
                <a:spcPts val="600"/>
              </a:spcBef>
              <a:spcAft>
                <a:spcPts val="0"/>
              </a:spcAft>
              <a:buNone/>
            </a:pPr>
            <a:r>
              <a:rPr b="1" lang="en"/>
              <a:t>(1,1)</a:t>
            </a:r>
            <a:endParaRPr b="1"/>
          </a:p>
        </p:txBody>
      </p:sp>
      <p:sp>
        <p:nvSpPr>
          <p:cNvPr id="171" name="Google Shape;171;p2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6"/>
          <p:cNvSpPr txBox="1"/>
          <p:nvPr>
            <p:ph idx="1" type="body"/>
          </p:nvPr>
        </p:nvSpPr>
        <p:spPr>
          <a:xfrm>
            <a:off x="4929350" y="1575125"/>
            <a:ext cx="4131900" cy="3419400"/>
          </a:xfrm>
          <a:prstGeom prst="rect">
            <a:avLst/>
          </a:prstGeom>
          <a:effectLst>
            <a:reflection blurRad="0" dir="5400000" dist="38100" endA="0" fadeDir="5400012" kx="0" rotWithShape="0" algn="bl" stPos="0" sy="-100000" ky="0"/>
          </a:effectLst>
        </p:spPr>
        <p:txBody>
          <a:bodyPr anchorCtr="0" anchor="t" bIns="0" lIns="0" spcFirstLastPara="1" rIns="0" wrap="square" tIns="0">
            <a:noAutofit/>
          </a:bodyPr>
          <a:lstStyle/>
          <a:p>
            <a:pPr indent="0" lvl="0" marL="0" rtl="0" algn="l">
              <a:spcBef>
                <a:spcPts val="600"/>
              </a:spcBef>
              <a:spcAft>
                <a:spcPts val="0"/>
              </a:spcAft>
              <a:buNone/>
            </a:pPr>
            <a:r>
              <a:rPr b="1" lang="en"/>
              <a:t>However when in superposition they are in all these states. To define the system however we have to specify 4 numbers.</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(0,0)*α</a:t>
            </a:r>
            <a:endParaRPr b="1"/>
          </a:p>
          <a:p>
            <a:pPr indent="0" lvl="0" marL="0" rtl="0" algn="l">
              <a:spcBef>
                <a:spcPts val="600"/>
              </a:spcBef>
              <a:spcAft>
                <a:spcPts val="0"/>
              </a:spcAft>
              <a:buNone/>
            </a:pPr>
            <a:r>
              <a:rPr b="1" lang="en"/>
              <a:t>(0,1)*β</a:t>
            </a:r>
            <a:endParaRPr b="1"/>
          </a:p>
          <a:p>
            <a:pPr indent="0" lvl="0" marL="0" rtl="0" algn="l">
              <a:spcBef>
                <a:spcPts val="600"/>
              </a:spcBef>
              <a:spcAft>
                <a:spcPts val="0"/>
              </a:spcAft>
              <a:buNone/>
            </a:pPr>
            <a:r>
              <a:rPr b="1" lang="en"/>
              <a:t>(1,0)*γ</a:t>
            </a:r>
            <a:endParaRPr b="1"/>
          </a:p>
          <a:p>
            <a:pPr indent="0" lvl="0" marL="0" rtl="0" algn="l">
              <a:spcBef>
                <a:spcPts val="600"/>
              </a:spcBef>
              <a:spcAft>
                <a:spcPts val="0"/>
              </a:spcAft>
              <a:buNone/>
            </a:pPr>
            <a:r>
              <a:rPr b="1" lang="en"/>
              <a:t>(1,1)*δ</a:t>
            </a:r>
            <a:endParaRPr b="1"/>
          </a:p>
          <a:p>
            <a:pPr indent="0" lvl="0" marL="0" rtl="0" algn="l">
              <a:spcBef>
                <a:spcPts val="600"/>
              </a:spcBef>
              <a:spcAft>
                <a:spcPts val="0"/>
              </a:spcAft>
              <a:buNone/>
            </a:pPr>
            <a:r>
              <a:rPr b="1" lang="en"/>
              <a:t>In that way 2 qubits portray 4 classical bits</a:t>
            </a:r>
            <a:endParaRPr b="1"/>
          </a:p>
          <a:p>
            <a:pPr indent="0" lvl="0" marL="0" rtl="0" algn="l">
              <a:spcBef>
                <a:spcPts val="600"/>
              </a:spcBef>
              <a:spcAft>
                <a:spcPts val="0"/>
              </a:spcAft>
              <a:buNone/>
            </a:pPr>
            <a:r>
              <a:rPr b="1" lang="en"/>
              <a:t>of information.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975300" y="378792"/>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Producing qubits</a:t>
            </a:r>
            <a:endParaRPr/>
          </a:p>
        </p:txBody>
      </p:sp>
      <p:sp>
        <p:nvSpPr>
          <p:cNvPr id="178" name="Google Shape;178;p27"/>
          <p:cNvSpPr txBox="1"/>
          <p:nvPr>
            <p:ph idx="1" type="body"/>
          </p:nvPr>
        </p:nvSpPr>
        <p:spPr>
          <a:xfrm>
            <a:off x="975250" y="1575125"/>
            <a:ext cx="7088700" cy="27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Photons have a property called spin.</a:t>
            </a:r>
            <a:endParaRPr b="1"/>
          </a:p>
          <a:p>
            <a:pPr indent="0" lvl="0" marL="0" rtl="0" algn="l">
              <a:spcBef>
                <a:spcPts val="600"/>
              </a:spcBef>
              <a:spcAft>
                <a:spcPts val="0"/>
              </a:spcAft>
              <a:buNone/>
            </a:pPr>
            <a:r>
              <a:rPr b="1" lang="en"/>
              <a:t>Basically its the orientation of the photon in space.</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This property can be changed when a photon is passing through a filter.</a:t>
            </a:r>
            <a:endParaRPr b="1"/>
          </a:p>
          <a:p>
            <a:pPr indent="0" lvl="0" marL="0" rtl="0" algn="l">
              <a:spcBef>
                <a:spcPts val="600"/>
              </a:spcBef>
              <a:spcAft>
                <a:spcPts val="0"/>
              </a:spcAft>
              <a:buNone/>
            </a:pPr>
            <a:r>
              <a:t/>
            </a:r>
            <a:endParaRPr b="1"/>
          </a:p>
        </p:txBody>
      </p:sp>
      <p:sp>
        <p:nvSpPr>
          <p:cNvPr id="179" name="Google Shape;179;p2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7"/>
          <p:cNvPicPr preferRelativeResize="0"/>
          <p:nvPr/>
        </p:nvPicPr>
        <p:blipFill>
          <a:blip r:embed="rId3">
            <a:alphaModFix/>
          </a:blip>
          <a:stretch>
            <a:fillRect/>
          </a:stretch>
        </p:blipFill>
        <p:spPr>
          <a:xfrm>
            <a:off x="5896375" y="897224"/>
            <a:ext cx="1588625" cy="1525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383200" y="-8"/>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Photon filters</a:t>
            </a:r>
            <a:endParaRPr/>
          </a:p>
        </p:txBody>
      </p:sp>
      <p:sp>
        <p:nvSpPr>
          <p:cNvPr id="186" name="Google Shape;186;p2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8"/>
          <p:cNvPicPr preferRelativeResize="0"/>
          <p:nvPr/>
        </p:nvPicPr>
        <p:blipFill>
          <a:blip r:embed="rId3">
            <a:alphaModFix/>
          </a:blip>
          <a:stretch>
            <a:fillRect/>
          </a:stretch>
        </p:blipFill>
        <p:spPr>
          <a:xfrm>
            <a:off x="127575" y="862671"/>
            <a:ext cx="1255625" cy="1545800"/>
          </a:xfrm>
          <a:prstGeom prst="rect">
            <a:avLst/>
          </a:prstGeom>
          <a:noFill/>
          <a:ln>
            <a:noFill/>
          </a:ln>
        </p:spPr>
      </p:pic>
      <p:pic>
        <p:nvPicPr>
          <p:cNvPr id="188" name="Google Shape;188;p28"/>
          <p:cNvPicPr preferRelativeResize="0"/>
          <p:nvPr/>
        </p:nvPicPr>
        <p:blipFill>
          <a:blip r:embed="rId4">
            <a:alphaModFix/>
          </a:blip>
          <a:stretch>
            <a:fillRect/>
          </a:stretch>
        </p:blipFill>
        <p:spPr>
          <a:xfrm>
            <a:off x="1630850" y="846638"/>
            <a:ext cx="1255625" cy="1577872"/>
          </a:xfrm>
          <a:prstGeom prst="rect">
            <a:avLst/>
          </a:prstGeom>
          <a:noFill/>
          <a:ln>
            <a:noFill/>
          </a:ln>
        </p:spPr>
      </p:pic>
      <p:pic>
        <p:nvPicPr>
          <p:cNvPr id="189" name="Google Shape;189;p28"/>
          <p:cNvPicPr preferRelativeResize="0"/>
          <p:nvPr/>
        </p:nvPicPr>
        <p:blipFill>
          <a:blip r:embed="rId5">
            <a:alphaModFix/>
          </a:blip>
          <a:stretch>
            <a:fillRect/>
          </a:stretch>
        </p:blipFill>
        <p:spPr>
          <a:xfrm>
            <a:off x="3245975" y="845299"/>
            <a:ext cx="1255625" cy="1580560"/>
          </a:xfrm>
          <a:prstGeom prst="rect">
            <a:avLst/>
          </a:prstGeom>
          <a:noFill/>
          <a:ln>
            <a:noFill/>
          </a:ln>
        </p:spPr>
      </p:pic>
      <p:pic>
        <p:nvPicPr>
          <p:cNvPr id="190" name="Google Shape;190;p28"/>
          <p:cNvPicPr preferRelativeResize="0"/>
          <p:nvPr/>
        </p:nvPicPr>
        <p:blipFill>
          <a:blip r:embed="rId6">
            <a:alphaModFix/>
          </a:blip>
          <a:stretch>
            <a:fillRect/>
          </a:stretch>
        </p:blipFill>
        <p:spPr>
          <a:xfrm>
            <a:off x="4861100" y="845301"/>
            <a:ext cx="1255625" cy="1514287"/>
          </a:xfrm>
          <a:prstGeom prst="rect">
            <a:avLst/>
          </a:prstGeom>
          <a:noFill/>
          <a:ln>
            <a:noFill/>
          </a:ln>
        </p:spPr>
      </p:pic>
      <p:sp>
        <p:nvSpPr>
          <p:cNvPr id="191" name="Google Shape;191;p28"/>
          <p:cNvSpPr txBox="1"/>
          <p:nvPr>
            <p:ph idx="1" type="body"/>
          </p:nvPr>
        </p:nvSpPr>
        <p:spPr>
          <a:xfrm>
            <a:off x="155838" y="2498750"/>
            <a:ext cx="7467600" cy="49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Unpolarized photons passing through these get a respective spin.</a:t>
            </a:r>
            <a:endParaRPr b="1"/>
          </a:p>
        </p:txBody>
      </p:sp>
      <p:sp>
        <p:nvSpPr>
          <p:cNvPr id="192" name="Google Shape;192;p28"/>
          <p:cNvSpPr txBox="1"/>
          <p:nvPr>
            <p:ph idx="1" type="body"/>
          </p:nvPr>
        </p:nvSpPr>
        <p:spPr>
          <a:xfrm>
            <a:off x="6632025" y="1528150"/>
            <a:ext cx="2404200" cy="1790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Now let’s say a computer </a:t>
            </a:r>
            <a:r>
              <a:rPr b="1" lang="en"/>
              <a:t>interprets</a:t>
            </a:r>
            <a:r>
              <a:rPr b="1" lang="en"/>
              <a:t> this property as bits.</a:t>
            </a:r>
            <a:endParaRPr b="1"/>
          </a:p>
        </p:txBody>
      </p:sp>
      <p:pic>
        <p:nvPicPr>
          <p:cNvPr id="193" name="Google Shape;193;p28"/>
          <p:cNvPicPr preferRelativeResize="0"/>
          <p:nvPr/>
        </p:nvPicPr>
        <p:blipFill>
          <a:blip r:embed="rId7">
            <a:alphaModFix/>
          </a:blip>
          <a:stretch>
            <a:fillRect/>
          </a:stretch>
        </p:blipFill>
        <p:spPr>
          <a:xfrm>
            <a:off x="155850" y="2993500"/>
            <a:ext cx="1255625" cy="1200150"/>
          </a:xfrm>
          <a:prstGeom prst="rect">
            <a:avLst/>
          </a:prstGeom>
          <a:noFill/>
          <a:ln>
            <a:noFill/>
          </a:ln>
        </p:spPr>
      </p:pic>
      <p:pic>
        <p:nvPicPr>
          <p:cNvPr id="194" name="Google Shape;194;p28"/>
          <p:cNvPicPr preferRelativeResize="0"/>
          <p:nvPr/>
        </p:nvPicPr>
        <p:blipFill>
          <a:blip r:embed="rId8">
            <a:alphaModFix/>
          </a:blip>
          <a:stretch>
            <a:fillRect/>
          </a:stretch>
        </p:blipFill>
        <p:spPr>
          <a:xfrm>
            <a:off x="1758500" y="2998261"/>
            <a:ext cx="1127974" cy="1190625"/>
          </a:xfrm>
          <a:prstGeom prst="rect">
            <a:avLst/>
          </a:prstGeom>
          <a:noFill/>
          <a:ln>
            <a:noFill/>
          </a:ln>
        </p:spPr>
      </p:pic>
      <p:pic>
        <p:nvPicPr>
          <p:cNvPr id="195" name="Google Shape;195;p28"/>
          <p:cNvPicPr preferRelativeResize="0"/>
          <p:nvPr/>
        </p:nvPicPr>
        <p:blipFill>
          <a:blip r:embed="rId9">
            <a:alphaModFix/>
          </a:blip>
          <a:stretch>
            <a:fillRect/>
          </a:stretch>
        </p:blipFill>
        <p:spPr>
          <a:xfrm>
            <a:off x="3160675" y="2993500"/>
            <a:ext cx="1308275" cy="1125725"/>
          </a:xfrm>
          <a:prstGeom prst="rect">
            <a:avLst/>
          </a:prstGeom>
          <a:noFill/>
          <a:ln>
            <a:noFill/>
          </a:ln>
        </p:spPr>
      </p:pic>
      <p:pic>
        <p:nvPicPr>
          <p:cNvPr id="196" name="Google Shape;196;p28"/>
          <p:cNvPicPr preferRelativeResize="0"/>
          <p:nvPr/>
        </p:nvPicPr>
        <p:blipFill>
          <a:blip r:embed="rId10">
            <a:alphaModFix/>
          </a:blip>
          <a:stretch>
            <a:fillRect/>
          </a:stretch>
        </p:blipFill>
        <p:spPr>
          <a:xfrm>
            <a:off x="4861100" y="2993500"/>
            <a:ext cx="1127975" cy="1201021"/>
          </a:xfrm>
          <a:prstGeom prst="rect">
            <a:avLst/>
          </a:prstGeom>
          <a:noFill/>
          <a:ln>
            <a:noFill/>
          </a:ln>
        </p:spPr>
      </p:pic>
      <p:sp>
        <p:nvSpPr>
          <p:cNvPr id="197" name="Google Shape;197;p28"/>
          <p:cNvSpPr txBox="1"/>
          <p:nvPr>
            <p:ph idx="1" type="body"/>
          </p:nvPr>
        </p:nvSpPr>
        <p:spPr>
          <a:xfrm>
            <a:off x="155838" y="4278675"/>
            <a:ext cx="7467600" cy="49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        0                                 1                            1                          0</a:t>
            </a:r>
            <a:endParaRPr b="1"/>
          </a:p>
        </p:txBody>
      </p:sp>
      <p:sp>
        <p:nvSpPr>
          <p:cNvPr id="198" name="Google Shape;198;p28"/>
          <p:cNvSpPr txBox="1"/>
          <p:nvPr>
            <p:ph idx="1" type="body"/>
          </p:nvPr>
        </p:nvSpPr>
        <p:spPr>
          <a:xfrm>
            <a:off x="81000" y="345800"/>
            <a:ext cx="7467600" cy="49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            Rectilinear scheme                                  Diagonal scheme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975300" y="378792"/>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Reading photons</a:t>
            </a:r>
            <a:endParaRPr/>
          </a:p>
        </p:txBody>
      </p:sp>
      <p:sp>
        <p:nvSpPr>
          <p:cNvPr id="204" name="Google Shape;204;p29"/>
          <p:cNvSpPr txBox="1"/>
          <p:nvPr>
            <p:ph idx="1" type="body"/>
          </p:nvPr>
        </p:nvSpPr>
        <p:spPr>
          <a:xfrm>
            <a:off x="650175" y="879400"/>
            <a:ext cx="4023300" cy="1269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Let’s say this photon is coming your way. In order to extract information you have to use a filter. Either the rectilinear or the diagonal will do.</a:t>
            </a:r>
            <a:endParaRPr b="1"/>
          </a:p>
          <a:p>
            <a:pPr indent="0" lvl="0" marL="0" rtl="0" algn="l">
              <a:spcBef>
                <a:spcPts val="600"/>
              </a:spcBef>
              <a:spcAft>
                <a:spcPts val="0"/>
              </a:spcAft>
              <a:buNone/>
            </a:pPr>
            <a:r>
              <a:t/>
            </a:r>
            <a:endParaRPr b="1"/>
          </a:p>
        </p:txBody>
      </p:sp>
      <p:sp>
        <p:nvSpPr>
          <p:cNvPr id="205" name="Google Shape;205;p2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9"/>
          <p:cNvPicPr preferRelativeResize="0"/>
          <p:nvPr/>
        </p:nvPicPr>
        <p:blipFill>
          <a:blip r:embed="rId3">
            <a:alphaModFix/>
          </a:blip>
          <a:stretch>
            <a:fillRect/>
          </a:stretch>
        </p:blipFill>
        <p:spPr>
          <a:xfrm>
            <a:off x="4673475" y="270188"/>
            <a:ext cx="1238250" cy="1304925"/>
          </a:xfrm>
          <a:prstGeom prst="rect">
            <a:avLst/>
          </a:prstGeom>
          <a:noFill/>
          <a:ln>
            <a:noFill/>
          </a:ln>
        </p:spPr>
      </p:pic>
      <p:pic>
        <p:nvPicPr>
          <p:cNvPr id="207" name="Google Shape;207;p29"/>
          <p:cNvPicPr preferRelativeResize="0"/>
          <p:nvPr/>
        </p:nvPicPr>
        <p:blipFill>
          <a:blip r:embed="rId4">
            <a:alphaModFix/>
          </a:blip>
          <a:stretch>
            <a:fillRect/>
          </a:stretch>
        </p:blipFill>
        <p:spPr>
          <a:xfrm>
            <a:off x="3161050" y="2174772"/>
            <a:ext cx="1675821" cy="1854575"/>
          </a:xfrm>
          <a:prstGeom prst="rect">
            <a:avLst/>
          </a:prstGeom>
          <a:noFill/>
          <a:ln>
            <a:noFill/>
          </a:ln>
        </p:spPr>
      </p:pic>
      <p:pic>
        <p:nvPicPr>
          <p:cNvPr id="208" name="Google Shape;208;p29"/>
          <p:cNvPicPr preferRelativeResize="0"/>
          <p:nvPr/>
        </p:nvPicPr>
        <p:blipFill>
          <a:blip r:embed="rId5">
            <a:alphaModFix/>
          </a:blip>
          <a:stretch>
            <a:fillRect/>
          </a:stretch>
        </p:blipFill>
        <p:spPr>
          <a:xfrm>
            <a:off x="5983175" y="2148800"/>
            <a:ext cx="1702263" cy="1906525"/>
          </a:xfrm>
          <a:prstGeom prst="rect">
            <a:avLst/>
          </a:prstGeom>
          <a:noFill/>
          <a:ln>
            <a:noFill/>
          </a:ln>
        </p:spPr>
      </p:pic>
      <p:sp>
        <p:nvSpPr>
          <p:cNvPr id="209" name="Google Shape;209;p29"/>
          <p:cNvSpPr txBox="1"/>
          <p:nvPr>
            <p:ph idx="1" type="body"/>
          </p:nvPr>
        </p:nvSpPr>
        <p:spPr>
          <a:xfrm>
            <a:off x="541675" y="2255700"/>
            <a:ext cx="2034300" cy="2422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Measuring with the rectilinear filter correctly reads 1. However using the diagonal filter might change the spin.</a:t>
            </a:r>
            <a:endParaRPr b="1"/>
          </a:p>
        </p:txBody>
      </p:sp>
      <p:cxnSp>
        <p:nvCxnSpPr>
          <p:cNvPr id="210" name="Google Shape;210;p29"/>
          <p:cNvCxnSpPr>
            <a:endCxn id="207" idx="0"/>
          </p:cNvCxnSpPr>
          <p:nvPr/>
        </p:nvCxnSpPr>
        <p:spPr>
          <a:xfrm flipH="1">
            <a:off x="3998960" y="1590372"/>
            <a:ext cx="999600" cy="5844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9"/>
          <p:cNvCxnSpPr>
            <a:endCxn id="208" idx="0"/>
          </p:cNvCxnSpPr>
          <p:nvPr/>
        </p:nvCxnSpPr>
        <p:spPr>
          <a:xfrm>
            <a:off x="5358907" y="1575200"/>
            <a:ext cx="1475400" cy="5736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9"/>
          <p:cNvSpPr txBox="1"/>
          <p:nvPr>
            <p:ph idx="1" type="body"/>
          </p:nvPr>
        </p:nvSpPr>
        <p:spPr>
          <a:xfrm>
            <a:off x="2575975" y="4312650"/>
            <a:ext cx="5677500" cy="49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               1(100%)                                             0(50%) or 1(50%)</a:t>
            </a:r>
            <a:endParaRPr b="1"/>
          </a:p>
        </p:txBody>
      </p:sp>
      <p:pic>
        <p:nvPicPr>
          <p:cNvPr id="213" name="Google Shape;213;p29"/>
          <p:cNvPicPr preferRelativeResize="0"/>
          <p:nvPr/>
        </p:nvPicPr>
        <p:blipFill>
          <a:blip r:embed="rId3">
            <a:alphaModFix/>
          </a:blip>
          <a:stretch>
            <a:fillRect/>
          </a:stretch>
        </p:blipFill>
        <p:spPr>
          <a:xfrm>
            <a:off x="3372451" y="4620699"/>
            <a:ext cx="473974" cy="499500"/>
          </a:xfrm>
          <a:prstGeom prst="rect">
            <a:avLst/>
          </a:prstGeom>
          <a:noFill/>
          <a:ln>
            <a:noFill/>
          </a:ln>
        </p:spPr>
      </p:pic>
      <p:pic>
        <p:nvPicPr>
          <p:cNvPr id="214" name="Google Shape;214;p29"/>
          <p:cNvPicPr preferRelativeResize="0"/>
          <p:nvPr/>
        </p:nvPicPr>
        <p:blipFill>
          <a:blip r:embed="rId6">
            <a:alphaModFix/>
          </a:blip>
          <a:stretch>
            <a:fillRect/>
          </a:stretch>
        </p:blipFill>
        <p:spPr>
          <a:xfrm>
            <a:off x="7375725" y="4673650"/>
            <a:ext cx="457427" cy="393600"/>
          </a:xfrm>
          <a:prstGeom prst="rect">
            <a:avLst/>
          </a:prstGeom>
          <a:noFill/>
          <a:ln>
            <a:noFill/>
          </a:ln>
        </p:spPr>
      </p:pic>
      <p:pic>
        <p:nvPicPr>
          <p:cNvPr id="215" name="Google Shape;215;p29"/>
          <p:cNvPicPr preferRelativeResize="0"/>
          <p:nvPr/>
        </p:nvPicPr>
        <p:blipFill>
          <a:blip r:embed="rId7">
            <a:alphaModFix/>
          </a:blip>
          <a:stretch>
            <a:fillRect/>
          </a:stretch>
        </p:blipFill>
        <p:spPr>
          <a:xfrm>
            <a:off x="6439800" y="4666525"/>
            <a:ext cx="473975" cy="4078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ctrTitle"/>
          </p:nvPr>
        </p:nvSpPr>
        <p:spPr>
          <a:xfrm>
            <a:off x="1126550" y="953400"/>
            <a:ext cx="719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4</a:t>
            </a:r>
            <a:r>
              <a:rPr lang="en"/>
              <a:t>. Quantum Key Distribution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Example</a:t>
            </a:r>
            <a:endParaRPr/>
          </a:p>
        </p:txBody>
      </p:sp>
      <p:sp>
        <p:nvSpPr>
          <p:cNvPr id="226" name="Google Shape;226;p3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1"/>
          <p:cNvSpPr txBox="1"/>
          <p:nvPr>
            <p:ph idx="2" type="body"/>
          </p:nvPr>
        </p:nvSpPr>
        <p:spPr>
          <a:xfrm>
            <a:off x="975253" y="1759175"/>
            <a:ext cx="6228300" cy="27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Now let’s jump into an example of using quantum cryptography to produce a secret key over an insecure mean of communication.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idx="4294967295" type="subTitle"/>
          </p:nvPr>
        </p:nvSpPr>
        <p:spPr>
          <a:xfrm>
            <a:off x="2797900" y="1916219"/>
            <a:ext cx="4852800" cy="1200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solidFill>
                  <a:schemeClr val="dk1"/>
                </a:solidFill>
                <a:latin typeface="Titillium Web"/>
                <a:ea typeface="Titillium Web"/>
                <a:cs typeface="Titillium Web"/>
                <a:sym typeface="Titillium Web"/>
              </a:rPr>
              <a:t>Stergios Koutouratas</a:t>
            </a:r>
            <a:endParaRPr b="1" sz="1800">
              <a:solidFill>
                <a:schemeClr val="dk1"/>
              </a:solidFill>
              <a:latin typeface="Titillium Web"/>
              <a:ea typeface="Titillium Web"/>
              <a:cs typeface="Titillium Web"/>
              <a:sym typeface="Titillium Web"/>
            </a:endParaRPr>
          </a:p>
          <a:p>
            <a:pPr indent="0" lvl="0" marL="0" rtl="0" algn="l">
              <a:spcBef>
                <a:spcPts val="600"/>
              </a:spcBef>
              <a:spcAft>
                <a:spcPts val="0"/>
              </a:spcAft>
              <a:buClr>
                <a:schemeClr val="dk1"/>
              </a:buClr>
              <a:buSzPts val="1100"/>
              <a:buFont typeface="Arial"/>
              <a:buNone/>
            </a:pPr>
            <a:r>
              <a:rPr lang="en" sz="1800">
                <a:solidFill>
                  <a:schemeClr val="dk1"/>
                </a:solidFill>
              </a:rPr>
              <a:t>skoutouratsas@uth.gr</a:t>
            </a:r>
            <a:endParaRPr b="1" sz="1800">
              <a:solidFill>
                <a:schemeClr val="dk1"/>
              </a:solidFill>
            </a:endParaRPr>
          </a:p>
        </p:txBody>
      </p:sp>
      <p:sp>
        <p:nvSpPr>
          <p:cNvPr id="92" name="Google Shape;92;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3"/>
                </a:solidFill>
              </a:rPr>
              <a:t>‹#›</a:t>
            </a:fld>
            <a:endParaRPr>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Common scenario</a:t>
            </a:r>
            <a:endParaRPr/>
          </a:p>
        </p:txBody>
      </p:sp>
      <p:sp>
        <p:nvSpPr>
          <p:cNvPr id="233" name="Google Shape;233;p3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234" name="Google Shape;234;p32"/>
          <p:cNvCxnSpPr/>
          <p:nvPr/>
        </p:nvCxnSpPr>
        <p:spPr>
          <a:xfrm>
            <a:off x="1619250" y="2484775"/>
            <a:ext cx="5491500" cy="0"/>
          </a:xfrm>
          <a:prstGeom prst="straightConnector1">
            <a:avLst/>
          </a:prstGeom>
          <a:noFill/>
          <a:ln cap="flat" cmpd="sng" w="76200">
            <a:solidFill>
              <a:srgbClr val="000000"/>
            </a:solidFill>
            <a:prstDash val="solid"/>
            <a:round/>
            <a:headEnd len="med" w="med" type="none"/>
            <a:tailEnd len="med" w="med" type="none"/>
          </a:ln>
        </p:spPr>
      </p:cxnSp>
      <p:sp>
        <p:nvSpPr>
          <p:cNvPr id="235" name="Google Shape;235;p32"/>
          <p:cNvSpPr/>
          <p:nvPr/>
        </p:nvSpPr>
        <p:spPr>
          <a:xfrm>
            <a:off x="650200" y="204992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36" name="Google Shape;236;p32"/>
          <p:cNvSpPr/>
          <p:nvPr/>
        </p:nvSpPr>
        <p:spPr>
          <a:xfrm>
            <a:off x="7110750" y="204992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37" name="Google Shape;237;p32"/>
          <p:cNvSpPr/>
          <p:nvPr/>
        </p:nvSpPr>
        <p:spPr>
          <a:xfrm>
            <a:off x="4003750" y="3364900"/>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238" name="Google Shape;238;p32"/>
          <p:cNvCxnSpPr>
            <a:endCxn id="237" idx="0"/>
          </p:cNvCxnSpPr>
          <p:nvPr/>
        </p:nvCxnSpPr>
        <p:spPr>
          <a:xfrm flipH="1">
            <a:off x="4513150" y="2463700"/>
            <a:ext cx="30600" cy="901200"/>
          </a:xfrm>
          <a:prstGeom prst="straightConnector1">
            <a:avLst/>
          </a:prstGeom>
          <a:noFill/>
          <a:ln cap="flat" cmpd="sng" w="76200">
            <a:solidFill>
              <a:srgbClr val="000000"/>
            </a:solidFill>
            <a:prstDash val="solid"/>
            <a:round/>
            <a:headEnd len="med" w="med" type="none"/>
            <a:tailEnd len="med" w="med" type="none"/>
          </a:ln>
        </p:spPr>
      </p:cxnSp>
      <p:sp>
        <p:nvSpPr>
          <p:cNvPr id="239" name="Google Shape;239;p32"/>
          <p:cNvSpPr txBox="1"/>
          <p:nvPr/>
        </p:nvSpPr>
        <p:spPr>
          <a:xfrm>
            <a:off x="935925" y="2261150"/>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Bob</a:t>
            </a:r>
            <a:endParaRPr>
              <a:latin typeface="Titillium Web Light"/>
              <a:ea typeface="Titillium Web Light"/>
              <a:cs typeface="Titillium Web Light"/>
              <a:sym typeface="Titillium Web Light"/>
            </a:endParaRPr>
          </a:p>
        </p:txBody>
      </p:sp>
      <p:sp>
        <p:nvSpPr>
          <p:cNvPr id="240" name="Google Shape;240;p32"/>
          <p:cNvSpPr txBox="1"/>
          <p:nvPr/>
        </p:nvSpPr>
        <p:spPr>
          <a:xfrm>
            <a:off x="7272125" y="2323275"/>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Alice</a:t>
            </a:r>
            <a:endParaRPr>
              <a:latin typeface="Titillium Web Light"/>
              <a:ea typeface="Titillium Web Light"/>
              <a:cs typeface="Titillium Web Light"/>
              <a:sym typeface="Titillium Web Light"/>
            </a:endParaRPr>
          </a:p>
        </p:txBody>
      </p:sp>
      <p:sp>
        <p:nvSpPr>
          <p:cNvPr id="241" name="Google Shape;241;p32"/>
          <p:cNvSpPr txBox="1"/>
          <p:nvPr/>
        </p:nvSpPr>
        <p:spPr>
          <a:xfrm>
            <a:off x="4205350" y="3602950"/>
            <a:ext cx="646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Eve</a:t>
            </a:r>
            <a:endParaRPr>
              <a:latin typeface="Titillium Web Light"/>
              <a:ea typeface="Titillium Web Light"/>
              <a:cs typeface="Titillium Web Light"/>
              <a:sym typeface="Titillium Web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247" name="Google Shape;247;p33"/>
          <p:cNvCxnSpPr/>
          <p:nvPr/>
        </p:nvCxnSpPr>
        <p:spPr>
          <a:xfrm>
            <a:off x="1619250" y="2484775"/>
            <a:ext cx="5491500" cy="0"/>
          </a:xfrm>
          <a:prstGeom prst="straightConnector1">
            <a:avLst/>
          </a:prstGeom>
          <a:noFill/>
          <a:ln cap="flat" cmpd="sng" w="76200">
            <a:solidFill>
              <a:srgbClr val="000000"/>
            </a:solidFill>
            <a:prstDash val="solid"/>
            <a:round/>
            <a:headEnd len="med" w="med" type="none"/>
            <a:tailEnd len="med" w="med" type="none"/>
          </a:ln>
        </p:spPr>
      </p:cxnSp>
      <p:sp>
        <p:nvSpPr>
          <p:cNvPr id="248" name="Google Shape;248;p33"/>
          <p:cNvSpPr/>
          <p:nvPr/>
        </p:nvSpPr>
        <p:spPr>
          <a:xfrm>
            <a:off x="650200" y="204992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9" name="Google Shape;249;p33"/>
          <p:cNvSpPr/>
          <p:nvPr/>
        </p:nvSpPr>
        <p:spPr>
          <a:xfrm>
            <a:off x="7110750" y="204992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50" name="Google Shape;250;p33"/>
          <p:cNvSpPr/>
          <p:nvPr/>
        </p:nvSpPr>
        <p:spPr>
          <a:xfrm>
            <a:off x="4003750" y="3364900"/>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251" name="Google Shape;251;p33"/>
          <p:cNvCxnSpPr>
            <a:endCxn id="250" idx="0"/>
          </p:cNvCxnSpPr>
          <p:nvPr/>
        </p:nvCxnSpPr>
        <p:spPr>
          <a:xfrm flipH="1">
            <a:off x="4513150" y="2463700"/>
            <a:ext cx="30600" cy="901200"/>
          </a:xfrm>
          <a:prstGeom prst="straightConnector1">
            <a:avLst/>
          </a:prstGeom>
          <a:noFill/>
          <a:ln cap="flat" cmpd="sng" w="76200">
            <a:solidFill>
              <a:srgbClr val="000000"/>
            </a:solidFill>
            <a:prstDash val="solid"/>
            <a:round/>
            <a:headEnd len="med" w="med" type="none"/>
            <a:tailEnd len="med" w="med" type="none"/>
          </a:ln>
        </p:spPr>
      </p:cxnSp>
      <p:sp>
        <p:nvSpPr>
          <p:cNvPr id="252" name="Google Shape;252;p33"/>
          <p:cNvSpPr txBox="1"/>
          <p:nvPr/>
        </p:nvSpPr>
        <p:spPr>
          <a:xfrm>
            <a:off x="935925" y="2261150"/>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Bob</a:t>
            </a:r>
            <a:endParaRPr>
              <a:latin typeface="Titillium Web Light"/>
              <a:ea typeface="Titillium Web Light"/>
              <a:cs typeface="Titillium Web Light"/>
              <a:sym typeface="Titillium Web Light"/>
            </a:endParaRPr>
          </a:p>
        </p:txBody>
      </p:sp>
      <p:sp>
        <p:nvSpPr>
          <p:cNvPr id="253" name="Google Shape;253;p33"/>
          <p:cNvSpPr txBox="1"/>
          <p:nvPr/>
        </p:nvSpPr>
        <p:spPr>
          <a:xfrm>
            <a:off x="7272125" y="2323275"/>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Alice</a:t>
            </a:r>
            <a:endParaRPr>
              <a:latin typeface="Titillium Web Light"/>
              <a:ea typeface="Titillium Web Light"/>
              <a:cs typeface="Titillium Web Light"/>
              <a:sym typeface="Titillium Web Light"/>
            </a:endParaRPr>
          </a:p>
        </p:txBody>
      </p:sp>
      <p:sp>
        <p:nvSpPr>
          <p:cNvPr id="254" name="Google Shape;254;p33"/>
          <p:cNvSpPr txBox="1"/>
          <p:nvPr/>
        </p:nvSpPr>
        <p:spPr>
          <a:xfrm>
            <a:off x="4205350" y="3602950"/>
            <a:ext cx="646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Eve</a:t>
            </a:r>
            <a:endParaRPr>
              <a:latin typeface="Titillium Web Light"/>
              <a:ea typeface="Titillium Web Light"/>
              <a:cs typeface="Titillium Web Light"/>
              <a:sym typeface="Titillium Web Light"/>
            </a:endParaRPr>
          </a:p>
        </p:txBody>
      </p:sp>
      <p:sp>
        <p:nvSpPr>
          <p:cNvPr id="255" name="Google Shape;255;p33"/>
          <p:cNvSpPr txBox="1"/>
          <p:nvPr>
            <p:ph idx="2" type="body"/>
          </p:nvPr>
        </p:nvSpPr>
        <p:spPr>
          <a:xfrm>
            <a:off x="1420475" y="662200"/>
            <a:ext cx="6006600" cy="1213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Bob starts polarizing photons using whatever scheme with filters and sends them through the line to Alice.</a:t>
            </a:r>
            <a:endParaRPr/>
          </a:p>
        </p:txBody>
      </p:sp>
      <p:pic>
        <p:nvPicPr>
          <p:cNvPr id="256" name="Google Shape;256;p33"/>
          <p:cNvPicPr preferRelativeResize="0"/>
          <p:nvPr/>
        </p:nvPicPr>
        <p:blipFill>
          <a:blip r:embed="rId3">
            <a:alphaModFix/>
          </a:blip>
          <a:stretch>
            <a:fillRect/>
          </a:stretch>
        </p:blipFill>
        <p:spPr>
          <a:xfrm>
            <a:off x="1794050" y="1983588"/>
            <a:ext cx="457427" cy="393600"/>
          </a:xfrm>
          <a:prstGeom prst="rect">
            <a:avLst/>
          </a:prstGeom>
          <a:noFill/>
          <a:ln>
            <a:noFill/>
          </a:ln>
        </p:spPr>
      </p:pic>
      <p:pic>
        <p:nvPicPr>
          <p:cNvPr id="257" name="Google Shape;257;p33"/>
          <p:cNvPicPr preferRelativeResize="0"/>
          <p:nvPr/>
        </p:nvPicPr>
        <p:blipFill>
          <a:blip r:embed="rId3">
            <a:alphaModFix/>
          </a:blip>
          <a:stretch>
            <a:fillRect/>
          </a:stretch>
        </p:blipFill>
        <p:spPr>
          <a:xfrm>
            <a:off x="2430975" y="1983575"/>
            <a:ext cx="457427" cy="393600"/>
          </a:xfrm>
          <a:prstGeom prst="rect">
            <a:avLst/>
          </a:prstGeom>
          <a:noFill/>
          <a:ln>
            <a:noFill/>
          </a:ln>
        </p:spPr>
      </p:pic>
      <p:pic>
        <p:nvPicPr>
          <p:cNvPr id="258" name="Google Shape;258;p33"/>
          <p:cNvPicPr preferRelativeResize="0"/>
          <p:nvPr/>
        </p:nvPicPr>
        <p:blipFill>
          <a:blip r:embed="rId4">
            <a:alphaModFix/>
          </a:blip>
          <a:stretch>
            <a:fillRect/>
          </a:stretch>
        </p:blipFill>
        <p:spPr>
          <a:xfrm>
            <a:off x="3067900" y="1983583"/>
            <a:ext cx="372889" cy="393600"/>
          </a:xfrm>
          <a:prstGeom prst="rect">
            <a:avLst/>
          </a:prstGeom>
          <a:noFill/>
          <a:ln>
            <a:noFill/>
          </a:ln>
        </p:spPr>
      </p:pic>
      <p:pic>
        <p:nvPicPr>
          <p:cNvPr id="259" name="Google Shape;259;p33"/>
          <p:cNvPicPr preferRelativeResize="0"/>
          <p:nvPr/>
        </p:nvPicPr>
        <p:blipFill>
          <a:blip r:embed="rId4">
            <a:alphaModFix/>
          </a:blip>
          <a:stretch>
            <a:fillRect/>
          </a:stretch>
        </p:blipFill>
        <p:spPr>
          <a:xfrm>
            <a:off x="5024075" y="1983583"/>
            <a:ext cx="372900" cy="393612"/>
          </a:xfrm>
          <a:prstGeom prst="rect">
            <a:avLst/>
          </a:prstGeom>
          <a:noFill/>
          <a:ln>
            <a:noFill/>
          </a:ln>
        </p:spPr>
      </p:pic>
      <p:pic>
        <p:nvPicPr>
          <p:cNvPr id="260" name="Google Shape;260;p33"/>
          <p:cNvPicPr preferRelativeResize="0"/>
          <p:nvPr/>
        </p:nvPicPr>
        <p:blipFill>
          <a:blip r:embed="rId4">
            <a:alphaModFix/>
          </a:blip>
          <a:stretch>
            <a:fillRect/>
          </a:stretch>
        </p:blipFill>
        <p:spPr>
          <a:xfrm>
            <a:off x="6374375" y="1983587"/>
            <a:ext cx="372900" cy="393607"/>
          </a:xfrm>
          <a:prstGeom prst="rect">
            <a:avLst/>
          </a:prstGeom>
          <a:noFill/>
          <a:ln>
            <a:noFill/>
          </a:ln>
        </p:spPr>
      </p:pic>
      <p:pic>
        <p:nvPicPr>
          <p:cNvPr id="261" name="Google Shape;261;p33"/>
          <p:cNvPicPr preferRelativeResize="0"/>
          <p:nvPr/>
        </p:nvPicPr>
        <p:blipFill>
          <a:blip r:embed="rId5">
            <a:alphaModFix/>
          </a:blip>
          <a:stretch>
            <a:fillRect/>
          </a:stretch>
        </p:blipFill>
        <p:spPr>
          <a:xfrm>
            <a:off x="3727525" y="1972055"/>
            <a:ext cx="457425" cy="416669"/>
          </a:xfrm>
          <a:prstGeom prst="rect">
            <a:avLst/>
          </a:prstGeom>
          <a:noFill/>
          <a:ln>
            <a:noFill/>
          </a:ln>
        </p:spPr>
      </p:pic>
      <p:pic>
        <p:nvPicPr>
          <p:cNvPr id="262" name="Google Shape;262;p33"/>
          <p:cNvPicPr preferRelativeResize="0"/>
          <p:nvPr/>
        </p:nvPicPr>
        <p:blipFill>
          <a:blip r:embed="rId5">
            <a:alphaModFix/>
          </a:blip>
          <a:stretch>
            <a:fillRect/>
          </a:stretch>
        </p:blipFill>
        <p:spPr>
          <a:xfrm>
            <a:off x="4402675" y="1961518"/>
            <a:ext cx="457425" cy="416669"/>
          </a:xfrm>
          <a:prstGeom prst="rect">
            <a:avLst/>
          </a:prstGeom>
          <a:noFill/>
          <a:ln>
            <a:noFill/>
          </a:ln>
        </p:spPr>
      </p:pic>
      <p:pic>
        <p:nvPicPr>
          <p:cNvPr id="263" name="Google Shape;263;p33"/>
          <p:cNvPicPr preferRelativeResize="0"/>
          <p:nvPr/>
        </p:nvPicPr>
        <p:blipFill>
          <a:blip r:embed="rId5">
            <a:alphaModFix/>
          </a:blip>
          <a:stretch>
            <a:fillRect/>
          </a:stretch>
        </p:blipFill>
        <p:spPr>
          <a:xfrm>
            <a:off x="5656963" y="1972055"/>
            <a:ext cx="457425" cy="4166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p:nvPr/>
        </p:nvSpPr>
        <p:spPr>
          <a:xfrm>
            <a:off x="3709900" y="1382350"/>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69" name="Google Shape;269;p34"/>
          <p:cNvSpPr txBox="1"/>
          <p:nvPr/>
        </p:nvSpPr>
        <p:spPr>
          <a:xfrm>
            <a:off x="3871275" y="1655700"/>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Alice</a:t>
            </a:r>
            <a:endParaRPr>
              <a:latin typeface="Titillium Web Light"/>
              <a:ea typeface="Titillium Web Light"/>
              <a:cs typeface="Titillium Web Light"/>
              <a:sym typeface="Titillium Web Light"/>
            </a:endParaRPr>
          </a:p>
        </p:txBody>
      </p:sp>
      <p:pic>
        <p:nvPicPr>
          <p:cNvPr id="270" name="Google Shape;270;p34"/>
          <p:cNvPicPr preferRelativeResize="0"/>
          <p:nvPr/>
        </p:nvPicPr>
        <p:blipFill>
          <a:blip r:embed="rId3">
            <a:alphaModFix/>
          </a:blip>
          <a:stretch>
            <a:fillRect/>
          </a:stretch>
        </p:blipFill>
        <p:spPr>
          <a:xfrm>
            <a:off x="1856175" y="2617213"/>
            <a:ext cx="457427" cy="393600"/>
          </a:xfrm>
          <a:prstGeom prst="rect">
            <a:avLst/>
          </a:prstGeom>
          <a:noFill/>
          <a:ln>
            <a:noFill/>
          </a:ln>
        </p:spPr>
      </p:pic>
      <p:pic>
        <p:nvPicPr>
          <p:cNvPr id="271" name="Google Shape;271;p34"/>
          <p:cNvPicPr preferRelativeResize="0"/>
          <p:nvPr/>
        </p:nvPicPr>
        <p:blipFill>
          <a:blip r:embed="rId3">
            <a:alphaModFix/>
          </a:blip>
          <a:stretch>
            <a:fillRect/>
          </a:stretch>
        </p:blipFill>
        <p:spPr>
          <a:xfrm>
            <a:off x="2493100" y="2617200"/>
            <a:ext cx="457427" cy="393600"/>
          </a:xfrm>
          <a:prstGeom prst="rect">
            <a:avLst/>
          </a:prstGeom>
          <a:noFill/>
          <a:ln>
            <a:noFill/>
          </a:ln>
        </p:spPr>
      </p:pic>
      <p:pic>
        <p:nvPicPr>
          <p:cNvPr id="272" name="Google Shape;272;p34"/>
          <p:cNvPicPr preferRelativeResize="0"/>
          <p:nvPr/>
        </p:nvPicPr>
        <p:blipFill>
          <a:blip r:embed="rId4">
            <a:alphaModFix/>
          </a:blip>
          <a:stretch>
            <a:fillRect/>
          </a:stretch>
        </p:blipFill>
        <p:spPr>
          <a:xfrm>
            <a:off x="3130025" y="2617208"/>
            <a:ext cx="372889" cy="393600"/>
          </a:xfrm>
          <a:prstGeom prst="rect">
            <a:avLst/>
          </a:prstGeom>
          <a:noFill/>
          <a:ln>
            <a:noFill/>
          </a:ln>
        </p:spPr>
      </p:pic>
      <p:pic>
        <p:nvPicPr>
          <p:cNvPr id="273" name="Google Shape;273;p34"/>
          <p:cNvPicPr preferRelativeResize="0"/>
          <p:nvPr/>
        </p:nvPicPr>
        <p:blipFill>
          <a:blip r:embed="rId4">
            <a:alphaModFix/>
          </a:blip>
          <a:stretch>
            <a:fillRect/>
          </a:stretch>
        </p:blipFill>
        <p:spPr>
          <a:xfrm>
            <a:off x="5086200" y="2617208"/>
            <a:ext cx="372900" cy="393612"/>
          </a:xfrm>
          <a:prstGeom prst="rect">
            <a:avLst/>
          </a:prstGeom>
          <a:noFill/>
          <a:ln>
            <a:noFill/>
          </a:ln>
        </p:spPr>
      </p:pic>
      <p:pic>
        <p:nvPicPr>
          <p:cNvPr id="274" name="Google Shape;274;p34"/>
          <p:cNvPicPr preferRelativeResize="0"/>
          <p:nvPr/>
        </p:nvPicPr>
        <p:blipFill>
          <a:blip r:embed="rId4">
            <a:alphaModFix/>
          </a:blip>
          <a:stretch>
            <a:fillRect/>
          </a:stretch>
        </p:blipFill>
        <p:spPr>
          <a:xfrm>
            <a:off x="6436500" y="2617212"/>
            <a:ext cx="372900" cy="393607"/>
          </a:xfrm>
          <a:prstGeom prst="rect">
            <a:avLst/>
          </a:prstGeom>
          <a:noFill/>
          <a:ln>
            <a:noFill/>
          </a:ln>
        </p:spPr>
      </p:pic>
      <p:pic>
        <p:nvPicPr>
          <p:cNvPr id="275" name="Google Shape;275;p34"/>
          <p:cNvPicPr preferRelativeResize="0"/>
          <p:nvPr/>
        </p:nvPicPr>
        <p:blipFill>
          <a:blip r:embed="rId5">
            <a:alphaModFix/>
          </a:blip>
          <a:stretch>
            <a:fillRect/>
          </a:stretch>
        </p:blipFill>
        <p:spPr>
          <a:xfrm>
            <a:off x="3789650" y="2605680"/>
            <a:ext cx="457425" cy="416669"/>
          </a:xfrm>
          <a:prstGeom prst="rect">
            <a:avLst/>
          </a:prstGeom>
          <a:noFill/>
          <a:ln>
            <a:noFill/>
          </a:ln>
        </p:spPr>
      </p:pic>
      <p:pic>
        <p:nvPicPr>
          <p:cNvPr id="276" name="Google Shape;276;p34"/>
          <p:cNvPicPr preferRelativeResize="0"/>
          <p:nvPr/>
        </p:nvPicPr>
        <p:blipFill>
          <a:blip r:embed="rId5">
            <a:alphaModFix/>
          </a:blip>
          <a:stretch>
            <a:fillRect/>
          </a:stretch>
        </p:blipFill>
        <p:spPr>
          <a:xfrm>
            <a:off x="4464800" y="2595143"/>
            <a:ext cx="457425" cy="416669"/>
          </a:xfrm>
          <a:prstGeom prst="rect">
            <a:avLst/>
          </a:prstGeom>
          <a:noFill/>
          <a:ln>
            <a:noFill/>
          </a:ln>
        </p:spPr>
      </p:pic>
      <p:pic>
        <p:nvPicPr>
          <p:cNvPr id="277" name="Google Shape;277;p34"/>
          <p:cNvPicPr preferRelativeResize="0"/>
          <p:nvPr/>
        </p:nvPicPr>
        <p:blipFill>
          <a:blip r:embed="rId5">
            <a:alphaModFix/>
          </a:blip>
          <a:stretch>
            <a:fillRect/>
          </a:stretch>
        </p:blipFill>
        <p:spPr>
          <a:xfrm>
            <a:off x="5719088" y="2605680"/>
            <a:ext cx="457425" cy="416669"/>
          </a:xfrm>
          <a:prstGeom prst="rect">
            <a:avLst/>
          </a:prstGeom>
          <a:noFill/>
          <a:ln>
            <a:noFill/>
          </a:ln>
        </p:spPr>
      </p:pic>
      <p:sp>
        <p:nvSpPr>
          <p:cNvPr id="278" name="Google Shape;278;p34"/>
          <p:cNvSpPr txBox="1"/>
          <p:nvPr>
            <p:ph idx="2" type="body"/>
          </p:nvPr>
        </p:nvSpPr>
        <p:spPr>
          <a:xfrm>
            <a:off x="7069400" y="1510700"/>
            <a:ext cx="1830300" cy="330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Now Alice will try to read this data. </a:t>
            </a:r>
            <a:endParaRPr/>
          </a:p>
          <a:p>
            <a:pPr indent="0" lvl="0" marL="0" rtl="0" algn="l">
              <a:spcBef>
                <a:spcPts val="600"/>
              </a:spcBef>
              <a:spcAft>
                <a:spcPts val="0"/>
              </a:spcAft>
              <a:buNone/>
            </a:pPr>
            <a:r>
              <a:rPr lang="en"/>
              <a:t>However she doesn’t know which filter was used by Bob, so she will choose randomly and only get some correct results.</a:t>
            </a:r>
            <a:endParaRPr/>
          </a:p>
        </p:txBody>
      </p:sp>
      <p:pic>
        <p:nvPicPr>
          <p:cNvPr id="279" name="Google Shape;279;p34"/>
          <p:cNvPicPr preferRelativeResize="0"/>
          <p:nvPr/>
        </p:nvPicPr>
        <p:blipFill>
          <a:blip r:embed="rId6">
            <a:alphaModFix/>
          </a:blip>
          <a:stretch>
            <a:fillRect/>
          </a:stretch>
        </p:blipFill>
        <p:spPr>
          <a:xfrm>
            <a:off x="1856187" y="3435675"/>
            <a:ext cx="457400" cy="506666"/>
          </a:xfrm>
          <a:prstGeom prst="rect">
            <a:avLst/>
          </a:prstGeom>
          <a:noFill/>
          <a:ln>
            <a:noFill/>
          </a:ln>
        </p:spPr>
      </p:pic>
      <p:pic>
        <p:nvPicPr>
          <p:cNvPr id="280" name="Google Shape;280;p34"/>
          <p:cNvPicPr preferRelativeResize="0"/>
          <p:nvPr/>
        </p:nvPicPr>
        <p:blipFill>
          <a:blip r:embed="rId6">
            <a:alphaModFix/>
          </a:blip>
          <a:stretch>
            <a:fillRect/>
          </a:stretch>
        </p:blipFill>
        <p:spPr>
          <a:xfrm>
            <a:off x="3087787" y="3435675"/>
            <a:ext cx="457400" cy="506666"/>
          </a:xfrm>
          <a:prstGeom prst="rect">
            <a:avLst/>
          </a:prstGeom>
          <a:noFill/>
          <a:ln>
            <a:noFill/>
          </a:ln>
        </p:spPr>
      </p:pic>
      <p:pic>
        <p:nvPicPr>
          <p:cNvPr id="281" name="Google Shape;281;p34"/>
          <p:cNvPicPr preferRelativeResize="0"/>
          <p:nvPr/>
        </p:nvPicPr>
        <p:blipFill>
          <a:blip r:embed="rId6">
            <a:alphaModFix/>
          </a:blip>
          <a:stretch>
            <a:fillRect/>
          </a:stretch>
        </p:blipFill>
        <p:spPr>
          <a:xfrm>
            <a:off x="4462800" y="3435675"/>
            <a:ext cx="457400" cy="506666"/>
          </a:xfrm>
          <a:prstGeom prst="rect">
            <a:avLst/>
          </a:prstGeom>
          <a:noFill/>
          <a:ln>
            <a:noFill/>
          </a:ln>
        </p:spPr>
      </p:pic>
      <p:pic>
        <p:nvPicPr>
          <p:cNvPr id="282" name="Google Shape;282;p34"/>
          <p:cNvPicPr preferRelativeResize="0"/>
          <p:nvPr/>
        </p:nvPicPr>
        <p:blipFill>
          <a:blip r:embed="rId6">
            <a:alphaModFix/>
          </a:blip>
          <a:stretch>
            <a:fillRect/>
          </a:stretch>
        </p:blipFill>
        <p:spPr>
          <a:xfrm>
            <a:off x="5078600" y="3435675"/>
            <a:ext cx="457400" cy="506666"/>
          </a:xfrm>
          <a:prstGeom prst="rect">
            <a:avLst/>
          </a:prstGeom>
          <a:noFill/>
          <a:ln>
            <a:noFill/>
          </a:ln>
        </p:spPr>
      </p:pic>
      <p:pic>
        <p:nvPicPr>
          <p:cNvPr id="283" name="Google Shape;283;p34"/>
          <p:cNvPicPr preferRelativeResize="0"/>
          <p:nvPr/>
        </p:nvPicPr>
        <p:blipFill>
          <a:blip r:embed="rId7">
            <a:alphaModFix/>
          </a:blip>
          <a:stretch>
            <a:fillRect/>
          </a:stretch>
        </p:blipFill>
        <p:spPr>
          <a:xfrm>
            <a:off x="2471975" y="3430988"/>
            <a:ext cx="457400" cy="516062"/>
          </a:xfrm>
          <a:prstGeom prst="rect">
            <a:avLst/>
          </a:prstGeom>
          <a:noFill/>
          <a:ln>
            <a:noFill/>
          </a:ln>
        </p:spPr>
      </p:pic>
      <p:pic>
        <p:nvPicPr>
          <p:cNvPr id="284" name="Google Shape;284;p34"/>
          <p:cNvPicPr preferRelativeResize="0"/>
          <p:nvPr/>
        </p:nvPicPr>
        <p:blipFill>
          <a:blip r:embed="rId7">
            <a:alphaModFix/>
          </a:blip>
          <a:stretch>
            <a:fillRect/>
          </a:stretch>
        </p:blipFill>
        <p:spPr>
          <a:xfrm>
            <a:off x="3775288" y="3430975"/>
            <a:ext cx="457400" cy="516062"/>
          </a:xfrm>
          <a:prstGeom prst="rect">
            <a:avLst/>
          </a:prstGeom>
          <a:noFill/>
          <a:ln>
            <a:noFill/>
          </a:ln>
        </p:spPr>
      </p:pic>
      <p:pic>
        <p:nvPicPr>
          <p:cNvPr id="285" name="Google Shape;285;p34"/>
          <p:cNvPicPr preferRelativeResize="0"/>
          <p:nvPr/>
        </p:nvPicPr>
        <p:blipFill>
          <a:blip r:embed="rId7">
            <a:alphaModFix/>
          </a:blip>
          <a:stretch>
            <a:fillRect/>
          </a:stretch>
        </p:blipFill>
        <p:spPr>
          <a:xfrm>
            <a:off x="5766100" y="3430988"/>
            <a:ext cx="457400" cy="516062"/>
          </a:xfrm>
          <a:prstGeom prst="rect">
            <a:avLst/>
          </a:prstGeom>
          <a:noFill/>
          <a:ln>
            <a:noFill/>
          </a:ln>
        </p:spPr>
      </p:pic>
      <p:pic>
        <p:nvPicPr>
          <p:cNvPr id="286" name="Google Shape;286;p34"/>
          <p:cNvPicPr preferRelativeResize="0"/>
          <p:nvPr/>
        </p:nvPicPr>
        <p:blipFill>
          <a:blip r:embed="rId7">
            <a:alphaModFix/>
          </a:blip>
          <a:stretch>
            <a:fillRect/>
          </a:stretch>
        </p:blipFill>
        <p:spPr>
          <a:xfrm>
            <a:off x="6417750" y="3430988"/>
            <a:ext cx="457400" cy="516062"/>
          </a:xfrm>
          <a:prstGeom prst="rect">
            <a:avLst/>
          </a:prstGeom>
          <a:noFill/>
          <a:ln>
            <a:noFill/>
          </a:ln>
        </p:spPr>
      </p:pic>
      <p:sp>
        <p:nvSpPr>
          <p:cNvPr id="287" name="Google Shape;287;p34"/>
          <p:cNvSpPr/>
          <p:nvPr/>
        </p:nvSpPr>
        <p:spPr>
          <a:xfrm>
            <a:off x="1898424" y="3092600"/>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535362" y="3090250"/>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3172274" y="3092588"/>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p:nvPr/>
        </p:nvSpPr>
        <p:spPr>
          <a:xfrm>
            <a:off x="3809199" y="3096013"/>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4483912" y="3093088"/>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5120837" y="3092600"/>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a:off x="5776649" y="3096025"/>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6432474" y="3090263"/>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p:nvPr/>
        </p:nvSpPr>
        <p:spPr>
          <a:xfrm>
            <a:off x="1856125" y="40241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2493063" y="4026500"/>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3087725" y="40241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3766900" y="402067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4462763" y="40236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5078563" y="40241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a:off x="5766088" y="40207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a:off x="6417750" y="402647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txBox="1"/>
          <p:nvPr>
            <p:ph idx="2" type="body"/>
          </p:nvPr>
        </p:nvSpPr>
        <p:spPr>
          <a:xfrm>
            <a:off x="1735000" y="4367250"/>
            <a:ext cx="5334300" cy="4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1         1        1         1          0        1          0         0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5"/>
          <p:cNvSpPr/>
          <p:nvPr/>
        </p:nvSpPr>
        <p:spPr>
          <a:xfrm>
            <a:off x="3709900" y="1382350"/>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9" name="Google Shape;309;p35"/>
          <p:cNvSpPr txBox="1"/>
          <p:nvPr/>
        </p:nvSpPr>
        <p:spPr>
          <a:xfrm>
            <a:off x="3871275" y="1655700"/>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Alice</a:t>
            </a:r>
            <a:endParaRPr>
              <a:latin typeface="Titillium Web Light"/>
              <a:ea typeface="Titillium Web Light"/>
              <a:cs typeface="Titillium Web Light"/>
              <a:sym typeface="Titillium Web Light"/>
            </a:endParaRPr>
          </a:p>
        </p:txBody>
      </p:sp>
      <p:pic>
        <p:nvPicPr>
          <p:cNvPr id="310" name="Google Shape;310;p35"/>
          <p:cNvPicPr preferRelativeResize="0"/>
          <p:nvPr/>
        </p:nvPicPr>
        <p:blipFill>
          <a:blip r:embed="rId3">
            <a:alphaModFix/>
          </a:blip>
          <a:stretch>
            <a:fillRect/>
          </a:stretch>
        </p:blipFill>
        <p:spPr>
          <a:xfrm>
            <a:off x="1856175" y="2617213"/>
            <a:ext cx="457427" cy="393600"/>
          </a:xfrm>
          <a:prstGeom prst="rect">
            <a:avLst/>
          </a:prstGeom>
          <a:noFill/>
          <a:ln>
            <a:noFill/>
          </a:ln>
        </p:spPr>
      </p:pic>
      <p:pic>
        <p:nvPicPr>
          <p:cNvPr id="311" name="Google Shape;311;p35"/>
          <p:cNvPicPr preferRelativeResize="0"/>
          <p:nvPr/>
        </p:nvPicPr>
        <p:blipFill>
          <a:blip r:embed="rId3">
            <a:alphaModFix/>
          </a:blip>
          <a:stretch>
            <a:fillRect/>
          </a:stretch>
        </p:blipFill>
        <p:spPr>
          <a:xfrm>
            <a:off x="2493100" y="2617200"/>
            <a:ext cx="457427" cy="393600"/>
          </a:xfrm>
          <a:prstGeom prst="rect">
            <a:avLst/>
          </a:prstGeom>
          <a:noFill/>
          <a:ln>
            <a:noFill/>
          </a:ln>
        </p:spPr>
      </p:pic>
      <p:pic>
        <p:nvPicPr>
          <p:cNvPr id="312" name="Google Shape;312;p35"/>
          <p:cNvPicPr preferRelativeResize="0"/>
          <p:nvPr/>
        </p:nvPicPr>
        <p:blipFill>
          <a:blip r:embed="rId4">
            <a:alphaModFix/>
          </a:blip>
          <a:stretch>
            <a:fillRect/>
          </a:stretch>
        </p:blipFill>
        <p:spPr>
          <a:xfrm>
            <a:off x="3130025" y="2617208"/>
            <a:ext cx="372889" cy="393600"/>
          </a:xfrm>
          <a:prstGeom prst="rect">
            <a:avLst/>
          </a:prstGeom>
          <a:noFill/>
          <a:ln>
            <a:noFill/>
          </a:ln>
        </p:spPr>
      </p:pic>
      <p:pic>
        <p:nvPicPr>
          <p:cNvPr id="313" name="Google Shape;313;p35"/>
          <p:cNvPicPr preferRelativeResize="0"/>
          <p:nvPr/>
        </p:nvPicPr>
        <p:blipFill>
          <a:blip r:embed="rId4">
            <a:alphaModFix/>
          </a:blip>
          <a:stretch>
            <a:fillRect/>
          </a:stretch>
        </p:blipFill>
        <p:spPr>
          <a:xfrm>
            <a:off x="5086200" y="2617208"/>
            <a:ext cx="372900" cy="393612"/>
          </a:xfrm>
          <a:prstGeom prst="rect">
            <a:avLst/>
          </a:prstGeom>
          <a:noFill/>
          <a:ln>
            <a:noFill/>
          </a:ln>
        </p:spPr>
      </p:pic>
      <p:pic>
        <p:nvPicPr>
          <p:cNvPr id="314" name="Google Shape;314;p35"/>
          <p:cNvPicPr preferRelativeResize="0"/>
          <p:nvPr/>
        </p:nvPicPr>
        <p:blipFill>
          <a:blip r:embed="rId4">
            <a:alphaModFix/>
          </a:blip>
          <a:stretch>
            <a:fillRect/>
          </a:stretch>
        </p:blipFill>
        <p:spPr>
          <a:xfrm>
            <a:off x="6436500" y="2617212"/>
            <a:ext cx="372900" cy="393607"/>
          </a:xfrm>
          <a:prstGeom prst="rect">
            <a:avLst/>
          </a:prstGeom>
          <a:noFill/>
          <a:ln>
            <a:noFill/>
          </a:ln>
        </p:spPr>
      </p:pic>
      <p:pic>
        <p:nvPicPr>
          <p:cNvPr id="315" name="Google Shape;315;p35"/>
          <p:cNvPicPr preferRelativeResize="0"/>
          <p:nvPr/>
        </p:nvPicPr>
        <p:blipFill>
          <a:blip r:embed="rId5">
            <a:alphaModFix/>
          </a:blip>
          <a:stretch>
            <a:fillRect/>
          </a:stretch>
        </p:blipFill>
        <p:spPr>
          <a:xfrm>
            <a:off x="3789650" y="2605680"/>
            <a:ext cx="457425" cy="416669"/>
          </a:xfrm>
          <a:prstGeom prst="rect">
            <a:avLst/>
          </a:prstGeom>
          <a:noFill/>
          <a:ln>
            <a:noFill/>
          </a:ln>
        </p:spPr>
      </p:pic>
      <p:pic>
        <p:nvPicPr>
          <p:cNvPr id="316" name="Google Shape;316;p35"/>
          <p:cNvPicPr preferRelativeResize="0"/>
          <p:nvPr/>
        </p:nvPicPr>
        <p:blipFill>
          <a:blip r:embed="rId5">
            <a:alphaModFix/>
          </a:blip>
          <a:stretch>
            <a:fillRect/>
          </a:stretch>
        </p:blipFill>
        <p:spPr>
          <a:xfrm>
            <a:off x="4464800" y="2595143"/>
            <a:ext cx="457425" cy="416669"/>
          </a:xfrm>
          <a:prstGeom prst="rect">
            <a:avLst/>
          </a:prstGeom>
          <a:noFill/>
          <a:ln>
            <a:noFill/>
          </a:ln>
        </p:spPr>
      </p:pic>
      <p:pic>
        <p:nvPicPr>
          <p:cNvPr id="317" name="Google Shape;317;p35"/>
          <p:cNvPicPr preferRelativeResize="0"/>
          <p:nvPr/>
        </p:nvPicPr>
        <p:blipFill>
          <a:blip r:embed="rId5">
            <a:alphaModFix/>
          </a:blip>
          <a:stretch>
            <a:fillRect/>
          </a:stretch>
        </p:blipFill>
        <p:spPr>
          <a:xfrm>
            <a:off x="5719088" y="2605680"/>
            <a:ext cx="457425" cy="416669"/>
          </a:xfrm>
          <a:prstGeom prst="rect">
            <a:avLst/>
          </a:prstGeom>
          <a:noFill/>
          <a:ln>
            <a:noFill/>
          </a:ln>
        </p:spPr>
      </p:pic>
      <p:sp>
        <p:nvSpPr>
          <p:cNvPr id="318" name="Google Shape;318;p35"/>
          <p:cNvSpPr txBox="1"/>
          <p:nvPr>
            <p:ph idx="2" type="body"/>
          </p:nvPr>
        </p:nvSpPr>
        <p:spPr>
          <a:xfrm>
            <a:off x="7069400" y="1510700"/>
            <a:ext cx="1830300" cy="330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Notice how some of these bits are correct even though the wrong filter was used.</a:t>
            </a:r>
            <a:endParaRPr/>
          </a:p>
        </p:txBody>
      </p:sp>
      <p:pic>
        <p:nvPicPr>
          <p:cNvPr id="319" name="Google Shape;319;p35"/>
          <p:cNvPicPr preferRelativeResize="0"/>
          <p:nvPr/>
        </p:nvPicPr>
        <p:blipFill>
          <a:blip r:embed="rId6">
            <a:alphaModFix/>
          </a:blip>
          <a:stretch>
            <a:fillRect/>
          </a:stretch>
        </p:blipFill>
        <p:spPr>
          <a:xfrm>
            <a:off x="1856187" y="3435675"/>
            <a:ext cx="457400" cy="506666"/>
          </a:xfrm>
          <a:prstGeom prst="rect">
            <a:avLst/>
          </a:prstGeom>
          <a:noFill/>
          <a:ln>
            <a:noFill/>
          </a:ln>
        </p:spPr>
      </p:pic>
      <p:pic>
        <p:nvPicPr>
          <p:cNvPr id="320" name="Google Shape;320;p35"/>
          <p:cNvPicPr preferRelativeResize="0"/>
          <p:nvPr/>
        </p:nvPicPr>
        <p:blipFill>
          <a:blip r:embed="rId6">
            <a:alphaModFix/>
          </a:blip>
          <a:stretch>
            <a:fillRect/>
          </a:stretch>
        </p:blipFill>
        <p:spPr>
          <a:xfrm>
            <a:off x="3087787" y="3435675"/>
            <a:ext cx="457400" cy="506666"/>
          </a:xfrm>
          <a:prstGeom prst="rect">
            <a:avLst/>
          </a:prstGeom>
          <a:noFill/>
          <a:ln>
            <a:noFill/>
          </a:ln>
        </p:spPr>
      </p:pic>
      <p:pic>
        <p:nvPicPr>
          <p:cNvPr id="321" name="Google Shape;321;p35"/>
          <p:cNvPicPr preferRelativeResize="0"/>
          <p:nvPr/>
        </p:nvPicPr>
        <p:blipFill>
          <a:blip r:embed="rId6">
            <a:alphaModFix/>
          </a:blip>
          <a:stretch>
            <a:fillRect/>
          </a:stretch>
        </p:blipFill>
        <p:spPr>
          <a:xfrm>
            <a:off x="4462800" y="3435675"/>
            <a:ext cx="457400" cy="506666"/>
          </a:xfrm>
          <a:prstGeom prst="rect">
            <a:avLst/>
          </a:prstGeom>
          <a:noFill/>
          <a:ln>
            <a:noFill/>
          </a:ln>
        </p:spPr>
      </p:pic>
      <p:pic>
        <p:nvPicPr>
          <p:cNvPr id="322" name="Google Shape;322;p35"/>
          <p:cNvPicPr preferRelativeResize="0"/>
          <p:nvPr/>
        </p:nvPicPr>
        <p:blipFill>
          <a:blip r:embed="rId6">
            <a:alphaModFix/>
          </a:blip>
          <a:stretch>
            <a:fillRect/>
          </a:stretch>
        </p:blipFill>
        <p:spPr>
          <a:xfrm>
            <a:off x="5078600" y="3435675"/>
            <a:ext cx="457400" cy="506666"/>
          </a:xfrm>
          <a:prstGeom prst="rect">
            <a:avLst/>
          </a:prstGeom>
          <a:noFill/>
          <a:ln>
            <a:noFill/>
          </a:ln>
        </p:spPr>
      </p:pic>
      <p:pic>
        <p:nvPicPr>
          <p:cNvPr id="323" name="Google Shape;323;p35"/>
          <p:cNvPicPr preferRelativeResize="0"/>
          <p:nvPr/>
        </p:nvPicPr>
        <p:blipFill>
          <a:blip r:embed="rId7">
            <a:alphaModFix/>
          </a:blip>
          <a:stretch>
            <a:fillRect/>
          </a:stretch>
        </p:blipFill>
        <p:spPr>
          <a:xfrm>
            <a:off x="2471975" y="3430988"/>
            <a:ext cx="457400" cy="516062"/>
          </a:xfrm>
          <a:prstGeom prst="rect">
            <a:avLst/>
          </a:prstGeom>
          <a:noFill/>
          <a:ln>
            <a:noFill/>
          </a:ln>
        </p:spPr>
      </p:pic>
      <p:pic>
        <p:nvPicPr>
          <p:cNvPr id="324" name="Google Shape;324;p35"/>
          <p:cNvPicPr preferRelativeResize="0"/>
          <p:nvPr/>
        </p:nvPicPr>
        <p:blipFill>
          <a:blip r:embed="rId7">
            <a:alphaModFix/>
          </a:blip>
          <a:stretch>
            <a:fillRect/>
          </a:stretch>
        </p:blipFill>
        <p:spPr>
          <a:xfrm>
            <a:off x="3775288" y="3430975"/>
            <a:ext cx="457400" cy="516062"/>
          </a:xfrm>
          <a:prstGeom prst="rect">
            <a:avLst/>
          </a:prstGeom>
          <a:noFill/>
          <a:ln>
            <a:noFill/>
          </a:ln>
        </p:spPr>
      </p:pic>
      <p:pic>
        <p:nvPicPr>
          <p:cNvPr id="325" name="Google Shape;325;p35"/>
          <p:cNvPicPr preferRelativeResize="0"/>
          <p:nvPr/>
        </p:nvPicPr>
        <p:blipFill>
          <a:blip r:embed="rId7">
            <a:alphaModFix/>
          </a:blip>
          <a:stretch>
            <a:fillRect/>
          </a:stretch>
        </p:blipFill>
        <p:spPr>
          <a:xfrm>
            <a:off x="5766100" y="3430988"/>
            <a:ext cx="457400" cy="516062"/>
          </a:xfrm>
          <a:prstGeom prst="rect">
            <a:avLst/>
          </a:prstGeom>
          <a:noFill/>
          <a:ln>
            <a:noFill/>
          </a:ln>
        </p:spPr>
      </p:pic>
      <p:pic>
        <p:nvPicPr>
          <p:cNvPr id="326" name="Google Shape;326;p35"/>
          <p:cNvPicPr preferRelativeResize="0"/>
          <p:nvPr/>
        </p:nvPicPr>
        <p:blipFill>
          <a:blip r:embed="rId7">
            <a:alphaModFix/>
          </a:blip>
          <a:stretch>
            <a:fillRect/>
          </a:stretch>
        </p:blipFill>
        <p:spPr>
          <a:xfrm>
            <a:off x="6417750" y="3430988"/>
            <a:ext cx="457400" cy="516062"/>
          </a:xfrm>
          <a:prstGeom prst="rect">
            <a:avLst/>
          </a:prstGeom>
          <a:noFill/>
          <a:ln>
            <a:noFill/>
          </a:ln>
        </p:spPr>
      </p:pic>
      <p:sp>
        <p:nvSpPr>
          <p:cNvPr id="327" name="Google Shape;327;p35"/>
          <p:cNvSpPr/>
          <p:nvPr/>
        </p:nvSpPr>
        <p:spPr>
          <a:xfrm>
            <a:off x="1898424" y="3092600"/>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2535362" y="3090250"/>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3172274" y="3092588"/>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3809199" y="3096013"/>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4483912" y="3093088"/>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5120837" y="3092600"/>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5776649" y="3096025"/>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6432474" y="3090263"/>
            <a:ext cx="372900" cy="261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1856125" y="40241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2493063" y="4026500"/>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3087725" y="40241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3766900" y="402067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4462763" y="40236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5078563" y="40241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5766088" y="402072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6417750" y="4026475"/>
            <a:ext cx="457500" cy="261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txBox="1"/>
          <p:nvPr>
            <p:ph idx="2" type="body"/>
          </p:nvPr>
        </p:nvSpPr>
        <p:spPr>
          <a:xfrm>
            <a:off x="1784800" y="4338050"/>
            <a:ext cx="5334300" cy="4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1         1        1         1          0        1          0         0   </a:t>
            </a:r>
            <a:endParaRPr/>
          </a:p>
        </p:txBody>
      </p:sp>
      <p:sp>
        <p:nvSpPr>
          <p:cNvPr id="344" name="Google Shape;344;p35"/>
          <p:cNvSpPr/>
          <p:nvPr/>
        </p:nvSpPr>
        <p:spPr>
          <a:xfrm>
            <a:off x="2085000" y="467140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45" name="Google Shape;345;p35"/>
          <p:cNvSpPr/>
          <p:nvPr/>
        </p:nvSpPr>
        <p:spPr>
          <a:xfrm>
            <a:off x="2764200" y="472440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46" name="Google Shape;346;p35"/>
          <p:cNvSpPr/>
          <p:nvPr/>
        </p:nvSpPr>
        <p:spPr>
          <a:xfrm>
            <a:off x="3265562" y="472440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47" name="Google Shape;347;p35"/>
          <p:cNvSpPr/>
          <p:nvPr/>
        </p:nvSpPr>
        <p:spPr>
          <a:xfrm>
            <a:off x="4577200" y="472440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48" name="Google Shape;348;p35"/>
          <p:cNvSpPr/>
          <p:nvPr/>
        </p:nvSpPr>
        <p:spPr>
          <a:xfrm>
            <a:off x="5214163" y="472440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49" name="Google Shape;349;p35"/>
          <p:cNvSpPr/>
          <p:nvPr/>
        </p:nvSpPr>
        <p:spPr>
          <a:xfrm>
            <a:off x="5901675" y="472440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50" name="Google Shape;350;p35"/>
          <p:cNvSpPr/>
          <p:nvPr/>
        </p:nvSpPr>
        <p:spPr>
          <a:xfrm>
            <a:off x="3878025" y="4732319"/>
            <a:ext cx="248513" cy="253375"/>
          </a:xfrm>
          <a:custGeom>
            <a:rect b="b" l="l" r="r" t="t"/>
            <a:pathLst>
              <a:path extrusionOk="0" h="15903" w="16897">
                <a:moveTo>
                  <a:pt x="0" y="0"/>
                </a:moveTo>
                <a:cubicBezTo>
                  <a:pt x="4395" y="2930"/>
                  <a:pt x="7802" y="7136"/>
                  <a:pt x="11927" y="10436"/>
                </a:cubicBezTo>
                <a:cubicBezTo>
                  <a:pt x="13850" y="11975"/>
                  <a:pt x="16897" y="13440"/>
                  <a:pt x="16897" y="15903"/>
                </a:cubicBezTo>
              </a:path>
            </a:pathLst>
          </a:custGeom>
          <a:noFill/>
          <a:ln cap="flat" cmpd="sng" w="76200">
            <a:solidFill>
              <a:srgbClr val="FF0000"/>
            </a:solidFill>
            <a:prstDash val="solid"/>
            <a:round/>
            <a:headEnd len="med" w="med" type="none"/>
            <a:tailEnd len="med" w="med" type="none"/>
          </a:ln>
        </p:spPr>
      </p:sp>
      <p:sp>
        <p:nvSpPr>
          <p:cNvPr id="351" name="Google Shape;351;p35"/>
          <p:cNvSpPr/>
          <p:nvPr/>
        </p:nvSpPr>
        <p:spPr>
          <a:xfrm>
            <a:off x="3936499" y="4724400"/>
            <a:ext cx="168107" cy="213782"/>
          </a:xfrm>
          <a:custGeom>
            <a:rect b="b" l="l" r="r" t="t"/>
            <a:pathLst>
              <a:path extrusionOk="0" h="13418" w="11430">
                <a:moveTo>
                  <a:pt x="11430" y="0"/>
                </a:moveTo>
                <a:cubicBezTo>
                  <a:pt x="6392" y="3023"/>
                  <a:pt x="2628" y="8163"/>
                  <a:pt x="0" y="13418"/>
                </a:cubicBezTo>
              </a:path>
            </a:pathLst>
          </a:custGeom>
          <a:noFill/>
          <a:ln cap="flat" cmpd="sng" w="76200">
            <a:solidFill>
              <a:srgbClr val="FF0000"/>
            </a:solidFill>
            <a:prstDash val="solid"/>
            <a:round/>
            <a:headEnd len="med" w="med" type="none"/>
            <a:tailEnd len="med" w="med" type="none"/>
          </a:ln>
        </p:spPr>
      </p:sp>
      <p:sp>
        <p:nvSpPr>
          <p:cNvPr id="352" name="Google Shape;352;p35"/>
          <p:cNvSpPr/>
          <p:nvPr/>
        </p:nvSpPr>
        <p:spPr>
          <a:xfrm>
            <a:off x="6488125" y="4736281"/>
            <a:ext cx="248513" cy="253375"/>
          </a:xfrm>
          <a:custGeom>
            <a:rect b="b" l="l" r="r" t="t"/>
            <a:pathLst>
              <a:path extrusionOk="0" h="15903" w="16897">
                <a:moveTo>
                  <a:pt x="0" y="0"/>
                </a:moveTo>
                <a:cubicBezTo>
                  <a:pt x="4395" y="2930"/>
                  <a:pt x="7802" y="7136"/>
                  <a:pt x="11927" y="10436"/>
                </a:cubicBezTo>
                <a:cubicBezTo>
                  <a:pt x="13850" y="11975"/>
                  <a:pt x="16897" y="13440"/>
                  <a:pt x="16897" y="15903"/>
                </a:cubicBezTo>
              </a:path>
            </a:pathLst>
          </a:custGeom>
          <a:noFill/>
          <a:ln cap="flat" cmpd="sng" w="76200">
            <a:solidFill>
              <a:srgbClr val="FF0000"/>
            </a:solidFill>
            <a:prstDash val="solid"/>
            <a:round/>
            <a:headEnd len="med" w="med" type="none"/>
            <a:tailEnd len="med" w="med" type="none"/>
          </a:ln>
        </p:spPr>
      </p:sp>
      <p:sp>
        <p:nvSpPr>
          <p:cNvPr id="353" name="Google Shape;353;p35"/>
          <p:cNvSpPr/>
          <p:nvPr/>
        </p:nvSpPr>
        <p:spPr>
          <a:xfrm>
            <a:off x="6546599" y="4728363"/>
            <a:ext cx="168107" cy="213782"/>
          </a:xfrm>
          <a:custGeom>
            <a:rect b="b" l="l" r="r" t="t"/>
            <a:pathLst>
              <a:path extrusionOk="0" h="13418" w="11430">
                <a:moveTo>
                  <a:pt x="11430" y="0"/>
                </a:moveTo>
                <a:cubicBezTo>
                  <a:pt x="6392" y="3023"/>
                  <a:pt x="2628" y="8163"/>
                  <a:pt x="0" y="13418"/>
                </a:cubicBezTo>
              </a:path>
            </a:pathLst>
          </a:custGeom>
          <a:noFill/>
          <a:ln cap="flat" cmpd="sng" w="76200">
            <a:solidFill>
              <a:srgbClr val="FF0000"/>
            </a:solidFill>
            <a:prstDash val="solid"/>
            <a:round/>
            <a:headEnd len="med" w="med" type="none"/>
            <a:tailEnd len="med" w="med" type="non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6"/>
          <p:cNvSpPr/>
          <p:nvPr/>
        </p:nvSpPr>
        <p:spPr>
          <a:xfrm>
            <a:off x="1898425" y="13997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59" name="Google Shape;359;p36"/>
          <p:cNvSpPr txBox="1"/>
          <p:nvPr/>
        </p:nvSpPr>
        <p:spPr>
          <a:xfrm>
            <a:off x="2059800" y="413325"/>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Alice</a:t>
            </a:r>
            <a:endParaRPr>
              <a:latin typeface="Titillium Web Light"/>
              <a:ea typeface="Titillium Web Light"/>
              <a:cs typeface="Titillium Web Light"/>
              <a:sym typeface="Titillium Web Light"/>
            </a:endParaRPr>
          </a:p>
        </p:txBody>
      </p:sp>
      <p:sp>
        <p:nvSpPr>
          <p:cNvPr id="360" name="Google Shape;360;p36"/>
          <p:cNvSpPr txBox="1"/>
          <p:nvPr>
            <p:ph idx="2" type="body"/>
          </p:nvPr>
        </p:nvSpPr>
        <p:spPr>
          <a:xfrm>
            <a:off x="6575000" y="576763"/>
            <a:ext cx="1830300" cy="3309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In the next step Alice and Bob communicate </a:t>
            </a:r>
            <a:r>
              <a:rPr lang="en"/>
              <a:t>publicly</a:t>
            </a:r>
            <a:r>
              <a:rPr lang="en"/>
              <a:t> which filters were used by each one of them. If there is a mismatch they disregard the bit.</a:t>
            </a:r>
            <a:endParaRPr/>
          </a:p>
        </p:txBody>
      </p:sp>
      <p:pic>
        <p:nvPicPr>
          <p:cNvPr id="361" name="Google Shape;361;p36"/>
          <p:cNvPicPr preferRelativeResize="0"/>
          <p:nvPr/>
        </p:nvPicPr>
        <p:blipFill>
          <a:blip r:embed="rId3">
            <a:alphaModFix/>
          </a:blip>
          <a:stretch>
            <a:fillRect/>
          </a:stretch>
        </p:blipFill>
        <p:spPr>
          <a:xfrm>
            <a:off x="1204637" y="1071950"/>
            <a:ext cx="457400" cy="506666"/>
          </a:xfrm>
          <a:prstGeom prst="rect">
            <a:avLst/>
          </a:prstGeom>
          <a:noFill/>
          <a:ln>
            <a:noFill/>
          </a:ln>
        </p:spPr>
      </p:pic>
      <p:pic>
        <p:nvPicPr>
          <p:cNvPr id="362" name="Google Shape;362;p36"/>
          <p:cNvPicPr preferRelativeResize="0"/>
          <p:nvPr/>
        </p:nvPicPr>
        <p:blipFill>
          <a:blip r:embed="rId3">
            <a:alphaModFix/>
          </a:blip>
          <a:stretch>
            <a:fillRect/>
          </a:stretch>
        </p:blipFill>
        <p:spPr>
          <a:xfrm>
            <a:off x="2436237" y="1071950"/>
            <a:ext cx="457400" cy="506666"/>
          </a:xfrm>
          <a:prstGeom prst="rect">
            <a:avLst/>
          </a:prstGeom>
          <a:noFill/>
          <a:ln>
            <a:noFill/>
          </a:ln>
        </p:spPr>
      </p:pic>
      <p:pic>
        <p:nvPicPr>
          <p:cNvPr id="363" name="Google Shape;363;p36"/>
          <p:cNvPicPr preferRelativeResize="0"/>
          <p:nvPr/>
        </p:nvPicPr>
        <p:blipFill>
          <a:blip r:embed="rId3">
            <a:alphaModFix/>
          </a:blip>
          <a:stretch>
            <a:fillRect/>
          </a:stretch>
        </p:blipFill>
        <p:spPr>
          <a:xfrm>
            <a:off x="3811250" y="1071950"/>
            <a:ext cx="457400" cy="506666"/>
          </a:xfrm>
          <a:prstGeom prst="rect">
            <a:avLst/>
          </a:prstGeom>
          <a:noFill/>
          <a:ln>
            <a:noFill/>
          </a:ln>
        </p:spPr>
      </p:pic>
      <p:pic>
        <p:nvPicPr>
          <p:cNvPr id="364" name="Google Shape;364;p36"/>
          <p:cNvPicPr preferRelativeResize="0"/>
          <p:nvPr/>
        </p:nvPicPr>
        <p:blipFill>
          <a:blip r:embed="rId3">
            <a:alphaModFix/>
          </a:blip>
          <a:stretch>
            <a:fillRect/>
          </a:stretch>
        </p:blipFill>
        <p:spPr>
          <a:xfrm>
            <a:off x="4427050" y="1071950"/>
            <a:ext cx="457400" cy="506666"/>
          </a:xfrm>
          <a:prstGeom prst="rect">
            <a:avLst/>
          </a:prstGeom>
          <a:noFill/>
          <a:ln>
            <a:noFill/>
          </a:ln>
        </p:spPr>
      </p:pic>
      <p:pic>
        <p:nvPicPr>
          <p:cNvPr id="365" name="Google Shape;365;p36"/>
          <p:cNvPicPr preferRelativeResize="0"/>
          <p:nvPr/>
        </p:nvPicPr>
        <p:blipFill>
          <a:blip r:embed="rId4">
            <a:alphaModFix/>
          </a:blip>
          <a:stretch>
            <a:fillRect/>
          </a:stretch>
        </p:blipFill>
        <p:spPr>
          <a:xfrm>
            <a:off x="1820425" y="1067263"/>
            <a:ext cx="457400" cy="516062"/>
          </a:xfrm>
          <a:prstGeom prst="rect">
            <a:avLst/>
          </a:prstGeom>
          <a:noFill/>
          <a:ln>
            <a:noFill/>
          </a:ln>
        </p:spPr>
      </p:pic>
      <p:pic>
        <p:nvPicPr>
          <p:cNvPr id="366" name="Google Shape;366;p36"/>
          <p:cNvPicPr preferRelativeResize="0"/>
          <p:nvPr/>
        </p:nvPicPr>
        <p:blipFill>
          <a:blip r:embed="rId4">
            <a:alphaModFix/>
          </a:blip>
          <a:stretch>
            <a:fillRect/>
          </a:stretch>
        </p:blipFill>
        <p:spPr>
          <a:xfrm>
            <a:off x="3123737" y="1067250"/>
            <a:ext cx="457400" cy="516062"/>
          </a:xfrm>
          <a:prstGeom prst="rect">
            <a:avLst/>
          </a:prstGeom>
          <a:noFill/>
          <a:ln>
            <a:noFill/>
          </a:ln>
        </p:spPr>
      </p:pic>
      <p:pic>
        <p:nvPicPr>
          <p:cNvPr id="367" name="Google Shape;367;p36"/>
          <p:cNvPicPr preferRelativeResize="0"/>
          <p:nvPr/>
        </p:nvPicPr>
        <p:blipFill>
          <a:blip r:embed="rId4">
            <a:alphaModFix/>
          </a:blip>
          <a:stretch>
            <a:fillRect/>
          </a:stretch>
        </p:blipFill>
        <p:spPr>
          <a:xfrm>
            <a:off x="5114550" y="1067263"/>
            <a:ext cx="457400" cy="516062"/>
          </a:xfrm>
          <a:prstGeom prst="rect">
            <a:avLst/>
          </a:prstGeom>
          <a:noFill/>
          <a:ln>
            <a:noFill/>
          </a:ln>
        </p:spPr>
      </p:pic>
      <p:pic>
        <p:nvPicPr>
          <p:cNvPr id="368" name="Google Shape;368;p36"/>
          <p:cNvPicPr preferRelativeResize="0"/>
          <p:nvPr/>
        </p:nvPicPr>
        <p:blipFill>
          <a:blip r:embed="rId4">
            <a:alphaModFix/>
          </a:blip>
          <a:stretch>
            <a:fillRect/>
          </a:stretch>
        </p:blipFill>
        <p:spPr>
          <a:xfrm>
            <a:off x="5766200" y="1067263"/>
            <a:ext cx="457400" cy="516062"/>
          </a:xfrm>
          <a:prstGeom prst="rect">
            <a:avLst/>
          </a:prstGeom>
          <a:noFill/>
          <a:ln>
            <a:noFill/>
          </a:ln>
        </p:spPr>
      </p:pic>
      <p:sp>
        <p:nvSpPr>
          <p:cNvPr id="369" name="Google Shape;369;p36"/>
          <p:cNvSpPr/>
          <p:nvPr/>
        </p:nvSpPr>
        <p:spPr>
          <a:xfrm>
            <a:off x="1824750" y="304382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70" name="Google Shape;370;p36"/>
          <p:cNvSpPr txBox="1"/>
          <p:nvPr/>
        </p:nvSpPr>
        <p:spPr>
          <a:xfrm>
            <a:off x="2059800" y="3248875"/>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Bob</a:t>
            </a:r>
            <a:endParaRPr>
              <a:latin typeface="Titillium Web Light"/>
              <a:ea typeface="Titillium Web Light"/>
              <a:cs typeface="Titillium Web Light"/>
              <a:sym typeface="Titillium Web Light"/>
            </a:endParaRPr>
          </a:p>
        </p:txBody>
      </p:sp>
      <p:pic>
        <p:nvPicPr>
          <p:cNvPr id="371" name="Google Shape;371;p36"/>
          <p:cNvPicPr preferRelativeResize="0"/>
          <p:nvPr/>
        </p:nvPicPr>
        <p:blipFill>
          <a:blip r:embed="rId4">
            <a:alphaModFix/>
          </a:blip>
          <a:stretch>
            <a:fillRect/>
          </a:stretch>
        </p:blipFill>
        <p:spPr>
          <a:xfrm>
            <a:off x="1204625" y="1973700"/>
            <a:ext cx="457400" cy="516062"/>
          </a:xfrm>
          <a:prstGeom prst="rect">
            <a:avLst/>
          </a:prstGeom>
          <a:noFill/>
          <a:ln>
            <a:noFill/>
          </a:ln>
        </p:spPr>
      </p:pic>
      <p:pic>
        <p:nvPicPr>
          <p:cNvPr id="372" name="Google Shape;372;p36"/>
          <p:cNvPicPr preferRelativeResize="0"/>
          <p:nvPr/>
        </p:nvPicPr>
        <p:blipFill>
          <a:blip r:embed="rId4">
            <a:alphaModFix/>
          </a:blip>
          <a:stretch>
            <a:fillRect/>
          </a:stretch>
        </p:blipFill>
        <p:spPr>
          <a:xfrm>
            <a:off x="1820425" y="1973713"/>
            <a:ext cx="457400" cy="516062"/>
          </a:xfrm>
          <a:prstGeom prst="rect">
            <a:avLst/>
          </a:prstGeom>
          <a:noFill/>
          <a:ln>
            <a:noFill/>
          </a:ln>
        </p:spPr>
      </p:pic>
      <p:pic>
        <p:nvPicPr>
          <p:cNvPr id="373" name="Google Shape;373;p36"/>
          <p:cNvPicPr preferRelativeResize="0"/>
          <p:nvPr/>
        </p:nvPicPr>
        <p:blipFill>
          <a:blip r:embed="rId3">
            <a:alphaModFix/>
          </a:blip>
          <a:stretch>
            <a:fillRect/>
          </a:stretch>
        </p:blipFill>
        <p:spPr>
          <a:xfrm>
            <a:off x="2436237" y="1978400"/>
            <a:ext cx="457400" cy="506666"/>
          </a:xfrm>
          <a:prstGeom prst="rect">
            <a:avLst/>
          </a:prstGeom>
          <a:noFill/>
          <a:ln>
            <a:noFill/>
          </a:ln>
        </p:spPr>
      </p:pic>
      <p:pic>
        <p:nvPicPr>
          <p:cNvPr id="374" name="Google Shape;374;p36"/>
          <p:cNvPicPr preferRelativeResize="0"/>
          <p:nvPr/>
        </p:nvPicPr>
        <p:blipFill>
          <a:blip r:embed="rId3">
            <a:alphaModFix/>
          </a:blip>
          <a:stretch>
            <a:fillRect/>
          </a:stretch>
        </p:blipFill>
        <p:spPr>
          <a:xfrm>
            <a:off x="3123750" y="1978387"/>
            <a:ext cx="457400" cy="506666"/>
          </a:xfrm>
          <a:prstGeom prst="rect">
            <a:avLst/>
          </a:prstGeom>
          <a:noFill/>
          <a:ln>
            <a:noFill/>
          </a:ln>
        </p:spPr>
      </p:pic>
      <p:pic>
        <p:nvPicPr>
          <p:cNvPr id="375" name="Google Shape;375;p36"/>
          <p:cNvPicPr preferRelativeResize="0"/>
          <p:nvPr/>
        </p:nvPicPr>
        <p:blipFill>
          <a:blip r:embed="rId3">
            <a:alphaModFix/>
          </a:blip>
          <a:stretch>
            <a:fillRect/>
          </a:stretch>
        </p:blipFill>
        <p:spPr>
          <a:xfrm>
            <a:off x="3832512" y="1978375"/>
            <a:ext cx="457400" cy="506666"/>
          </a:xfrm>
          <a:prstGeom prst="rect">
            <a:avLst/>
          </a:prstGeom>
          <a:noFill/>
          <a:ln>
            <a:noFill/>
          </a:ln>
        </p:spPr>
      </p:pic>
      <p:pic>
        <p:nvPicPr>
          <p:cNvPr id="376" name="Google Shape;376;p36"/>
          <p:cNvPicPr preferRelativeResize="0"/>
          <p:nvPr/>
        </p:nvPicPr>
        <p:blipFill>
          <a:blip r:embed="rId3">
            <a:alphaModFix/>
          </a:blip>
          <a:stretch>
            <a:fillRect/>
          </a:stretch>
        </p:blipFill>
        <p:spPr>
          <a:xfrm>
            <a:off x="4505350" y="1983075"/>
            <a:ext cx="457400" cy="506666"/>
          </a:xfrm>
          <a:prstGeom prst="rect">
            <a:avLst/>
          </a:prstGeom>
          <a:noFill/>
          <a:ln>
            <a:noFill/>
          </a:ln>
        </p:spPr>
      </p:pic>
      <p:pic>
        <p:nvPicPr>
          <p:cNvPr id="377" name="Google Shape;377;p36"/>
          <p:cNvPicPr preferRelativeResize="0"/>
          <p:nvPr/>
        </p:nvPicPr>
        <p:blipFill>
          <a:blip r:embed="rId3">
            <a:alphaModFix/>
          </a:blip>
          <a:stretch>
            <a:fillRect/>
          </a:stretch>
        </p:blipFill>
        <p:spPr>
          <a:xfrm>
            <a:off x="5135787" y="1978387"/>
            <a:ext cx="457400" cy="506666"/>
          </a:xfrm>
          <a:prstGeom prst="rect">
            <a:avLst/>
          </a:prstGeom>
          <a:noFill/>
          <a:ln>
            <a:noFill/>
          </a:ln>
        </p:spPr>
      </p:pic>
      <p:pic>
        <p:nvPicPr>
          <p:cNvPr id="378" name="Google Shape;378;p36"/>
          <p:cNvPicPr preferRelativeResize="0"/>
          <p:nvPr/>
        </p:nvPicPr>
        <p:blipFill>
          <a:blip r:embed="rId3">
            <a:alphaModFix/>
          </a:blip>
          <a:stretch>
            <a:fillRect/>
          </a:stretch>
        </p:blipFill>
        <p:spPr>
          <a:xfrm>
            <a:off x="5787387" y="1983087"/>
            <a:ext cx="457400" cy="506666"/>
          </a:xfrm>
          <a:prstGeom prst="rect">
            <a:avLst/>
          </a:prstGeom>
          <a:noFill/>
          <a:ln>
            <a:noFill/>
          </a:ln>
        </p:spPr>
      </p:pic>
      <p:sp>
        <p:nvSpPr>
          <p:cNvPr id="379" name="Google Shape;379;p36"/>
          <p:cNvSpPr/>
          <p:nvPr/>
        </p:nvSpPr>
        <p:spPr>
          <a:xfrm>
            <a:off x="1955950" y="1647875"/>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80" name="Google Shape;380;p36"/>
          <p:cNvSpPr/>
          <p:nvPr/>
        </p:nvSpPr>
        <p:spPr>
          <a:xfrm>
            <a:off x="2571750" y="1647863"/>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81" name="Google Shape;381;p36"/>
          <p:cNvSpPr/>
          <p:nvPr/>
        </p:nvSpPr>
        <p:spPr>
          <a:xfrm>
            <a:off x="3946775" y="164785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82" name="Google Shape;382;p36"/>
          <p:cNvSpPr/>
          <p:nvPr/>
        </p:nvSpPr>
        <p:spPr>
          <a:xfrm>
            <a:off x="4640875" y="1650200"/>
            <a:ext cx="186332" cy="261307"/>
          </a:xfrm>
          <a:custGeom>
            <a:rect b="b" l="l" r="r" t="t"/>
            <a:pathLst>
              <a:path extrusionOk="0" h="21035" w="16897">
                <a:moveTo>
                  <a:pt x="0" y="14412"/>
                </a:moveTo>
                <a:cubicBezTo>
                  <a:pt x="712" y="16549"/>
                  <a:pt x="-198" y="20326"/>
                  <a:pt x="1988" y="20872"/>
                </a:cubicBezTo>
                <a:cubicBezTo>
                  <a:pt x="4604" y="21526"/>
                  <a:pt x="5958" y="17152"/>
                  <a:pt x="7454" y="14909"/>
                </a:cubicBezTo>
                <a:cubicBezTo>
                  <a:pt x="10718" y="10015"/>
                  <a:pt x="14266" y="5262"/>
                  <a:pt x="16897" y="0"/>
                </a:cubicBezTo>
              </a:path>
            </a:pathLst>
          </a:custGeom>
          <a:noFill/>
          <a:ln cap="flat" cmpd="sng" w="76200">
            <a:solidFill>
              <a:srgbClr val="00FF00"/>
            </a:solidFill>
            <a:prstDash val="solid"/>
            <a:round/>
            <a:headEnd len="med" w="med" type="none"/>
            <a:tailEnd len="med" w="med" type="none"/>
          </a:ln>
        </p:spPr>
      </p:sp>
      <p:sp>
        <p:nvSpPr>
          <p:cNvPr id="383" name="Google Shape;383;p36"/>
          <p:cNvSpPr/>
          <p:nvPr/>
        </p:nvSpPr>
        <p:spPr>
          <a:xfrm>
            <a:off x="1277963" y="1653431"/>
            <a:ext cx="248513" cy="253375"/>
          </a:xfrm>
          <a:custGeom>
            <a:rect b="b" l="l" r="r" t="t"/>
            <a:pathLst>
              <a:path extrusionOk="0" h="15903" w="16897">
                <a:moveTo>
                  <a:pt x="0" y="0"/>
                </a:moveTo>
                <a:cubicBezTo>
                  <a:pt x="4395" y="2930"/>
                  <a:pt x="7802" y="7136"/>
                  <a:pt x="11927" y="10436"/>
                </a:cubicBezTo>
                <a:cubicBezTo>
                  <a:pt x="13850" y="11975"/>
                  <a:pt x="16897" y="13440"/>
                  <a:pt x="16897" y="15903"/>
                </a:cubicBezTo>
              </a:path>
            </a:pathLst>
          </a:custGeom>
          <a:noFill/>
          <a:ln cap="flat" cmpd="sng" w="76200">
            <a:solidFill>
              <a:srgbClr val="FF0000"/>
            </a:solidFill>
            <a:prstDash val="solid"/>
            <a:round/>
            <a:headEnd len="med" w="med" type="none"/>
            <a:tailEnd len="med" w="med" type="none"/>
          </a:ln>
        </p:spPr>
      </p:sp>
      <p:sp>
        <p:nvSpPr>
          <p:cNvPr id="384" name="Google Shape;384;p36"/>
          <p:cNvSpPr/>
          <p:nvPr/>
        </p:nvSpPr>
        <p:spPr>
          <a:xfrm>
            <a:off x="1336437" y="1645513"/>
            <a:ext cx="168107" cy="213782"/>
          </a:xfrm>
          <a:custGeom>
            <a:rect b="b" l="l" r="r" t="t"/>
            <a:pathLst>
              <a:path extrusionOk="0" h="13418" w="11430">
                <a:moveTo>
                  <a:pt x="11430" y="0"/>
                </a:moveTo>
                <a:cubicBezTo>
                  <a:pt x="6392" y="3023"/>
                  <a:pt x="2628" y="8163"/>
                  <a:pt x="0" y="13418"/>
                </a:cubicBezTo>
              </a:path>
            </a:pathLst>
          </a:custGeom>
          <a:noFill/>
          <a:ln cap="flat" cmpd="sng" w="76200">
            <a:solidFill>
              <a:srgbClr val="FF0000"/>
            </a:solidFill>
            <a:prstDash val="solid"/>
            <a:round/>
            <a:headEnd len="med" w="med" type="none"/>
            <a:tailEnd len="med" w="med" type="none"/>
          </a:ln>
        </p:spPr>
      </p:sp>
      <p:sp>
        <p:nvSpPr>
          <p:cNvPr id="385" name="Google Shape;385;p36"/>
          <p:cNvSpPr/>
          <p:nvPr/>
        </p:nvSpPr>
        <p:spPr>
          <a:xfrm>
            <a:off x="3228163" y="1658106"/>
            <a:ext cx="248513" cy="253375"/>
          </a:xfrm>
          <a:custGeom>
            <a:rect b="b" l="l" r="r" t="t"/>
            <a:pathLst>
              <a:path extrusionOk="0" h="15903" w="16897">
                <a:moveTo>
                  <a:pt x="0" y="0"/>
                </a:moveTo>
                <a:cubicBezTo>
                  <a:pt x="4395" y="2930"/>
                  <a:pt x="7802" y="7136"/>
                  <a:pt x="11927" y="10436"/>
                </a:cubicBezTo>
                <a:cubicBezTo>
                  <a:pt x="13850" y="11975"/>
                  <a:pt x="16897" y="13440"/>
                  <a:pt x="16897" y="15903"/>
                </a:cubicBezTo>
              </a:path>
            </a:pathLst>
          </a:custGeom>
          <a:noFill/>
          <a:ln cap="flat" cmpd="sng" w="76200">
            <a:solidFill>
              <a:srgbClr val="FF0000"/>
            </a:solidFill>
            <a:prstDash val="solid"/>
            <a:round/>
            <a:headEnd len="med" w="med" type="none"/>
            <a:tailEnd len="med" w="med" type="none"/>
          </a:ln>
        </p:spPr>
      </p:sp>
      <p:sp>
        <p:nvSpPr>
          <p:cNvPr id="386" name="Google Shape;386;p36"/>
          <p:cNvSpPr/>
          <p:nvPr/>
        </p:nvSpPr>
        <p:spPr>
          <a:xfrm>
            <a:off x="3286637" y="1650188"/>
            <a:ext cx="168107" cy="213782"/>
          </a:xfrm>
          <a:custGeom>
            <a:rect b="b" l="l" r="r" t="t"/>
            <a:pathLst>
              <a:path extrusionOk="0" h="13418" w="11430">
                <a:moveTo>
                  <a:pt x="11430" y="0"/>
                </a:moveTo>
                <a:cubicBezTo>
                  <a:pt x="6392" y="3023"/>
                  <a:pt x="2628" y="8163"/>
                  <a:pt x="0" y="13418"/>
                </a:cubicBezTo>
              </a:path>
            </a:pathLst>
          </a:custGeom>
          <a:noFill/>
          <a:ln cap="flat" cmpd="sng" w="76200">
            <a:solidFill>
              <a:srgbClr val="FF0000"/>
            </a:solidFill>
            <a:prstDash val="solid"/>
            <a:round/>
            <a:headEnd len="med" w="med" type="none"/>
            <a:tailEnd len="med" w="med" type="none"/>
          </a:ln>
        </p:spPr>
      </p:sp>
      <p:sp>
        <p:nvSpPr>
          <p:cNvPr id="387" name="Google Shape;387;p36"/>
          <p:cNvSpPr/>
          <p:nvPr/>
        </p:nvSpPr>
        <p:spPr>
          <a:xfrm>
            <a:off x="5236813" y="1658119"/>
            <a:ext cx="248513" cy="253375"/>
          </a:xfrm>
          <a:custGeom>
            <a:rect b="b" l="l" r="r" t="t"/>
            <a:pathLst>
              <a:path extrusionOk="0" h="15903" w="16897">
                <a:moveTo>
                  <a:pt x="0" y="0"/>
                </a:moveTo>
                <a:cubicBezTo>
                  <a:pt x="4395" y="2930"/>
                  <a:pt x="7802" y="7136"/>
                  <a:pt x="11927" y="10436"/>
                </a:cubicBezTo>
                <a:cubicBezTo>
                  <a:pt x="13850" y="11975"/>
                  <a:pt x="16897" y="13440"/>
                  <a:pt x="16897" y="15903"/>
                </a:cubicBezTo>
              </a:path>
            </a:pathLst>
          </a:custGeom>
          <a:noFill/>
          <a:ln cap="flat" cmpd="sng" w="76200">
            <a:solidFill>
              <a:srgbClr val="FF0000"/>
            </a:solidFill>
            <a:prstDash val="solid"/>
            <a:round/>
            <a:headEnd len="med" w="med" type="none"/>
            <a:tailEnd len="med" w="med" type="none"/>
          </a:ln>
        </p:spPr>
      </p:sp>
      <p:sp>
        <p:nvSpPr>
          <p:cNvPr id="388" name="Google Shape;388;p36"/>
          <p:cNvSpPr/>
          <p:nvPr/>
        </p:nvSpPr>
        <p:spPr>
          <a:xfrm>
            <a:off x="5295287" y="1650200"/>
            <a:ext cx="168107" cy="213782"/>
          </a:xfrm>
          <a:custGeom>
            <a:rect b="b" l="l" r="r" t="t"/>
            <a:pathLst>
              <a:path extrusionOk="0" h="13418" w="11430">
                <a:moveTo>
                  <a:pt x="11430" y="0"/>
                </a:moveTo>
                <a:cubicBezTo>
                  <a:pt x="6392" y="3023"/>
                  <a:pt x="2628" y="8163"/>
                  <a:pt x="0" y="13418"/>
                </a:cubicBezTo>
              </a:path>
            </a:pathLst>
          </a:custGeom>
          <a:noFill/>
          <a:ln cap="flat" cmpd="sng" w="76200">
            <a:solidFill>
              <a:srgbClr val="FF0000"/>
            </a:solidFill>
            <a:prstDash val="solid"/>
            <a:round/>
            <a:headEnd len="med" w="med" type="none"/>
            <a:tailEnd len="med" w="med" type="none"/>
          </a:ln>
        </p:spPr>
      </p:sp>
      <p:sp>
        <p:nvSpPr>
          <p:cNvPr id="389" name="Google Shape;389;p36"/>
          <p:cNvSpPr/>
          <p:nvPr/>
        </p:nvSpPr>
        <p:spPr>
          <a:xfrm>
            <a:off x="5894938" y="1660469"/>
            <a:ext cx="248513" cy="253375"/>
          </a:xfrm>
          <a:custGeom>
            <a:rect b="b" l="l" r="r" t="t"/>
            <a:pathLst>
              <a:path extrusionOk="0" h="15903" w="16897">
                <a:moveTo>
                  <a:pt x="0" y="0"/>
                </a:moveTo>
                <a:cubicBezTo>
                  <a:pt x="4395" y="2930"/>
                  <a:pt x="7802" y="7136"/>
                  <a:pt x="11927" y="10436"/>
                </a:cubicBezTo>
                <a:cubicBezTo>
                  <a:pt x="13850" y="11975"/>
                  <a:pt x="16897" y="13440"/>
                  <a:pt x="16897" y="15903"/>
                </a:cubicBezTo>
              </a:path>
            </a:pathLst>
          </a:custGeom>
          <a:noFill/>
          <a:ln cap="flat" cmpd="sng" w="76200">
            <a:solidFill>
              <a:srgbClr val="FF0000"/>
            </a:solidFill>
            <a:prstDash val="solid"/>
            <a:round/>
            <a:headEnd len="med" w="med" type="none"/>
            <a:tailEnd len="med" w="med" type="none"/>
          </a:ln>
        </p:spPr>
      </p:sp>
      <p:sp>
        <p:nvSpPr>
          <p:cNvPr id="390" name="Google Shape;390;p36"/>
          <p:cNvSpPr/>
          <p:nvPr/>
        </p:nvSpPr>
        <p:spPr>
          <a:xfrm>
            <a:off x="5953412" y="1652550"/>
            <a:ext cx="168107" cy="213782"/>
          </a:xfrm>
          <a:custGeom>
            <a:rect b="b" l="l" r="r" t="t"/>
            <a:pathLst>
              <a:path extrusionOk="0" h="13418" w="11430">
                <a:moveTo>
                  <a:pt x="11430" y="0"/>
                </a:moveTo>
                <a:cubicBezTo>
                  <a:pt x="6392" y="3023"/>
                  <a:pt x="2628" y="8163"/>
                  <a:pt x="0" y="13418"/>
                </a:cubicBezTo>
              </a:path>
            </a:pathLst>
          </a:custGeom>
          <a:noFill/>
          <a:ln cap="flat" cmpd="sng" w="76200">
            <a:solidFill>
              <a:srgbClr val="FF0000"/>
            </a:solidFill>
            <a:prstDash val="solid"/>
            <a:round/>
            <a:headEnd len="med" w="med" type="none"/>
            <a:tailEnd len="med" w="med" type="none"/>
          </a:ln>
        </p:spPr>
      </p:sp>
      <p:sp>
        <p:nvSpPr>
          <p:cNvPr id="391" name="Google Shape;391;p36"/>
          <p:cNvSpPr txBox="1"/>
          <p:nvPr>
            <p:ph idx="2" type="body"/>
          </p:nvPr>
        </p:nvSpPr>
        <p:spPr>
          <a:xfrm>
            <a:off x="3228175" y="3708475"/>
            <a:ext cx="4820700" cy="1407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After this process it is decided that they keep bits 2,3,5,6 of the key. This process is called key sifting.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397" name="Google Shape;397;p37"/>
          <p:cNvCxnSpPr/>
          <p:nvPr/>
        </p:nvCxnSpPr>
        <p:spPr>
          <a:xfrm>
            <a:off x="1619250" y="2484775"/>
            <a:ext cx="5491500" cy="0"/>
          </a:xfrm>
          <a:prstGeom prst="straightConnector1">
            <a:avLst/>
          </a:prstGeom>
          <a:noFill/>
          <a:ln cap="flat" cmpd="sng" w="76200">
            <a:solidFill>
              <a:srgbClr val="000000"/>
            </a:solidFill>
            <a:prstDash val="solid"/>
            <a:round/>
            <a:headEnd len="med" w="med" type="none"/>
            <a:tailEnd len="med" w="med" type="none"/>
          </a:ln>
        </p:spPr>
      </p:cxnSp>
      <p:sp>
        <p:nvSpPr>
          <p:cNvPr id="398" name="Google Shape;398;p37"/>
          <p:cNvSpPr/>
          <p:nvPr/>
        </p:nvSpPr>
        <p:spPr>
          <a:xfrm>
            <a:off x="650200" y="204992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99" name="Google Shape;399;p37"/>
          <p:cNvSpPr/>
          <p:nvPr/>
        </p:nvSpPr>
        <p:spPr>
          <a:xfrm>
            <a:off x="7110750" y="2049925"/>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00" name="Google Shape;400;p37"/>
          <p:cNvSpPr/>
          <p:nvPr/>
        </p:nvSpPr>
        <p:spPr>
          <a:xfrm>
            <a:off x="4003750" y="3364900"/>
            <a:ext cx="1018800" cy="8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401" name="Google Shape;401;p37"/>
          <p:cNvCxnSpPr>
            <a:endCxn id="400" idx="0"/>
          </p:cNvCxnSpPr>
          <p:nvPr/>
        </p:nvCxnSpPr>
        <p:spPr>
          <a:xfrm flipH="1">
            <a:off x="4513150" y="2463700"/>
            <a:ext cx="30600" cy="901200"/>
          </a:xfrm>
          <a:prstGeom prst="straightConnector1">
            <a:avLst/>
          </a:prstGeom>
          <a:noFill/>
          <a:ln cap="flat" cmpd="sng" w="76200">
            <a:solidFill>
              <a:srgbClr val="000000"/>
            </a:solidFill>
            <a:prstDash val="solid"/>
            <a:round/>
            <a:headEnd len="med" w="med" type="none"/>
            <a:tailEnd len="med" w="med" type="none"/>
          </a:ln>
        </p:spPr>
      </p:cxnSp>
      <p:sp>
        <p:nvSpPr>
          <p:cNvPr id="402" name="Google Shape;402;p37"/>
          <p:cNvSpPr txBox="1"/>
          <p:nvPr/>
        </p:nvSpPr>
        <p:spPr>
          <a:xfrm>
            <a:off x="935925" y="2261150"/>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Bob</a:t>
            </a:r>
            <a:endParaRPr>
              <a:latin typeface="Titillium Web Light"/>
              <a:ea typeface="Titillium Web Light"/>
              <a:cs typeface="Titillium Web Light"/>
              <a:sym typeface="Titillium Web Light"/>
            </a:endParaRPr>
          </a:p>
        </p:txBody>
      </p:sp>
      <p:sp>
        <p:nvSpPr>
          <p:cNvPr id="403" name="Google Shape;403;p37"/>
          <p:cNvSpPr txBox="1"/>
          <p:nvPr/>
        </p:nvSpPr>
        <p:spPr>
          <a:xfrm>
            <a:off x="7272125" y="2323275"/>
            <a:ext cx="548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Alice</a:t>
            </a:r>
            <a:endParaRPr>
              <a:latin typeface="Titillium Web Light"/>
              <a:ea typeface="Titillium Web Light"/>
              <a:cs typeface="Titillium Web Light"/>
              <a:sym typeface="Titillium Web Light"/>
            </a:endParaRPr>
          </a:p>
        </p:txBody>
      </p:sp>
      <p:sp>
        <p:nvSpPr>
          <p:cNvPr id="404" name="Google Shape;404;p37"/>
          <p:cNvSpPr txBox="1"/>
          <p:nvPr/>
        </p:nvSpPr>
        <p:spPr>
          <a:xfrm>
            <a:off x="4205350" y="3602950"/>
            <a:ext cx="646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Eve</a:t>
            </a:r>
            <a:endParaRPr>
              <a:latin typeface="Titillium Web Light"/>
              <a:ea typeface="Titillium Web Light"/>
              <a:cs typeface="Titillium Web Light"/>
              <a:sym typeface="Titillium Web Light"/>
            </a:endParaRPr>
          </a:p>
        </p:txBody>
      </p:sp>
      <p:sp>
        <p:nvSpPr>
          <p:cNvPr id="405" name="Google Shape;405;p37"/>
          <p:cNvSpPr txBox="1"/>
          <p:nvPr>
            <p:ph idx="2" type="body"/>
          </p:nvPr>
        </p:nvSpPr>
        <p:spPr>
          <a:xfrm>
            <a:off x="1697850" y="907000"/>
            <a:ext cx="5334300" cy="4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1         1        1         1          0        1          0         0   </a:t>
            </a:r>
            <a:endParaRPr/>
          </a:p>
        </p:txBody>
      </p:sp>
      <p:sp>
        <p:nvSpPr>
          <p:cNvPr id="406" name="Google Shape;406;p37"/>
          <p:cNvSpPr/>
          <p:nvPr/>
        </p:nvSpPr>
        <p:spPr>
          <a:xfrm>
            <a:off x="2563500" y="907000"/>
            <a:ext cx="261000" cy="4596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3150750" y="907000"/>
            <a:ext cx="261000" cy="4596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4513150" y="907000"/>
            <a:ext cx="261000" cy="4596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5083075" y="907000"/>
            <a:ext cx="261000" cy="4596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txBox="1"/>
          <p:nvPr>
            <p:ph idx="2" type="body"/>
          </p:nvPr>
        </p:nvSpPr>
        <p:spPr>
          <a:xfrm>
            <a:off x="2083770" y="1498275"/>
            <a:ext cx="4703700" cy="55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Secret key:    1101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Eavesdropping?</a:t>
            </a:r>
            <a:endParaRPr/>
          </a:p>
        </p:txBody>
      </p:sp>
      <p:sp>
        <p:nvSpPr>
          <p:cNvPr id="416" name="Google Shape;416;p3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38"/>
          <p:cNvSpPr txBox="1"/>
          <p:nvPr>
            <p:ph idx="2" type="body"/>
          </p:nvPr>
        </p:nvSpPr>
        <p:spPr>
          <a:xfrm>
            <a:off x="975253" y="1759175"/>
            <a:ext cx="6228300" cy="27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What about Eve? Didn’t she get ahold of the key, since she was listening in on the line?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Eavesdropping?</a:t>
            </a:r>
            <a:endParaRPr/>
          </a:p>
        </p:txBody>
      </p:sp>
      <p:sp>
        <p:nvSpPr>
          <p:cNvPr id="423" name="Google Shape;423;p3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39"/>
          <p:cNvSpPr txBox="1"/>
          <p:nvPr>
            <p:ph idx="2" type="body"/>
          </p:nvPr>
        </p:nvSpPr>
        <p:spPr>
          <a:xfrm>
            <a:off x="975250" y="1458875"/>
            <a:ext cx="6228300" cy="124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Just like Alice, if Eve wants to read the photons she has to use a filter. However as we said she doesn’t know which filters to use and she might use the wrong one.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25" name="Google Shape;425;p39"/>
          <p:cNvPicPr preferRelativeResize="0"/>
          <p:nvPr/>
        </p:nvPicPr>
        <p:blipFill>
          <a:blip r:embed="rId3">
            <a:alphaModFix/>
          </a:blip>
          <a:stretch>
            <a:fillRect/>
          </a:stretch>
        </p:blipFill>
        <p:spPr>
          <a:xfrm>
            <a:off x="1909175" y="2706275"/>
            <a:ext cx="885675" cy="762100"/>
          </a:xfrm>
          <a:prstGeom prst="rect">
            <a:avLst/>
          </a:prstGeom>
          <a:noFill/>
          <a:ln>
            <a:noFill/>
          </a:ln>
        </p:spPr>
      </p:pic>
      <p:pic>
        <p:nvPicPr>
          <p:cNvPr id="426" name="Google Shape;426;p39"/>
          <p:cNvPicPr preferRelativeResize="0"/>
          <p:nvPr/>
        </p:nvPicPr>
        <p:blipFill>
          <a:blip r:embed="rId4">
            <a:alphaModFix/>
          </a:blip>
          <a:stretch>
            <a:fillRect/>
          </a:stretch>
        </p:blipFill>
        <p:spPr>
          <a:xfrm>
            <a:off x="3061625" y="2706275"/>
            <a:ext cx="818775" cy="762100"/>
          </a:xfrm>
          <a:prstGeom prst="rect">
            <a:avLst/>
          </a:prstGeom>
          <a:noFill/>
          <a:ln>
            <a:noFill/>
          </a:ln>
        </p:spPr>
      </p:pic>
      <p:cxnSp>
        <p:nvCxnSpPr>
          <p:cNvPr id="427" name="Google Shape;427;p39"/>
          <p:cNvCxnSpPr/>
          <p:nvPr/>
        </p:nvCxnSpPr>
        <p:spPr>
          <a:xfrm>
            <a:off x="4153725" y="3081125"/>
            <a:ext cx="1242300" cy="24900"/>
          </a:xfrm>
          <a:prstGeom prst="straightConnector1">
            <a:avLst/>
          </a:prstGeom>
          <a:noFill/>
          <a:ln cap="flat" cmpd="sng" w="76200">
            <a:solidFill>
              <a:srgbClr val="000000"/>
            </a:solidFill>
            <a:prstDash val="solid"/>
            <a:round/>
            <a:headEnd len="med" w="med" type="none"/>
            <a:tailEnd len="med" w="med" type="triangle"/>
          </a:ln>
        </p:spPr>
      </p:cxnSp>
      <p:sp>
        <p:nvSpPr>
          <p:cNvPr id="428" name="Google Shape;428;p39"/>
          <p:cNvSpPr txBox="1"/>
          <p:nvPr>
            <p:ph idx="2" type="body"/>
          </p:nvPr>
        </p:nvSpPr>
        <p:spPr>
          <a:xfrm>
            <a:off x="1053100" y="3480875"/>
            <a:ext cx="6228300" cy="124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If she </a:t>
            </a:r>
            <a:r>
              <a:rPr lang="en"/>
              <a:t>interprets</a:t>
            </a:r>
            <a:r>
              <a:rPr lang="en"/>
              <a:t> it as 0 the photon’s spin has changed and is </a:t>
            </a:r>
            <a:r>
              <a:rPr lang="en"/>
              <a:t>forwarded</a:t>
            </a:r>
            <a:r>
              <a:rPr lang="en"/>
              <a:t> incorrectly to Alice.</a:t>
            </a:r>
            <a:endParaRPr/>
          </a:p>
          <a:p>
            <a:pPr indent="0" lvl="0" marL="0" rtl="0" algn="l">
              <a:spcBef>
                <a:spcPts val="600"/>
              </a:spcBef>
              <a:spcAft>
                <a:spcPts val="0"/>
              </a:spcAft>
              <a:buNone/>
            </a:pPr>
            <a:r>
              <a:rPr lang="en"/>
              <a:t>This is due to the no-cloning theorem and HUP.</a:t>
            </a:r>
            <a:endParaRPr/>
          </a:p>
        </p:txBody>
      </p:sp>
      <p:pic>
        <p:nvPicPr>
          <p:cNvPr id="429" name="Google Shape;429;p39"/>
          <p:cNvPicPr preferRelativeResize="0"/>
          <p:nvPr/>
        </p:nvPicPr>
        <p:blipFill>
          <a:blip r:embed="rId5">
            <a:alphaModFix/>
          </a:blip>
          <a:stretch>
            <a:fillRect/>
          </a:stretch>
        </p:blipFill>
        <p:spPr>
          <a:xfrm>
            <a:off x="5768825" y="2621148"/>
            <a:ext cx="964231" cy="762100"/>
          </a:xfrm>
          <a:prstGeom prst="rect">
            <a:avLst/>
          </a:prstGeom>
          <a:noFill/>
          <a:ln>
            <a:noFill/>
          </a:ln>
        </p:spPr>
      </p:pic>
      <p:pic>
        <p:nvPicPr>
          <p:cNvPr id="430" name="Google Shape;430;p39"/>
          <p:cNvPicPr preferRelativeResize="0"/>
          <p:nvPr/>
        </p:nvPicPr>
        <p:blipFill>
          <a:blip r:embed="rId6">
            <a:alphaModFix/>
          </a:blip>
          <a:stretch>
            <a:fillRect/>
          </a:stretch>
        </p:blipFill>
        <p:spPr>
          <a:xfrm>
            <a:off x="6999546" y="2624171"/>
            <a:ext cx="866204" cy="7560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Eavesdropping?</a:t>
            </a:r>
            <a:endParaRPr/>
          </a:p>
        </p:txBody>
      </p:sp>
      <p:sp>
        <p:nvSpPr>
          <p:cNvPr id="436" name="Google Shape;436;p4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7" name="Google Shape;437;p40"/>
          <p:cNvSpPr txBox="1"/>
          <p:nvPr>
            <p:ph idx="2" type="body"/>
          </p:nvPr>
        </p:nvSpPr>
        <p:spPr>
          <a:xfrm>
            <a:off x="975250" y="1458875"/>
            <a:ext cx="6228300" cy="2653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Now all Alice and Bob have to do to check if their communication is compromised is publicly check a random sample of the </a:t>
            </a:r>
            <a:r>
              <a:rPr lang="en"/>
              <a:t>sifted key</a:t>
            </a:r>
            <a:r>
              <a:rPr lang="en"/>
              <a:t>. If they find that something has been changed(in this example the first bit is different for Alice), according to some eavesdropping tolerance, they can deduce that someone is eavesdropping and abort the key sharing.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1"/>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Transmit the message!</a:t>
            </a:r>
            <a:endParaRPr/>
          </a:p>
        </p:txBody>
      </p:sp>
      <p:sp>
        <p:nvSpPr>
          <p:cNvPr id="443" name="Google Shape;443;p4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41"/>
          <p:cNvSpPr txBox="1"/>
          <p:nvPr>
            <p:ph idx="2" type="body"/>
          </p:nvPr>
        </p:nvSpPr>
        <p:spPr>
          <a:xfrm>
            <a:off x="975250" y="1458875"/>
            <a:ext cx="6228300" cy="2914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Now Alice and Bob have a secret key they can use as a one time pad and communicate a message safely over an insecure line.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was QKD using the BB84 protocol, the most successful and important application of quantum cryptography.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126550" y="953400"/>
            <a:ext cx="719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 Conventional Cryptography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2"/>
          <p:cNvSpPr txBox="1"/>
          <p:nvPr>
            <p:ph type="ctrTitle"/>
          </p:nvPr>
        </p:nvSpPr>
        <p:spPr>
          <a:xfrm>
            <a:off x="1126550" y="953400"/>
            <a:ext cx="7193400" cy="174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5</a:t>
            </a:r>
            <a:r>
              <a:rPr lang="en"/>
              <a:t>. Quantum Cryptography In Practice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43"/>
          <p:cNvSpPr txBox="1"/>
          <p:nvPr>
            <p:ph idx="2" type="body"/>
          </p:nvPr>
        </p:nvSpPr>
        <p:spPr>
          <a:xfrm>
            <a:off x="975250" y="1458875"/>
            <a:ext cx="6228300" cy="2914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first QKD prototype worked over a distance of 32 cm in 1989.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then however, quantum cryptography has become much more practical.</a:t>
            </a:r>
            <a:endParaRPr/>
          </a:p>
        </p:txBody>
      </p:sp>
      <p:sp>
        <p:nvSpPr>
          <p:cNvPr id="456" name="Google Shape;456;p43"/>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Interest in quantum cryptography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4"/>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t</a:t>
            </a:r>
            <a:r>
              <a:rPr lang="en"/>
              <a:t>echnology today</a:t>
            </a:r>
            <a:endParaRPr/>
          </a:p>
        </p:txBody>
      </p:sp>
      <p:sp>
        <p:nvSpPr>
          <p:cNvPr id="462" name="Google Shape;462;p4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3" name="Google Shape;463;p44"/>
          <p:cNvSpPr txBox="1"/>
          <p:nvPr>
            <p:ph idx="2" type="body"/>
          </p:nvPr>
        </p:nvSpPr>
        <p:spPr>
          <a:xfrm>
            <a:off x="975250" y="1458875"/>
            <a:ext cx="6228300" cy="2914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longest distance for QKD through optical fibre was achieved by the University of Geneva and Corning Inc, with a secret key rate of 12.7 kbit/s which is also the highest bit rate for distances over 100km.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Corning and various institutions in China achieved a distance of 404 km but the bit rate was too slow to be considered practical.</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Public-key cryptosystems</a:t>
            </a:r>
            <a:endParaRPr/>
          </a:p>
        </p:txBody>
      </p:sp>
      <p:sp>
        <p:nvSpPr>
          <p:cNvPr id="103" name="Google Shape;103;p16"/>
          <p:cNvSpPr txBox="1"/>
          <p:nvPr>
            <p:ph idx="1" type="body"/>
          </p:nvPr>
        </p:nvSpPr>
        <p:spPr>
          <a:xfrm>
            <a:off x="975250" y="1575121"/>
            <a:ext cx="7193400" cy="2702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Rely on One-way functions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Difficult to reverse(not impossible)</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Every user has a set of keys(public, private)</a:t>
            </a:r>
            <a:endParaRPr/>
          </a:p>
          <a:p>
            <a:pPr indent="0" lvl="0" marL="0" rtl="0" algn="l">
              <a:spcBef>
                <a:spcPts val="600"/>
              </a:spcBef>
              <a:spcAft>
                <a:spcPts val="0"/>
              </a:spcAft>
              <a:buNone/>
            </a:pPr>
            <a:r>
              <a:t/>
            </a:r>
            <a:endParaRPr/>
          </a:p>
        </p:txBody>
      </p:sp>
      <p:sp>
        <p:nvSpPr>
          <p:cNvPr id="104" name="Google Shape;104;p1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Sending an encrypted message</a:t>
            </a:r>
            <a:endParaRPr/>
          </a:p>
        </p:txBody>
      </p:sp>
      <p:sp>
        <p:nvSpPr>
          <p:cNvPr id="110" name="Google Shape;110;p17"/>
          <p:cNvSpPr txBox="1"/>
          <p:nvPr>
            <p:ph idx="1" type="body"/>
          </p:nvPr>
        </p:nvSpPr>
        <p:spPr>
          <a:xfrm>
            <a:off x="177750" y="1575121"/>
            <a:ext cx="7193400" cy="2702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Sender encrypts using receiver’s public key</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Only way to decrypt is using </a:t>
            </a:r>
            <a:r>
              <a:rPr lang="en"/>
              <a:t>receiver’s private key</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Eavesdroppers only have </a:t>
            </a:r>
            <a:r>
              <a:rPr lang="en"/>
              <a:t>receiver’s public key</a:t>
            </a:r>
            <a:endParaRPr/>
          </a:p>
          <a:p>
            <a:pPr indent="0" lvl="0" marL="0" rtl="0" algn="l">
              <a:spcBef>
                <a:spcPts val="600"/>
              </a:spcBef>
              <a:spcAft>
                <a:spcPts val="0"/>
              </a:spcAft>
              <a:buNone/>
            </a:pPr>
            <a:r>
              <a:rPr lang="en"/>
              <a:t>	so they can’t decrypt the message</a:t>
            </a:r>
            <a:endParaRPr/>
          </a:p>
          <a:p>
            <a:pPr indent="0" lvl="0" marL="0" rtl="0" algn="l">
              <a:spcBef>
                <a:spcPts val="600"/>
              </a:spcBef>
              <a:spcAft>
                <a:spcPts val="0"/>
              </a:spcAft>
              <a:buNone/>
            </a:pPr>
            <a:r>
              <a:t/>
            </a:r>
            <a:endParaRPr/>
          </a:p>
        </p:txBody>
      </p:sp>
      <p:sp>
        <p:nvSpPr>
          <p:cNvPr id="111" name="Google Shape;111;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Hackable?</a:t>
            </a:r>
            <a:endParaRPr/>
          </a:p>
        </p:txBody>
      </p:sp>
      <p:sp>
        <p:nvSpPr>
          <p:cNvPr id="117" name="Google Shape;117;p18"/>
          <p:cNvSpPr txBox="1"/>
          <p:nvPr>
            <p:ph idx="1" type="body"/>
          </p:nvPr>
        </p:nvSpPr>
        <p:spPr>
          <a:xfrm>
            <a:off x="177750" y="1575126"/>
            <a:ext cx="7193400" cy="3223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Factoring primes is a hard problem</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Quantum Computers are a major threat to conventional cryptography</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Shor’s fast algorithm</a:t>
            </a:r>
            <a:endParaRPr/>
          </a:p>
          <a:p>
            <a:pPr indent="0" lvl="0" marL="914400" rtl="0" algn="l">
              <a:spcBef>
                <a:spcPts val="600"/>
              </a:spcBef>
              <a:spcAft>
                <a:spcPts val="0"/>
              </a:spcAft>
              <a:buNone/>
            </a:pPr>
            <a:r>
              <a:rPr lang="en" sz="1400"/>
              <a:t>Uses quantum computing to solve the factoring problem.</a:t>
            </a:r>
            <a:endParaRPr sz="1400"/>
          </a:p>
        </p:txBody>
      </p:sp>
      <p:sp>
        <p:nvSpPr>
          <p:cNvPr id="118" name="Google Shape;118;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1126550" y="953400"/>
            <a:ext cx="719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a:t>
            </a:r>
            <a:r>
              <a:rPr lang="en"/>
              <a:t>. Quantum Cryptosystems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000"/>
              <a:t>Quantum Cryptography</a:t>
            </a:r>
            <a:endParaRPr/>
          </a:p>
        </p:txBody>
      </p:sp>
      <p:sp>
        <p:nvSpPr>
          <p:cNvPr id="129" name="Google Shape;129;p20"/>
          <p:cNvSpPr txBox="1"/>
          <p:nvPr>
            <p:ph idx="1" type="body"/>
          </p:nvPr>
        </p:nvSpPr>
        <p:spPr>
          <a:xfrm>
            <a:off x="177750" y="1575126"/>
            <a:ext cx="7193400" cy="3223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Based on the principles of quantum physics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Applications include : QKD, quantum bit commitment and quantum coin tossing.</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sz="1400"/>
          </a:p>
        </p:txBody>
      </p:sp>
      <p:sp>
        <p:nvSpPr>
          <p:cNvPr id="130" name="Google Shape;130;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975250" y="1065267"/>
            <a:ext cx="71934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000"/>
              <a:t>QKD</a:t>
            </a:r>
            <a:endParaRPr/>
          </a:p>
        </p:txBody>
      </p:sp>
      <p:sp>
        <p:nvSpPr>
          <p:cNvPr id="136" name="Google Shape;136;p21"/>
          <p:cNvSpPr txBox="1"/>
          <p:nvPr>
            <p:ph idx="1" type="body"/>
          </p:nvPr>
        </p:nvSpPr>
        <p:spPr>
          <a:xfrm>
            <a:off x="177750" y="1575125"/>
            <a:ext cx="7193400" cy="34194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Guarantees the distribution of random keys over insecure channel</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In </a:t>
            </a:r>
            <a:r>
              <a:rPr lang="en"/>
              <a:t>conjunction</a:t>
            </a:r>
            <a:r>
              <a:rPr lang="en"/>
              <a:t> with other cryptography methods provides very strong  security</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rPr lang="en"/>
              <a:t>ie :</a:t>
            </a:r>
            <a:r>
              <a:rPr lang="en"/>
              <a:t>Said key can be used as a One Time Pad for unconditionally secure communication</a:t>
            </a:r>
            <a:endParaRPr sz="1400"/>
          </a:p>
        </p:txBody>
      </p:sp>
      <p:sp>
        <p:nvSpPr>
          <p:cNvPr id="137" name="Google Shape;137;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