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4" r:id="rId4"/>
    <p:sldId id="273" r:id="rId5"/>
    <p:sldId id="258" r:id="rId6"/>
    <p:sldId id="265" r:id="rId7"/>
    <p:sldId id="272" r:id="rId8"/>
    <p:sldId id="259" r:id="rId9"/>
    <p:sldId id="260" r:id="rId10"/>
    <p:sldId id="276" r:id="rId11"/>
    <p:sldId id="266" r:id="rId12"/>
    <p:sldId id="267" r:id="rId13"/>
    <p:sldId id="274" r:id="rId14"/>
    <p:sldId id="261" r:id="rId15"/>
    <p:sldId id="268" r:id="rId16"/>
    <p:sldId id="269" r:id="rId17"/>
    <p:sldId id="270" r:id="rId18"/>
    <p:sldId id="26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AA502"/>
    <a:srgbClr val="C65319"/>
    <a:srgbClr val="2A7EB8"/>
    <a:srgbClr val="FAAD16"/>
    <a:srgbClr val="C1C1C1"/>
    <a:srgbClr val="B3071B"/>
    <a:srgbClr val="C5C5C5"/>
    <a:srgbClr val="7F7F7F"/>
    <a:srgbClr val="F81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94658"/>
  </p:normalViewPr>
  <p:slideViewPr>
    <p:cSldViewPr snapToGrid="0">
      <p:cViewPr varScale="1">
        <p:scale>
          <a:sx n="120" d="100"/>
          <a:sy n="120" d="100"/>
        </p:scale>
        <p:origin x="126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53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ABF4952-6EF5-8426-77FE-2CDE72D7BF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D97DD79-37DA-EF7B-ADB4-FFA70562A5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B57C0-8298-9245-B1BE-49F4E7DB0DB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A204BB-8DCF-1A2D-B324-ED315C2741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FCAF0A-0836-3093-F36F-E4CF1E1A4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947C-B7E6-564B-B250-639C2C6A55A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6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772B-5DA0-7844-B434-04CF04FB9BEF}" type="datetimeFigureOut">
              <a:rPr lang="it-IT" smtClean="0"/>
              <a:t>23/09/24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7D5DA-8705-CF41-8716-C82EB8A7A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33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7D5DA-8705-CF41-8716-C82EB8A7A4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93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ottotitolo 2">
            <a:extLst>
              <a:ext uri="{FF2B5EF4-FFF2-40B4-BE49-F238E27FC236}">
                <a16:creationId xmlns:a16="http://schemas.microsoft.com/office/drawing/2014/main" id="{249D45AC-DCA0-4B42-D9AD-FA76708ED91A}"/>
              </a:ext>
            </a:extLst>
          </p:cNvPr>
          <p:cNvSpPr txBox="1">
            <a:spLocks/>
          </p:cNvSpPr>
          <p:nvPr userDrawn="1"/>
        </p:nvSpPr>
        <p:spPr>
          <a:xfrm>
            <a:off x="166106" y="6497110"/>
            <a:ext cx="11859788" cy="311170"/>
          </a:xfrm>
          <a:prstGeom prst="roundRect">
            <a:avLst/>
          </a:prstGeom>
          <a:solidFill>
            <a:srgbClr val="8F8C8D"/>
          </a:solidFill>
          <a:ln w="25400">
            <a:solidFill>
              <a:srgbClr val="8F8C8D"/>
            </a:solidFill>
          </a:ln>
          <a:effectLst>
            <a:glow>
              <a:srgbClr val="8F8C8D">
                <a:alpha val="40000"/>
              </a:srgbClr>
            </a:glow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9D0F4A4-9816-D553-A156-41C3D94C7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130" y="2172383"/>
            <a:ext cx="8901738" cy="1514921"/>
          </a:xfrm>
          <a:prstGeom prst="roundRect">
            <a:avLst/>
          </a:prstGeom>
          <a:solidFill>
            <a:srgbClr val="B3071B"/>
          </a:solidFill>
        </p:spPr>
        <p:txBody>
          <a:bodyPr anchor="ctr">
            <a:normAutofit fontScale="90000"/>
          </a:bodyPr>
          <a:lstStyle>
            <a:lvl1pPr algn="ctr">
              <a:defRPr sz="4400"/>
            </a:lvl1pPr>
          </a:lstStyle>
          <a:p>
            <a:endParaRPr lang="en-US" sz="4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40F7A223-C310-61C6-D49E-775F424BAF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8283" y="4437852"/>
            <a:ext cx="1513261" cy="151326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87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2D52D35-FE2A-859E-8723-AF135DD7C8B1}"/>
              </a:ext>
            </a:extLst>
          </p:cNvPr>
          <p:cNvSpPr txBox="1"/>
          <p:nvPr userDrawn="1"/>
        </p:nvSpPr>
        <p:spPr>
          <a:xfrm>
            <a:off x="6244046" y="5747657"/>
            <a:ext cx="52251" cy="55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CB62E0CF-2F05-EA35-E544-B758DDE8D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69" y="6504190"/>
            <a:ext cx="11859787" cy="3111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5pPr marL="1828800" indent="0" algn="l">
              <a:buNone/>
              <a:defRPr sz="24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850BE798-A550-FEAC-FA5E-4315BC87F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1279" y="3859993"/>
            <a:ext cx="5051425" cy="739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/>
          </a:p>
        </p:txBody>
      </p:sp>
      <p:sp>
        <p:nvSpPr>
          <p:cNvPr id="31" name="Segnaposto testo 29">
            <a:extLst>
              <a:ext uri="{FF2B5EF4-FFF2-40B4-BE49-F238E27FC236}">
                <a16:creationId xmlns:a16="http://schemas.microsoft.com/office/drawing/2014/main" id="{CE3EC930-935A-2DC3-DA24-542040020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1276" y="4680576"/>
            <a:ext cx="5051425" cy="739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/>
          </a:p>
        </p:txBody>
      </p:sp>
      <p:sp>
        <p:nvSpPr>
          <p:cNvPr id="32" name="Segnaposto testo 29">
            <a:extLst>
              <a:ext uri="{FF2B5EF4-FFF2-40B4-BE49-F238E27FC236}">
                <a16:creationId xmlns:a16="http://schemas.microsoft.com/office/drawing/2014/main" id="{07542826-089A-DE2F-8161-5C1ED88E1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276" y="5501159"/>
            <a:ext cx="5051425" cy="739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73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AA9CE67C-7F8E-7BBB-81AF-8E74FC56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2" y="115744"/>
            <a:ext cx="10085560" cy="843480"/>
          </a:xfrm>
          <a:prstGeom prst="roundRect">
            <a:avLst/>
          </a:prstGeom>
          <a:solidFill>
            <a:srgbClr val="B3071B"/>
          </a:solidFill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Sottotitolo 2">
            <a:extLst>
              <a:ext uri="{FF2B5EF4-FFF2-40B4-BE49-F238E27FC236}">
                <a16:creationId xmlns:a16="http://schemas.microsoft.com/office/drawing/2014/main" id="{3144366E-F961-532C-3E6D-60ED9EB78235}"/>
              </a:ext>
            </a:extLst>
          </p:cNvPr>
          <p:cNvSpPr txBox="1">
            <a:spLocks/>
          </p:cNvSpPr>
          <p:nvPr userDrawn="1"/>
        </p:nvSpPr>
        <p:spPr>
          <a:xfrm>
            <a:off x="166106" y="6497110"/>
            <a:ext cx="11859788" cy="311170"/>
          </a:xfrm>
          <a:prstGeom prst="roundRect">
            <a:avLst/>
          </a:prstGeom>
          <a:solidFill>
            <a:srgbClr val="8F8C8D"/>
          </a:solidFill>
          <a:ln w="25400">
            <a:solidFill>
              <a:srgbClr val="8F8C8D"/>
            </a:solidFill>
          </a:ln>
          <a:effectLst>
            <a:glow>
              <a:srgbClr val="8F8C8D">
                <a:alpha val="40000"/>
              </a:srgbClr>
            </a:glow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31C2EAF-3F13-7C42-AEC8-6C17EFC3463F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it-IT" dirty="0"/>
              <a:t>J. Skowronski - Zakopane 2024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it-IT" dirty="0"/>
              <a:t>26/08/24</a:t>
            </a:r>
          </a:p>
        </p:txBody>
      </p:sp>
    </p:spTree>
    <p:extLst>
      <p:ext uri="{BB962C8B-B14F-4D97-AF65-F5344CB8AC3E}">
        <p14:creationId xmlns:p14="http://schemas.microsoft.com/office/powerpoint/2010/main" val="170047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737199-97D0-5D02-BD36-E41E0428FF51}"/>
              </a:ext>
            </a:extLst>
          </p:cNvPr>
          <p:cNvSpPr txBox="1"/>
          <p:nvPr userDrawn="1"/>
        </p:nvSpPr>
        <p:spPr>
          <a:xfrm>
            <a:off x="11493289" y="6295991"/>
            <a:ext cx="54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06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zaNtt" TargetMode="External"/><Relationship Id="rId2" Type="http://schemas.openxmlformats.org/officeDocument/2006/relationships/hyperlink" Target="mailto:luna-19f+p@lists.infn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kowrons94/19F_pg_LUNA" TargetMode="External"/><Relationship Id="rId4" Type="http://schemas.openxmlformats.org/officeDocument/2006/relationships/hyperlink" Target="https://shorturl.at/ZofJ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586-022-05230-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5A4C6-D4B0-5820-A353-50D9EA1C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126" y="1872621"/>
            <a:ext cx="8901738" cy="1514921"/>
          </a:xfrm>
          <a:prstGeom prst="roundRect">
            <a:avLst/>
          </a:prstGeom>
          <a:solidFill>
            <a:srgbClr val="B3071B"/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Study of the </a:t>
            </a:r>
            <a:r>
              <a:rPr lang="it-IT" sz="4800" b="1" baseline="30000" dirty="0">
                <a:solidFill>
                  <a:schemeClr val="bg1"/>
                </a:solidFill>
              </a:rPr>
              <a:t>19</a:t>
            </a:r>
            <a:r>
              <a:rPr lang="it-IT" sz="4800" b="1" dirty="0">
                <a:solidFill>
                  <a:schemeClr val="bg1"/>
                </a:solidFill>
              </a:rPr>
              <a:t>F(</a:t>
            </a:r>
            <a:r>
              <a:rPr lang="it-IT" sz="4800" b="1" i="1" dirty="0">
                <a:solidFill>
                  <a:schemeClr val="bg1"/>
                </a:solidFill>
              </a:rPr>
              <a:t>p,</a:t>
            </a:r>
            <a:r>
              <a:rPr lang="el-GR" sz="4800" b="1" i="1" dirty="0">
                <a:solidFill>
                  <a:schemeClr val="bg1"/>
                </a:solidFill>
              </a:rPr>
              <a:t>γ</a:t>
            </a:r>
            <a:r>
              <a:rPr lang="en-US" sz="4800" b="1" dirty="0">
                <a:solidFill>
                  <a:schemeClr val="bg1"/>
                </a:solidFill>
              </a:rPr>
              <a:t>)</a:t>
            </a:r>
            <a:r>
              <a:rPr lang="en-US" sz="4800" b="1" baseline="30000" dirty="0">
                <a:solidFill>
                  <a:schemeClr val="bg1"/>
                </a:solidFill>
              </a:rPr>
              <a:t>20</a:t>
            </a:r>
            <a:r>
              <a:rPr lang="en-US" sz="4800" b="1" dirty="0">
                <a:solidFill>
                  <a:schemeClr val="bg1"/>
                </a:solidFill>
              </a:rPr>
              <a:t>Ne reaction at LUNA400</a:t>
            </a:r>
            <a:r>
              <a:rPr lang="en-US" sz="4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A90B06-3272-443C-D96A-2A33A65B8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416" y="3863672"/>
            <a:ext cx="7270161" cy="49054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b="0" dirty="0">
                <a:solidFill>
                  <a:schemeClr val="tx1"/>
                </a:solidFill>
              </a:rPr>
              <a:t>J. Skowronski</a:t>
            </a:r>
            <a:endParaRPr lang="en-US" sz="32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6E7740-78FD-D839-87C6-F3D9F6EC58A7}"/>
              </a:ext>
            </a:extLst>
          </p:cNvPr>
          <p:cNvSpPr txBox="1">
            <a:spLocks/>
          </p:cNvSpPr>
          <p:nvPr/>
        </p:nvSpPr>
        <p:spPr>
          <a:xfrm>
            <a:off x="4352702" y="5513329"/>
            <a:ext cx="3205587" cy="49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24/09/2024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3A8CB5-CCEA-B5AE-C9C7-21F2D5E52652}"/>
              </a:ext>
            </a:extLst>
          </p:cNvPr>
          <p:cNvSpPr txBox="1"/>
          <p:nvPr/>
        </p:nvSpPr>
        <p:spPr>
          <a:xfrm>
            <a:off x="2360307" y="4525372"/>
            <a:ext cx="74738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Università degli Studi di Padova, Padova, Italy</a:t>
            </a:r>
          </a:p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Istituto Nazionale di Fisica Nucleare, Sezione di Padova, Padova, Italy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136EEBBA-FBDA-8655-FACA-0B68D3AEBAD8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B997EC1-051F-3E52-7D76-A2C7E9698D66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C107A82A-8D93-8E04-3EC8-BCD4F0DB172D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</p:spTree>
    <p:extLst>
      <p:ext uri="{BB962C8B-B14F-4D97-AF65-F5344CB8AC3E}">
        <p14:creationId xmlns:p14="http://schemas.microsoft.com/office/powerpoint/2010/main" val="69247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10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B976DA-28C4-227C-F012-82233D348786}"/>
              </a:ext>
            </a:extLst>
          </p:cNvPr>
          <p:cNvSpPr txBox="1"/>
          <p:nvPr/>
        </p:nvSpPr>
        <p:spPr>
          <a:xfrm>
            <a:off x="2828857" y="2657903"/>
            <a:ext cx="1945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n-US" sz="2400" b="1" i="1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l-GR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</a:t>
            </a:r>
            <a:endParaRPr lang="en-US" sz="24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1A7F6D-04CD-0551-8B17-3EAFBF36F17E}"/>
              </a:ext>
            </a:extLst>
          </p:cNvPr>
          <p:cNvSpPr txBox="1"/>
          <p:nvPr/>
        </p:nvSpPr>
        <p:spPr>
          <a:xfrm>
            <a:off x="7712058" y="2657238"/>
            <a:ext cx="1821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  <a:endParaRPr lang="en-US" sz="2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FD2C8E-0EF2-D36F-408A-C4F7BE552F8A}"/>
              </a:ext>
            </a:extLst>
          </p:cNvPr>
          <p:cNvSpPr txBox="1"/>
          <p:nvPr/>
        </p:nvSpPr>
        <p:spPr>
          <a:xfrm>
            <a:off x="2233237" y="1196960"/>
            <a:ext cx="7725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Geant4 model of 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same experimental setup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(except for the bPE)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 the </a:t>
            </a:r>
            <a:r>
              <a:rPr lang="en-US" sz="24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C(p,</a:t>
            </a:r>
            <a:r>
              <a:rPr lang="el-GR" sz="24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study was used to estimate the asses the measurement feasibility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1C079A-C6C2-2607-D46C-5B89FC050950}"/>
              </a:ext>
            </a:extLst>
          </p:cNvPr>
          <p:cNvSpPr txBox="1"/>
          <p:nvPr/>
        </p:nvSpPr>
        <p:spPr>
          <a:xfrm>
            <a:off x="10495969" y="3827678"/>
            <a:ext cx="1589959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could consider a bigger ROI in the analysis, increasing the efficiency up to 50%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C4BFFF44-B70A-EC4B-D455-66C90026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15" y="3080410"/>
            <a:ext cx="4344024" cy="3258018"/>
          </a:xfrm>
          <a:prstGeom prst="rect">
            <a:avLst/>
          </a:prstGeom>
        </p:spPr>
      </p:pic>
      <p:pic>
        <p:nvPicPr>
          <p:cNvPr id="11" name="Immagine 10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580F624B-3763-F928-113F-D1A578C5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6191"/>
            <a:ext cx="4344023" cy="3258018"/>
          </a:xfrm>
          <a:prstGeom prst="rect">
            <a:avLst/>
          </a:prstGeom>
        </p:spPr>
      </p:pic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569956E4-3D9F-F47E-0E28-06830E5E9DFD}"/>
              </a:ext>
            </a:extLst>
          </p:cNvPr>
          <p:cNvSpPr/>
          <p:nvPr/>
        </p:nvSpPr>
        <p:spPr>
          <a:xfrm>
            <a:off x="9974424" y="3162079"/>
            <a:ext cx="839756" cy="784770"/>
          </a:xfrm>
          <a:custGeom>
            <a:avLst/>
            <a:gdLst>
              <a:gd name="connsiteX0" fmla="*/ 839756 w 839756"/>
              <a:gd name="connsiteY0" fmla="*/ 654141 h 784770"/>
              <a:gd name="connsiteX1" fmla="*/ 606490 w 839756"/>
              <a:gd name="connsiteY1" fmla="*/ 999 h 784770"/>
              <a:gd name="connsiteX2" fmla="*/ 0 w 839756"/>
              <a:gd name="connsiteY2" fmla="*/ 784770 h 78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756" h="784770">
                <a:moveTo>
                  <a:pt x="839756" y="654141"/>
                </a:moveTo>
                <a:cubicBezTo>
                  <a:pt x="793102" y="316684"/>
                  <a:pt x="746449" y="-20772"/>
                  <a:pt x="606490" y="999"/>
                </a:cubicBezTo>
                <a:cubicBezTo>
                  <a:pt x="466531" y="22770"/>
                  <a:pt x="233265" y="403770"/>
                  <a:pt x="0" y="784770"/>
                </a:cubicBezTo>
              </a:path>
            </a:pathLst>
          </a:custGeom>
          <a:noFill/>
          <a:ln w="38100">
            <a:solidFill>
              <a:srgbClr val="2A7EB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Simulations: Pile-Up Study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11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5BB517-6565-0AE7-F03E-22F68084B457}"/>
              </a:ext>
            </a:extLst>
          </p:cNvPr>
          <p:cNvSpPr txBox="1"/>
          <p:nvPr/>
        </p:nvSpPr>
        <p:spPr>
          <a:xfrm>
            <a:off x="1101650" y="2807607"/>
            <a:ext cx="28568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1 kHz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FBD893-0587-074B-61BB-1D737027344A}"/>
              </a:ext>
            </a:extLst>
          </p:cNvPr>
          <p:cNvSpPr txBox="1"/>
          <p:nvPr/>
        </p:nvSpPr>
        <p:spPr>
          <a:xfrm>
            <a:off x="442595" y="1110751"/>
            <a:ext cx="4599969" cy="1605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 count rate from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</a:t>
            </a:r>
            <a:r>
              <a:rPr lang="en-US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pile-up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random coincidence from two instantaneous events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Sum-peak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under the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created, reducing the efficiency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Immagine 4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6BC1F00D-CEE6-B801-F28C-6ABE41E6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3" y="3269046"/>
            <a:ext cx="4313726" cy="32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5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Simulations: Pile-Up Study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12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1F19F7-419A-9930-E90B-79B823661FDB}"/>
              </a:ext>
            </a:extLst>
          </p:cNvPr>
          <p:cNvSpPr txBox="1"/>
          <p:nvPr/>
        </p:nvSpPr>
        <p:spPr>
          <a:xfrm>
            <a:off x="5488586" y="1302929"/>
            <a:ext cx="2849342" cy="10772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 1.1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 the event rate at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0.1 kHz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A0E9BB-1747-451D-B52C-9F5A2013EBC3}"/>
              </a:ext>
            </a:extLst>
          </p:cNvPr>
          <p:cNvSpPr txBox="1"/>
          <p:nvPr/>
        </p:nvSpPr>
        <p:spPr>
          <a:xfrm>
            <a:off x="442595" y="1110751"/>
            <a:ext cx="4599969" cy="1605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 count rate from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</a:t>
            </a:r>
            <a:r>
              <a:rPr lang="en-US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pile-up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random coincidence from two instantaneous events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Sum-peak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under the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created, reducing the efficiency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9C04D4-4F16-9D25-5B1A-01549AB0CB8F}"/>
              </a:ext>
            </a:extLst>
          </p:cNvPr>
          <p:cNvSpPr txBox="1"/>
          <p:nvPr/>
        </p:nvSpPr>
        <p:spPr>
          <a:xfrm>
            <a:off x="5356581" y="2807607"/>
            <a:ext cx="311335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0.1 kHz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5BB517-6565-0AE7-F03E-22F68084B457}"/>
              </a:ext>
            </a:extLst>
          </p:cNvPr>
          <p:cNvSpPr txBox="1"/>
          <p:nvPr/>
        </p:nvSpPr>
        <p:spPr>
          <a:xfrm>
            <a:off x="1101650" y="2807607"/>
            <a:ext cx="28568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1 kHz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F45B4CAD-57AE-C5B1-DC41-7679ECE3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3" y="3269046"/>
            <a:ext cx="4313726" cy="3235295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B9E2D1A-C8C2-4ECD-8545-C03DEE37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49" y="3321457"/>
            <a:ext cx="4223762" cy="31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0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Simulations: Pile-Up Study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13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1F19F7-419A-9930-E90B-79B823661FDB}"/>
              </a:ext>
            </a:extLst>
          </p:cNvPr>
          <p:cNvSpPr txBox="1"/>
          <p:nvPr/>
        </p:nvSpPr>
        <p:spPr>
          <a:xfrm>
            <a:off x="5488586" y="1302929"/>
            <a:ext cx="2849342" cy="10772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 1.1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 the event rate at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0.1 kHz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B20E06-06AB-09D6-B33F-CB6ADFE897C1}"/>
              </a:ext>
            </a:extLst>
          </p:cNvPr>
          <p:cNvSpPr txBox="1"/>
          <p:nvPr/>
        </p:nvSpPr>
        <p:spPr>
          <a:xfrm>
            <a:off x="8983690" y="3130583"/>
            <a:ext cx="3085584" cy="2190343"/>
          </a:xfrm>
          <a:prstGeom prst="rect">
            <a:avLst/>
          </a:prstGeom>
          <a:noFill/>
          <a:ln w="38100">
            <a:solidFill>
              <a:srgbClr val="FAAD1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AAD1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 1.2</a:t>
            </a:r>
          </a:p>
          <a:p>
            <a:pPr marL="180000" indent="-180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BGO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fast signals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PSD software</a:t>
            </a:r>
          </a:p>
          <a:p>
            <a:pPr marL="180000" indent="-180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Should reduce pile-up by 1 order of magnitude</a:t>
            </a:r>
          </a:p>
          <a:p>
            <a:pPr marL="180000" indent="-1800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Needs testing!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A0E9BB-1747-451D-B52C-9F5A2013EBC3}"/>
              </a:ext>
            </a:extLst>
          </p:cNvPr>
          <p:cNvSpPr txBox="1"/>
          <p:nvPr/>
        </p:nvSpPr>
        <p:spPr>
          <a:xfrm>
            <a:off x="442595" y="1110751"/>
            <a:ext cx="4599969" cy="1605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 count rate from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</a:t>
            </a:r>
            <a:r>
              <a:rPr lang="en-US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pile-up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random coincidence from two instantaneous events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Sum-peak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under the 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created, reducing the efficiency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9C04D4-4F16-9D25-5B1A-01549AB0CB8F}"/>
              </a:ext>
            </a:extLst>
          </p:cNvPr>
          <p:cNvSpPr txBox="1"/>
          <p:nvPr/>
        </p:nvSpPr>
        <p:spPr>
          <a:xfrm>
            <a:off x="5356581" y="2807607"/>
            <a:ext cx="311335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0.1 kHz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5BB517-6565-0AE7-F03E-22F68084B457}"/>
              </a:ext>
            </a:extLst>
          </p:cNvPr>
          <p:cNvSpPr txBox="1"/>
          <p:nvPr/>
        </p:nvSpPr>
        <p:spPr>
          <a:xfrm>
            <a:off x="1101650" y="2807607"/>
            <a:ext cx="28568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Rate: 1 kHz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BBC35CA6-2DB8-FBAD-B248-D9ECA07D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3" y="3269046"/>
            <a:ext cx="4313726" cy="3235295"/>
          </a:xfrm>
          <a:prstGeom prst="rect">
            <a:avLst/>
          </a:prstGeom>
        </p:spPr>
      </p:pic>
      <p:pic>
        <p:nvPicPr>
          <p:cNvPr id="10" name="Immagine 9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8A01FC3-82F4-F077-E2D5-65B3B9AE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49" y="3321457"/>
            <a:ext cx="4223762" cy="31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9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Expected Rate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14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pic>
        <p:nvPicPr>
          <p:cNvPr id="9" name="Immagine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225B200-CE6D-D0DA-DE2F-6F4A0AEC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2" y="1064996"/>
            <a:ext cx="5068767" cy="380157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BFCC12-76A1-63F8-421A-9B5C79297259}"/>
              </a:ext>
            </a:extLst>
          </p:cNvPr>
          <p:cNvSpPr txBox="1"/>
          <p:nvPr/>
        </p:nvSpPr>
        <p:spPr>
          <a:xfrm>
            <a:off x="534743" y="4959616"/>
            <a:ext cx="5068766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should be able to measure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 to 150 keV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(lower than JUNA)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event rate from the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create huge pile-up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if not controlled</a:t>
            </a:r>
          </a:p>
        </p:txBody>
      </p:sp>
    </p:spTree>
    <p:extLst>
      <p:ext uri="{BB962C8B-B14F-4D97-AF65-F5344CB8AC3E}">
        <p14:creationId xmlns:p14="http://schemas.microsoft.com/office/powerpoint/2010/main" val="428583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Expected Rates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15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pic>
        <p:nvPicPr>
          <p:cNvPr id="9" name="Immagine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225B200-CE6D-D0DA-DE2F-6F4A0AEC7A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762" y="1064996"/>
            <a:ext cx="5068767" cy="3801575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B65500CC-7156-38D1-C709-A33AF510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096" y="2573819"/>
            <a:ext cx="5068767" cy="380157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A34CE7-8886-5636-4E6A-E0D4425B3E26}"/>
              </a:ext>
            </a:extLst>
          </p:cNvPr>
          <p:cNvSpPr txBox="1"/>
          <p:nvPr/>
        </p:nvSpPr>
        <p:spPr>
          <a:xfrm>
            <a:off x="5857039" y="1424166"/>
            <a:ext cx="5000824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100 Hz limit can not be achieved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above 330 keV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Study of BGO signals necessary to measure the 350 keV resonance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015B92-19A6-4559-EC5D-619F0C03CDB3}"/>
              </a:ext>
            </a:extLst>
          </p:cNvPr>
          <p:cNvSpPr txBox="1"/>
          <p:nvPr/>
        </p:nvSpPr>
        <p:spPr>
          <a:xfrm>
            <a:off x="534743" y="4959616"/>
            <a:ext cx="5068766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should be able to measure </a:t>
            </a:r>
            <a:r>
              <a:rPr lang="en-US" sz="2000" b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 to 150 keV</a:t>
            </a:r>
            <a:r>
              <a:rPr lang="en-US" sz="2000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(lower than JUNA)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event rate from the </a:t>
            </a:r>
            <a:r>
              <a:rPr lang="en-US" sz="2000" b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b="1" i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b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="1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rgbClr val="C1C1C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create huge pile-up if not controlled</a:t>
            </a:r>
          </a:p>
        </p:txBody>
      </p:sp>
    </p:spTree>
    <p:extLst>
      <p:ext uri="{BB962C8B-B14F-4D97-AF65-F5344CB8AC3E}">
        <p14:creationId xmlns:p14="http://schemas.microsoft.com/office/powerpoint/2010/main" val="63613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Target Scans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16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24/09/24</a:t>
            </a:r>
          </a:p>
        </p:txBody>
      </p:sp>
      <p:pic>
        <p:nvPicPr>
          <p:cNvPr id="10" name="Immagine 9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9201798-8733-B6F6-C8B4-8FEE620B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55" y="1257501"/>
            <a:ext cx="6447053" cy="483529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9ACC9F9-260B-9D07-E7DD-B6C46CDA41EE}"/>
              </a:ext>
            </a:extLst>
          </p:cNvPr>
          <p:cNvSpPr txBox="1"/>
          <p:nvPr/>
        </p:nvSpPr>
        <p:spPr>
          <a:xfrm>
            <a:off x="6466990" y="1490239"/>
            <a:ext cx="5422398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channel at the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225 keV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resonance can be used for target scans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scan should be quick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 1 hour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due to the high event rate</a:t>
            </a:r>
            <a:endParaRPr lang="en-US" sz="20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FD384B5-438A-FAA2-84F4-C2FAFDC7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355756"/>
            <a:ext cx="3734433" cy="2800825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8A007162-64CF-148A-6D9C-E0BEBB1F97F3}"/>
              </a:ext>
            </a:extLst>
          </p:cNvPr>
          <p:cNvSpPr/>
          <p:nvPr/>
        </p:nvSpPr>
        <p:spPr>
          <a:xfrm>
            <a:off x="9639616" y="3555402"/>
            <a:ext cx="375385" cy="1126156"/>
          </a:xfrm>
          <a:prstGeom prst="ellipse">
            <a:avLst/>
          </a:prstGeom>
          <a:noFill/>
          <a:ln w="38100">
            <a:solidFill>
              <a:srgbClr val="B307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FE009CDB-AE51-4733-182E-E36BB2BF16DE}"/>
              </a:ext>
            </a:extLst>
          </p:cNvPr>
          <p:cNvSpPr/>
          <p:nvPr/>
        </p:nvSpPr>
        <p:spPr>
          <a:xfrm flipV="1">
            <a:off x="5621153" y="3916082"/>
            <a:ext cx="4018463" cy="74549"/>
          </a:xfrm>
          <a:custGeom>
            <a:avLst/>
            <a:gdLst>
              <a:gd name="connsiteX0" fmla="*/ 2791327 w 2791327"/>
              <a:gd name="connsiteY0" fmla="*/ 1061750 h 1061750"/>
              <a:gd name="connsiteX1" fmla="*/ 1655546 w 2791327"/>
              <a:gd name="connsiteY1" fmla="*/ 51097 h 1061750"/>
              <a:gd name="connsiteX2" fmla="*/ 0 w 2791327"/>
              <a:gd name="connsiteY2" fmla="*/ 147350 h 106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061750">
                <a:moveTo>
                  <a:pt x="2791327" y="1061750"/>
                </a:moveTo>
                <a:cubicBezTo>
                  <a:pt x="2456047" y="632623"/>
                  <a:pt x="2120767" y="203497"/>
                  <a:pt x="1655546" y="51097"/>
                </a:cubicBezTo>
                <a:cubicBezTo>
                  <a:pt x="1190325" y="-101303"/>
                  <a:pt x="266299" y="134516"/>
                  <a:pt x="0" y="14735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Beamtime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17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C1E631D-6516-0C4B-1059-E74B36314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62383"/>
              </p:ext>
            </p:extLst>
          </p:nvPr>
        </p:nvGraphicFramePr>
        <p:xfrm>
          <a:off x="213461" y="1181100"/>
          <a:ext cx="11115834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99">
                  <a:extLst>
                    <a:ext uri="{9D8B030D-6E8A-4147-A177-3AD203B41FA5}">
                      <a16:colId xmlns:a16="http://schemas.microsoft.com/office/drawing/2014/main" val="2475066088"/>
                    </a:ext>
                  </a:extLst>
                </a:gridCol>
                <a:gridCol w="2880752">
                  <a:extLst>
                    <a:ext uri="{9D8B030D-6E8A-4147-A177-3AD203B41FA5}">
                      <a16:colId xmlns:a16="http://schemas.microsoft.com/office/drawing/2014/main" val="2459626599"/>
                    </a:ext>
                  </a:extLst>
                </a:gridCol>
                <a:gridCol w="6944383">
                  <a:extLst>
                    <a:ext uri="{9D8B030D-6E8A-4147-A177-3AD203B41FA5}">
                      <a16:colId xmlns:a16="http://schemas.microsoft.com/office/drawing/2014/main" val="396886858"/>
                    </a:ext>
                  </a:extLst>
                </a:gridCol>
              </a:tblGrid>
              <a:tr h="362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Beamtime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2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weeks</a:t>
                      </a:r>
                    </a:p>
                    <a:p>
                      <a:pPr algn="ctr"/>
                      <a:r>
                        <a:rPr lang="en-US" dirty="0"/>
                        <a:t>(Maybe November 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1: Study of the BGO signals     ~ 1 or 2 days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2: Evaporated target study       ~ 5 days for 2 targets (30 C each)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3: “</a:t>
                      </a:r>
                      <a:r>
                        <a:rPr lang="en-US" i="1" dirty="0"/>
                        <a:t>Acid bath” </a:t>
                      </a:r>
                      <a:r>
                        <a:rPr lang="en-US" dirty="0"/>
                        <a:t>target study       ~ 5 days for 2 targets (30 C each)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4: Implanted target study         ~ 5 days for 2 targets (30 C each)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 5: Ta backing run                           ~ 1 day (approximately 10 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                                                  + 4 days of contingencies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(?) 4 weeks</a:t>
                      </a:r>
                    </a:p>
                    <a:p>
                      <a:pPr algn="ctr"/>
                      <a:r>
                        <a:rPr lang="en-US" dirty="0"/>
                        <a:t>(February/March 2025)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1: Detector calibration                       ~ 2 days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2: Cross section measurement     ~ (?) 3 weeks for 10 keV steps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                                                                                 + 5 days of contingencies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(?) 3 weeks</a:t>
                      </a:r>
                    </a:p>
                    <a:p>
                      <a:pPr algn="ctr"/>
                      <a:r>
                        <a:rPr lang="en-US" dirty="0"/>
                        <a:t>(June/July 2025)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1: Additional calibration for reproducibility     ~ 2 days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2: Long runs at lowest energies                             ~ (?) 2 weeks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Task 3: Systematic uncertainty studies                       ~ 2 days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/>
                        <a:t>                                                                                                         + 4 extra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2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3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Conclusion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18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98D57B-02F0-4D1D-3041-B59AC4A88664}"/>
              </a:ext>
            </a:extLst>
          </p:cNvPr>
          <p:cNvSpPr txBox="1"/>
          <p:nvPr/>
        </p:nvSpPr>
        <p:spPr>
          <a:xfrm>
            <a:off x="2374617" y="1743039"/>
            <a:ext cx="7498080" cy="2015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measurement seems promising, in principle we can measure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 lower than JUNA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new target chamber will be bought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the next month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 ideas </a:t>
            </a:r>
            <a:r>
              <a:rPr lang="en-US" sz="2000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(to be tested)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how to keep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“pile-up”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 target options </a:t>
            </a:r>
            <a:r>
              <a:rPr lang="en-US" sz="2000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(to be tested)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32EF62-3089-5F80-318D-E6CF0A6218DD}"/>
              </a:ext>
            </a:extLst>
          </p:cNvPr>
          <p:cNvSpPr txBox="1"/>
          <p:nvPr/>
        </p:nvSpPr>
        <p:spPr>
          <a:xfrm>
            <a:off x="82308" y="4860306"/>
            <a:ext cx="34499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Mailing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it-IT" i="0" dirty="0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luna-19f+p@lists.infn.it</a:t>
            </a:r>
            <a:endParaRPr lang="it-IT" i="0" dirty="0">
              <a:solidFill>
                <a:srgbClr val="0070C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039CCF-35F6-19CA-4B0B-288658FA3692}"/>
              </a:ext>
            </a:extLst>
          </p:cNvPr>
          <p:cNvSpPr txBox="1"/>
          <p:nvPr/>
        </p:nvSpPr>
        <p:spPr>
          <a:xfrm>
            <a:off x="4363667" y="4860306"/>
            <a:ext cx="33171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Trello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i="0" dirty="0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it-IT" i="0" dirty="0" err="1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shorturl.at</a:t>
            </a:r>
            <a:r>
              <a:rPr lang="it-IT" i="0" dirty="0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it-IT" i="0" dirty="0" err="1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zaNtt</a:t>
            </a:r>
            <a:endParaRPr lang="it-IT" i="0" dirty="0">
              <a:solidFill>
                <a:srgbClr val="0070C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C0672A-7A7F-72AC-59B1-CDF48666403D}"/>
              </a:ext>
            </a:extLst>
          </p:cNvPr>
          <p:cNvSpPr txBox="1"/>
          <p:nvPr/>
        </p:nvSpPr>
        <p:spPr>
          <a:xfrm>
            <a:off x="8417666" y="4860306"/>
            <a:ext cx="35157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GSBox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https://shorturl.at/ZofJ8</a:t>
            </a:r>
            <a:endParaRPr lang="en-US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A374C2-D79F-813A-8A32-4ADA9AEB2B27}"/>
              </a:ext>
            </a:extLst>
          </p:cNvPr>
          <p:cNvSpPr txBox="1"/>
          <p:nvPr/>
        </p:nvSpPr>
        <p:spPr>
          <a:xfrm>
            <a:off x="117762" y="5497657"/>
            <a:ext cx="58166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https://github.com/skowrons94/19F_pg_LUNA</a:t>
            </a:r>
            <a:endParaRPr lang="en-US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Conclusion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19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683D91-D22E-C7F5-FE9B-6A8B08F33BB6}"/>
              </a:ext>
            </a:extLst>
          </p:cNvPr>
          <p:cNvSpPr txBox="1"/>
          <p:nvPr/>
        </p:nvSpPr>
        <p:spPr>
          <a:xfrm>
            <a:off x="3473201" y="4109813"/>
            <a:ext cx="128908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C6531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Tasks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3ED908-EFB8-10AD-8420-71967B076A7C}"/>
              </a:ext>
            </a:extLst>
          </p:cNvPr>
          <p:cNvSpPr txBox="1"/>
          <p:nvPr/>
        </p:nvSpPr>
        <p:spPr>
          <a:xfrm>
            <a:off x="2465852" y="4694588"/>
            <a:ext cx="334655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DAQ Improvements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 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Studies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Simulations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199BE0F-EB37-0159-354F-2DADB1463E46}"/>
              </a:ext>
            </a:extLst>
          </p:cNvPr>
          <p:cNvSpPr/>
          <p:nvPr/>
        </p:nvSpPr>
        <p:spPr>
          <a:xfrm>
            <a:off x="2374617" y="4026659"/>
            <a:ext cx="3486254" cy="1981807"/>
          </a:xfrm>
          <a:prstGeom prst="rect">
            <a:avLst/>
          </a:prstGeom>
          <a:noFill/>
          <a:ln w="38100">
            <a:solidFill>
              <a:srgbClr val="C653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F40528-14C5-5787-9FDC-AFE76978E552}"/>
              </a:ext>
            </a:extLst>
          </p:cNvPr>
          <p:cNvSpPr txBox="1"/>
          <p:nvPr/>
        </p:nvSpPr>
        <p:spPr>
          <a:xfrm>
            <a:off x="6575597" y="4402200"/>
            <a:ext cx="4612160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 PhD. Student @ UNIPD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Riccardo Biasissi</a:t>
            </a:r>
          </a:p>
          <a:p>
            <a:pPr algn="ctr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lead the analysis of the data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D657C9-05D9-EA5C-BBD5-ACABAD27E073}"/>
              </a:ext>
            </a:extLst>
          </p:cNvPr>
          <p:cNvSpPr txBox="1"/>
          <p:nvPr/>
        </p:nvSpPr>
        <p:spPr>
          <a:xfrm>
            <a:off x="2374617" y="1743039"/>
            <a:ext cx="7498080" cy="2015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measurement seems promising, in principle we can measure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 lower than JUNA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new target chamber will be bought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the next month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 ideas </a:t>
            </a:r>
            <a:r>
              <a:rPr lang="en-US" sz="2000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(to be tested)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how to keep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“pile-up”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  <a:p>
            <a:pPr marL="285750" indent="-285750" algn="l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 target options </a:t>
            </a:r>
            <a:r>
              <a:rPr lang="en-US" sz="2000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(to be tested)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9D720D5-E4F4-A122-E88D-8293A3100D68}"/>
              </a:ext>
            </a:extLst>
          </p:cNvPr>
          <p:cNvSpPr txBox="1"/>
          <p:nvPr/>
        </p:nvSpPr>
        <p:spPr>
          <a:xfrm>
            <a:off x="2029715" y="6054632"/>
            <a:ext cx="40267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me know what you are interest in</a:t>
            </a:r>
          </a:p>
        </p:txBody>
      </p:sp>
    </p:spTree>
    <p:extLst>
      <p:ext uri="{BB962C8B-B14F-4D97-AF65-F5344CB8AC3E}">
        <p14:creationId xmlns:p14="http://schemas.microsoft.com/office/powerpoint/2010/main" val="9055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γ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20</a:t>
            </a:r>
            <a:r>
              <a:rPr lang="en-US" sz="3200" b="1" dirty="0">
                <a:solidFill>
                  <a:schemeClr val="bg1"/>
                </a:solidFill>
              </a:rPr>
              <a:t>Ne Reaction: Motivation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2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A096B0-7374-379B-69AE-9CF2819BAA82}"/>
              </a:ext>
            </a:extLst>
          </p:cNvPr>
          <p:cNvSpPr txBox="1"/>
          <p:nvPr/>
        </p:nvSpPr>
        <p:spPr>
          <a:xfrm>
            <a:off x="1156582" y="1044949"/>
            <a:ext cx="9210024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 between the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CNO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NeNa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cycles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 CNO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breakout may play a key role in explaining the observed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 abundance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metal-poor stars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0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sz="20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ratio defines the evolution of first stars</a:t>
            </a:r>
          </a:p>
        </p:txBody>
      </p:sp>
      <p:pic>
        <p:nvPicPr>
          <p:cNvPr id="17" name="Immagine 16" descr="Immagine che contiene diagramma, testo, Piano, linea&#10;&#10;Descrizione generata automaticamente">
            <a:extLst>
              <a:ext uri="{FF2B5EF4-FFF2-40B4-BE49-F238E27FC236}">
                <a16:creationId xmlns:a16="http://schemas.microsoft.com/office/drawing/2014/main" id="{9EA15C0D-E4BB-11EF-9A32-DB51127E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70" y="2924533"/>
            <a:ext cx="3698873" cy="3083072"/>
          </a:xfrm>
          <a:prstGeom prst="rect">
            <a:avLst/>
          </a:prstGeom>
        </p:spPr>
      </p:pic>
      <p:pic>
        <p:nvPicPr>
          <p:cNvPr id="19" name="Immagine 18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381D1800-24DA-CC28-2826-42BCA90B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75" y="2891569"/>
            <a:ext cx="3493104" cy="317973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5D03BFD-CE03-E866-D4DA-CEA9EDD82D11}"/>
              </a:ext>
            </a:extLst>
          </p:cNvPr>
          <p:cNvSpPr txBox="1"/>
          <p:nvPr/>
        </p:nvSpPr>
        <p:spPr>
          <a:xfrm>
            <a:off x="2108094" y="6071307"/>
            <a:ext cx="23648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1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CNO Cycle.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CE54469-E935-00C1-7AFC-EE884ABE25DA}"/>
              </a:ext>
            </a:extLst>
          </p:cNvPr>
          <p:cNvSpPr txBox="1"/>
          <p:nvPr/>
        </p:nvSpPr>
        <p:spPr>
          <a:xfrm>
            <a:off x="5916223" y="6064076"/>
            <a:ext cx="45340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2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 abundance versus </a:t>
            </a: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rate. 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0CCEFF-4BDA-C7BE-DA17-C9B0EB742991}"/>
              </a:ext>
            </a:extLst>
          </p:cNvPr>
          <p:cNvSpPr txBox="1"/>
          <p:nvPr/>
        </p:nvSpPr>
        <p:spPr>
          <a:xfrm rot="2100000">
            <a:off x="9448904" y="4561759"/>
            <a:ext cx="29916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 et al. Nature 610, 656 (2022)</a:t>
            </a:r>
            <a:endParaRPr lang="en-US" b="1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γ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20</a:t>
            </a:r>
            <a:r>
              <a:rPr lang="en-US" sz="3200" b="1" dirty="0">
                <a:solidFill>
                  <a:schemeClr val="bg1"/>
                </a:solidFill>
              </a:rPr>
              <a:t>Ne and </a:t>
            </a:r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α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16</a:t>
            </a:r>
            <a:r>
              <a:rPr lang="en-US" sz="3200" b="1" dirty="0">
                <a:solidFill>
                  <a:schemeClr val="bg1"/>
                </a:solidFill>
              </a:rPr>
              <a:t>O Reactions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3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pic>
        <p:nvPicPr>
          <p:cNvPr id="20" name="Immagine 19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869FD4B2-0B38-7B18-E3F0-470C673B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6" y="2611897"/>
            <a:ext cx="4504221" cy="38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γ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20</a:t>
            </a:r>
            <a:r>
              <a:rPr lang="en-US" sz="3200" b="1" dirty="0">
                <a:solidFill>
                  <a:schemeClr val="bg1"/>
                </a:solidFill>
              </a:rPr>
              <a:t>Ne and </a:t>
            </a:r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α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16</a:t>
            </a:r>
            <a:r>
              <a:rPr lang="en-US" sz="3200" b="1" dirty="0">
                <a:solidFill>
                  <a:schemeClr val="bg1"/>
                </a:solidFill>
              </a:rPr>
              <a:t>O Reactions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4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7B3230-330A-6F55-5D8B-D91F4C30E13F}"/>
              </a:ext>
            </a:extLst>
          </p:cNvPr>
          <p:cNvSpPr txBox="1"/>
          <p:nvPr/>
        </p:nvSpPr>
        <p:spPr>
          <a:xfrm>
            <a:off x="6557526" y="6049180"/>
            <a:ext cx="56767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1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R-matrix of the </a:t>
            </a:r>
            <a:r>
              <a:rPr lang="en-US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and the </a:t>
            </a:r>
            <a:r>
              <a:rPr lang="en-US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8DEFCCE7-57E9-1323-0A70-2C776E3D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36" y="1961736"/>
            <a:ext cx="5392706" cy="404453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F26D078-9F5C-806A-64D8-369F9A30E631}"/>
              </a:ext>
            </a:extLst>
          </p:cNvPr>
          <p:cNvSpPr txBox="1"/>
          <p:nvPr/>
        </p:nvSpPr>
        <p:spPr>
          <a:xfrm>
            <a:off x="997134" y="1079518"/>
            <a:ext cx="4143983" cy="14465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1</a:t>
            </a:r>
          </a:p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l-GR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creates a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huge (</a:t>
            </a:r>
            <a:r>
              <a:rPr lang="en-US" sz="20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pile-up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background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the </a:t>
            </a:r>
            <a:r>
              <a:rPr lang="en-US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measurement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0" name="Immagine 19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869FD4B2-0B38-7B18-E3F0-470C673B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6" y="2611897"/>
            <a:ext cx="4504221" cy="3806615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B5D9D8F-EAF2-3156-9260-E65AC2F494F0}"/>
              </a:ext>
            </a:extLst>
          </p:cNvPr>
          <p:cNvSpPr txBox="1"/>
          <p:nvPr/>
        </p:nvSpPr>
        <p:spPr>
          <a:xfrm>
            <a:off x="7451388" y="2857627"/>
            <a:ext cx="16147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baseline="30000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b="1" i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b="1" i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n-US" b="1" i="1" baseline="-25000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l-GR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b="1" baseline="30000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b="1" dirty="0">
                <a:solidFill>
                  <a:srgbClr val="FAA5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6D55111-080B-4B2E-9663-F10DFE71BA6B}"/>
              </a:ext>
            </a:extLst>
          </p:cNvPr>
          <p:cNvSpPr txBox="1"/>
          <p:nvPr/>
        </p:nvSpPr>
        <p:spPr>
          <a:xfrm>
            <a:off x="9395926" y="4545736"/>
            <a:ext cx="16147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baseline="30000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b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b="1" i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1800" b="1" i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n-US" b="1" i="1" baseline="-25000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l-GR" b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b="1" baseline="30000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b="1" dirty="0">
                <a:solidFill>
                  <a:srgbClr val="F8111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</a:t>
            </a:r>
          </a:p>
        </p:txBody>
      </p:sp>
    </p:spTree>
    <p:extLst>
      <p:ext uri="{BB962C8B-B14F-4D97-AF65-F5344CB8AC3E}">
        <p14:creationId xmlns:p14="http://schemas.microsoft.com/office/powerpoint/2010/main" val="233622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FACA556-95E0-BA4C-382D-B05DFEAF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8" y="1954248"/>
            <a:ext cx="5446639" cy="408793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F(</a:t>
            </a:r>
            <a:r>
              <a:rPr lang="it-IT" sz="3200" b="1" i="1" dirty="0">
                <a:solidFill>
                  <a:schemeClr val="bg1"/>
                </a:solidFill>
              </a:rPr>
              <a:t>p,</a:t>
            </a:r>
            <a:r>
              <a:rPr lang="el-GR" sz="3200" b="1" i="1" dirty="0">
                <a:solidFill>
                  <a:schemeClr val="bg1"/>
                </a:solidFill>
              </a:rPr>
              <a:t>γ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baseline="30000" dirty="0">
                <a:solidFill>
                  <a:schemeClr val="bg1"/>
                </a:solidFill>
              </a:rPr>
              <a:t>20</a:t>
            </a:r>
            <a:r>
              <a:rPr lang="en-US" sz="3200" b="1" dirty="0">
                <a:solidFill>
                  <a:schemeClr val="bg1"/>
                </a:solidFill>
              </a:rPr>
              <a:t>Ne Reaction: State-of-the-Art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5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E57B80AC-9017-AEE5-0B38-C6A1624C1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25" y="2357588"/>
            <a:ext cx="5081081" cy="372612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A86303-6969-E386-1108-6B5D7DDA2F46}"/>
              </a:ext>
            </a:extLst>
          </p:cNvPr>
          <p:cNvSpPr txBox="1"/>
          <p:nvPr/>
        </p:nvSpPr>
        <p:spPr>
          <a:xfrm>
            <a:off x="1049565" y="6029989"/>
            <a:ext cx="40391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1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S-factor for the </a:t>
            </a:r>
            <a:r>
              <a:rPr lang="en-US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ABC5AB-A668-EB45-AB88-F5091B1032AA}"/>
              </a:ext>
            </a:extLst>
          </p:cNvPr>
          <p:cNvSpPr txBox="1"/>
          <p:nvPr/>
        </p:nvSpPr>
        <p:spPr>
          <a:xfrm>
            <a:off x="6483505" y="6035493"/>
            <a:ext cx="47849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2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Reaction rate from Zheng et al. (2022)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5A545C-6C27-14A9-7037-A0CBE7CF521F}"/>
              </a:ext>
            </a:extLst>
          </p:cNvPr>
          <p:cNvSpPr txBox="1"/>
          <p:nvPr/>
        </p:nvSpPr>
        <p:spPr>
          <a:xfrm>
            <a:off x="640917" y="1091390"/>
            <a:ext cx="942710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Zheng et al. (2022) found the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n-US" sz="2000" b="1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225 keV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resonance, drastically enhancing the reaction rate (Fig.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other literature data are available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 300 keV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CB699D-E459-33CD-B4E2-19D416181A79}"/>
              </a:ext>
            </a:extLst>
          </p:cNvPr>
          <p:cNvSpPr txBox="1"/>
          <p:nvPr/>
        </p:nvSpPr>
        <p:spPr>
          <a:xfrm>
            <a:off x="1621898" y="3167390"/>
            <a:ext cx="2324911" cy="52322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l-GR" sz="1400" i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ωγ</a:t>
            </a:r>
            <a:r>
              <a:rPr lang="el-GR" sz="1400" i="1" baseline="-25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400" baseline="-25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2.09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±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0.21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meV </a:t>
            </a:r>
          </a:p>
          <a:p>
            <a:pPr algn="ctr">
              <a:spcAft>
                <a:spcPts val="500"/>
              </a:spcAft>
            </a:pPr>
            <a:r>
              <a:rPr lang="el-GR" sz="1400" i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ωγ</a:t>
            </a:r>
            <a:r>
              <a:rPr lang="el-GR" sz="1400" i="1" baseline="-25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1400" baseline="-25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1.07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±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l-GR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0.21</a:t>
            </a:r>
            <a:r>
              <a:rPr lang="en-US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meV </a:t>
            </a:r>
            <a:endParaRPr lang="it-I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F7BA72B9-A1BD-22A9-ED9B-016CD34F8F95}"/>
              </a:ext>
            </a:extLst>
          </p:cNvPr>
          <p:cNvSpPr/>
          <p:nvPr/>
        </p:nvSpPr>
        <p:spPr>
          <a:xfrm>
            <a:off x="2697662" y="3690610"/>
            <a:ext cx="632298" cy="720200"/>
          </a:xfrm>
          <a:custGeom>
            <a:avLst/>
            <a:gdLst>
              <a:gd name="connsiteX0" fmla="*/ 0 w 573932"/>
              <a:gd name="connsiteY0" fmla="*/ 0 h 663902"/>
              <a:gd name="connsiteX1" fmla="*/ 145915 w 573932"/>
              <a:gd name="connsiteY1" fmla="*/ 622570 h 663902"/>
              <a:gd name="connsiteX2" fmla="*/ 573932 w 573932"/>
              <a:gd name="connsiteY2" fmla="*/ 554476 h 66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932" h="663902">
                <a:moveTo>
                  <a:pt x="0" y="0"/>
                </a:moveTo>
                <a:cubicBezTo>
                  <a:pt x="25130" y="265078"/>
                  <a:pt x="50260" y="530157"/>
                  <a:pt x="145915" y="622570"/>
                </a:cubicBezTo>
                <a:cubicBezTo>
                  <a:pt x="241570" y="714983"/>
                  <a:pt x="407751" y="634729"/>
                  <a:pt x="573932" y="554476"/>
                </a:cubicBezTo>
              </a:path>
            </a:pathLst>
          </a:custGeom>
          <a:noFill/>
          <a:ln w="34925">
            <a:solidFill>
              <a:srgbClr val="B3071B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 Targets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6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E47676D-A441-F52D-B7FB-71451D210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40551"/>
              </p:ext>
            </p:extLst>
          </p:nvPr>
        </p:nvGraphicFramePr>
        <p:xfrm>
          <a:off x="117762" y="1175467"/>
          <a:ext cx="10339472" cy="391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2214837334"/>
                    </a:ext>
                  </a:extLst>
                </a:gridCol>
                <a:gridCol w="1745198">
                  <a:extLst>
                    <a:ext uri="{9D8B030D-6E8A-4147-A177-3AD203B41FA5}">
                      <a16:colId xmlns:a16="http://schemas.microsoft.com/office/drawing/2014/main" val="3711007115"/>
                    </a:ext>
                  </a:extLst>
                </a:gridCol>
                <a:gridCol w="1545747">
                  <a:extLst>
                    <a:ext uri="{9D8B030D-6E8A-4147-A177-3AD203B41FA5}">
                      <a16:colId xmlns:a16="http://schemas.microsoft.com/office/drawing/2014/main" val="1436968000"/>
                    </a:ext>
                  </a:extLst>
                </a:gridCol>
                <a:gridCol w="1391069">
                  <a:extLst>
                    <a:ext uri="{9D8B030D-6E8A-4147-A177-3AD203B41FA5}">
                      <a16:colId xmlns:a16="http://schemas.microsoft.com/office/drawing/2014/main" val="3628411763"/>
                    </a:ext>
                  </a:extLst>
                </a:gridCol>
                <a:gridCol w="1040859">
                  <a:extLst>
                    <a:ext uri="{9D8B030D-6E8A-4147-A177-3AD203B41FA5}">
                      <a16:colId xmlns:a16="http://schemas.microsoft.com/office/drawing/2014/main" val="69252235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45587717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680055776"/>
                    </a:ext>
                  </a:extLst>
                </a:gridCol>
              </a:tblGrid>
              <a:tr h="7506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Thickness @ 320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2554"/>
                  </a:ext>
                </a:extLst>
              </a:tr>
              <a:tr h="690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Evaporated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CaF</a:t>
                      </a:r>
                      <a:r>
                        <a:rPr lang="en-US" b="0" baseline="-25000" dirty="0"/>
                        <a:t>2</a:t>
                      </a:r>
                      <a:r>
                        <a:rPr lang="en-US" dirty="0"/>
                        <a:t>, MgF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– 100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W, Cu,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[2,3,4,5]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Stable up to few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of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23330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Sputtered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</a:t>
                      </a:r>
                      <a:r>
                        <a:rPr lang="en-US" baseline="-25000" dirty="0"/>
                        <a:t> </a:t>
                      </a:r>
                      <a:r>
                        <a:rPr lang="en-US" baseline="0" dirty="0"/>
                        <a:t>LiF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Degradation of 25% after 4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42541"/>
                  </a:ext>
                </a:extLst>
              </a:tr>
              <a:tr h="855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Implanted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10 – 20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[1,4,5]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Degradation of 0.05% per C (used with 1 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98617"/>
                  </a:ext>
                </a:extLst>
              </a:tr>
              <a:tr h="855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Acid 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TaF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Stable with 200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beam and quick to produce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20388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FCE1B0E-33BF-3D9A-3452-4B6465F86708}"/>
              </a:ext>
            </a:extLst>
          </p:cNvPr>
          <p:cNvSpPr txBox="1"/>
          <p:nvPr/>
        </p:nvSpPr>
        <p:spPr>
          <a:xfrm>
            <a:off x="6123657" y="5179698"/>
            <a:ext cx="46984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 Zhang et al. Nature 610 (2022)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[2] Lombardo et al. Phys. Lett. B 748 (2014)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[3] Couture et al. Phys. Rev. C </a:t>
            </a:r>
            <a:r>
              <a:rPr lang="it-IT" sz="12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77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(2008)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[4] Zhang et al. 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Nucl. Inst. Meth. Phys. Res. B 438 (2019)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[5] Zhang et al. 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Nucl. Inst. Meth. Phys. Res. B 496 (2021)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[6] Lorenz-Wirzba, PhD. Thesis (1978)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baseline="30000" dirty="0">
                <a:solidFill>
                  <a:schemeClr val="bg1"/>
                </a:solidFill>
              </a:rPr>
              <a:t>19</a:t>
            </a:r>
            <a:r>
              <a:rPr lang="it-IT" sz="3200" b="1" dirty="0">
                <a:solidFill>
                  <a:schemeClr val="bg1"/>
                </a:solidFill>
              </a:rPr>
              <a:t>F Targets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7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E47676D-A441-F52D-B7FB-71451D210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71159"/>
              </p:ext>
            </p:extLst>
          </p:nvPr>
        </p:nvGraphicFramePr>
        <p:xfrm>
          <a:off x="117762" y="1175467"/>
          <a:ext cx="10339472" cy="391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2214837334"/>
                    </a:ext>
                  </a:extLst>
                </a:gridCol>
                <a:gridCol w="1745198">
                  <a:extLst>
                    <a:ext uri="{9D8B030D-6E8A-4147-A177-3AD203B41FA5}">
                      <a16:colId xmlns:a16="http://schemas.microsoft.com/office/drawing/2014/main" val="3711007115"/>
                    </a:ext>
                  </a:extLst>
                </a:gridCol>
                <a:gridCol w="1545747">
                  <a:extLst>
                    <a:ext uri="{9D8B030D-6E8A-4147-A177-3AD203B41FA5}">
                      <a16:colId xmlns:a16="http://schemas.microsoft.com/office/drawing/2014/main" val="1436968000"/>
                    </a:ext>
                  </a:extLst>
                </a:gridCol>
                <a:gridCol w="1391069">
                  <a:extLst>
                    <a:ext uri="{9D8B030D-6E8A-4147-A177-3AD203B41FA5}">
                      <a16:colId xmlns:a16="http://schemas.microsoft.com/office/drawing/2014/main" val="3628411763"/>
                    </a:ext>
                  </a:extLst>
                </a:gridCol>
                <a:gridCol w="1040859">
                  <a:extLst>
                    <a:ext uri="{9D8B030D-6E8A-4147-A177-3AD203B41FA5}">
                      <a16:colId xmlns:a16="http://schemas.microsoft.com/office/drawing/2014/main" val="69252235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45587717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680055776"/>
                    </a:ext>
                  </a:extLst>
                </a:gridCol>
              </a:tblGrid>
              <a:tr h="7506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Thickness @ 320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2554"/>
                  </a:ext>
                </a:extLst>
              </a:tr>
              <a:tr h="690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Evaporated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CaF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MgF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– 100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W, Cu,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[2,3,4,5]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Stable up to few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of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23330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Sputtered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</a:t>
                      </a:r>
                      <a:r>
                        <a:rPr lang="en-US" baseline="-25000" dirty="0"/>
                        <a:t> </a:t>
                      </a:r>
                      <a:r>
                        <a:rPr lang="en-US" baseline="0" dirty="0"/>
                        <a:t>LiF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Degradation of 25% after 4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42541"/>
                  </a:ext>
                </a:extLst>
              </a:tr>
              <a:tr h="855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Implanted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10 – 20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Ta,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[1,4,5]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Degradation of 0.05% per C (used with 1 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98617"/>
                  </a:ext>
                </a:extLst>
              </a:tr>
              <a:tr h="855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Acid 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TaF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 keV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Stable with 200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beam and quick to produce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20388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5AAF76-48D2-D7CB-9075-405F0FA64DC5}"/>
              </a:ext>
            </a:extLst>
          </p:cNvPr>
          <p:cNvSpPr txBox="1"/>
          <p:nvPr/>
        </p:nvSpPr>
        <p:spPr>
          <a:xfrm>
            <a:off x="1642211" y="5210477"/>
            <a:ext cx="4143983" cy="11387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2</a:t>
            </a:r>
          </a:p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most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suitable target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the </a:t>
            </a:r>
            <a:r>
              <a:rPr lang="en-US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0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0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measurement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FCE1B0E-33BF-3D9A-3452-4B6465F86708}"/>
              </a:ext>
            </a:extLst>
          </p:cNvPr>
          <p:cNvSpPr txBox="1"/>
          <p:nvPr/>
        </p:nvSpPr>
        <p:spPr>
          <a:xfrm>
            <a:off x="6123657" y="5179698"/>
            <a:ext cx="46984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 Zhang et al. Nature 610 (2022)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[2] Lombardo et al. Phys. Lett. B 748 (2014)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[3] Couture et al. Phys. Rev. C </a:t>
            </a:r>
            <a:r>
              <a:rPr lang="it-IT" sz="12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77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(2008)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[4] Zhang et al. 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Nucl. Inst. Meth. Phys. Res. B 438 (2019)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[5] Zhang et al. 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Nucl. Inst. Meth. Phys. Res. B 496 (2021)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[6] Lorenz-Wirzba, PhD. Thesis (1978)</a:t>
            </a:r>
            <a:r>
              <a:rPr lang="it-IT" sz="12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E2C3626-D634-4790-1363-88FB902CB84B}"/>
              </a:ext>
            </a:extLst>
          </p:cNvPr>
          <p:cNvSpPr txBox="1"/>
          <p:nvPr/>
        </p:nvSpPr>
        <p:spPr>
          <a:xfrm>
            <a:off x="168530" y="4078707"/>
            <a:ext cx="10442319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Evaporated: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CaF</a:t>
            </a:r>
            <a:r>
              <a:rPr lang="en-US" b="1" baseline="-25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Ta @ LNL (120 nm, 360 nm)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Acid Bath: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TaF</a:t>
            </a:r>
            <a:r>
              <a:rPr lang="en-US" b="1" baseline="-25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@ LNL (5 s, 10 s, 15 s)</a:t>
            </a:r>
            <a:endParaRPr lang="en-US" b="1" baseline="-25000" dirty="0">
              <a:solidFill>
                <a:schemeClr val="accent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Implanted: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1" dirty="0">
                <a:solidFill>
                  <a:srgbClr val="FAAD1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Ready by end of October @ HZDR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Joao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will help in the characterization)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Sputtered: </a:t>
            </a:r>
            <a:r>
              <a:rPr lang="en-US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available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(maybe in 2025?)</a:t>
            </a:r>
          </a:p>
        </p:txBody>
      </p:sp>
      <p:pic>
        <p:nvPicPr>
          <p:cNvPr id="17" name="Immagine 1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690A83D-62FA-62B3-CF70-658660DF28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278" y="4595311"/>
            <a:ext cx="476655" cy="4766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Experimental Setup</a:t>
            </a:r>
            <a:endParaRPr lang="en-US" dirty="0"/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8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0588A8-8502-C5A9-12D4-394CF77F2E42}"/>
              </a:ext>
            </a:extLst>
          </p:cNvPr>
          <p:cNvSpPr txBox="1"/>
          <p:nvPr/>
        </p:nvSpPr>
        <p:spPr>
          <a:xfrm>
            <a:off x="243386" y="1169287"/>
            <a:ext cx="5540850" cy="25237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Components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 Chamber: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 aluminum chamber </a:t>
            </a:r>
            <a:r>
              <a:rPr lang="en-US" b="1" dirty="0">
                <a:solidFill>
                  <a:srgbClr val="FAAD1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be prepared</a:t>
            </a:r>
            <a:r>
              <a:rPr lang="en-US" dirty="0">
                <a:solidFill>
                  <a:srgbClr val="FAAD1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prevent 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contamination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Detector: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BGO Detector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DAQ: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CAEN V1724 Board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Current: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TetrAMM Module</a:t>
            </a:r>
          </a:p>
        </p:txBody>
      </p:sp>
      <p:pic>
        <p:nvPicPr>
          <p:cNvPr id="11" name="Immagine 10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4A6D7CCF-BE17-80D1-18DD-E425411BAE6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335" y="2367421"/>
            <a:ext cx="476655" cy="476655"/>
          </a:xfrm>
          <a:prstGeom prst="rect">
            <a:avLst/>
          </a:prstGeom>
        </p:spPr>
      </p:pic>
      <p:pic>
        <p:nvPicPr>
          <p:cNvPr id="12" name="Immagine 11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81149400-D7C3-AC37-FBF0-3858122C6B0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1329" y="2814201"/>
            <a:ext cx="476655" cy="476655"/>
          </a:xfrm>
          <a:prstGeom prst="rect">
            <a:avLst/>
          </a:prstGeom>
        </p:spPr>
      </p:pic>
      <p:pic>
        <p:nvPicPr>
          <p:cNvPr id="13" name="Immagine 12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9B94549C-5E45-1579-43EA-DF6B27DA50F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7935" y="3201463"/>
            <a:ext cx="476655" cy="476655"/>
          </a:xfrm>
          <a:prstGeom prst="rect">
            <a:avLst/>
          </a:prstGeom>
        </p:spPr>
      </p:pic>
      <p:pic>
        <p:nvPicPr>
          <p:cNvPr id="18" name="Immagine 17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78E00B27-99B3-96EF-B2F3-36294201F4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463" y="5044371"/>
            <a:ext cx="476655" cy="4766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A63E9F1-8829-F211-FA95-CB03A40F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97" y="972175"/>
            <a:ext cx="5615703" cy="3743802"/>
          </a:xfrm>
          <a:prstGeom prst="rect">
            <a:avLst/>
          </a:prstGeom>
        </p:spPr>
      </p:pic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93E88C86-5F3C-FB2E-91F3-FEA494FAE515}"/>
              </a:ext>
            </a:extLst>
          </p:cNvPr>
          <p:cNvSpPr/>
          <p:nvPr/>
        </p:nvSpPr>
        <p:spPr>
          <a:xfrm>
            <a:off x="5611528" y="1981114"/>
            <a:ext cx="2310064" cy="1455105"/>
          </a:xfrm>
          <a:custGeom>
            <a:avLst/>
            <a:gdLst>
              <a:gd name="connsiteX0" fmla="*/ 0 w 2310064"/>
              <a:gd name="connsiteY0" fmla="*/ 1690 h 1455105"/>
              <a:gd name="connsiteX1" fmla="*/ 1174283 w 2310064"/>
              <a:gd name="connsiteY1" fmla="*/ 232697 h 1455105"/>
              <a:gd name="connsiteX2" fmla="*/ 2310064 w 2310064"/>
              <a:gd name="connsiteY2" fmla="*/ 1455105 h 145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064" h="1455105">
                <a:moveTo>
                  <a:pt x="0" y="1690"/>
                </a:moveTo>
                <a:cubicBezTo>
                  <a:pt x="394636" y="-3925"/>
                  <a:pt x="789272" y="-9539"/>
                  <a:pt x="1174283" y="232697"/>
                </a:cubicBezTo>
                <a:cubicBezTo>
                  <a:pt x="1559294" y="474933"/>
                  <a:pt x="2115955" y="1248162"/>
                  <a:pt x="2310064" y="1455105"/>
                </a:cubicBezTo>
              </a:path>
            </a:pathLst>
          </a:custGeom>
          <a:noFill/>
          <a:ln w="38100">
            <a:solidFill>
              <a:srgbClr val="FAAD16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301F5D-6207-72F1-9B3C-064A86CCAB82}"/>
              </a:ext>
            </a:extLst>
          </p:cNvPr>
          <p:cNvSpPr txBox="1"/>
          <p:nvPr/>
        </p:nvSpPr>
        <p:spPr>
          <a:xfrm>
            <a:off x="7162206" y="4640662"/>
            <a:ext cx="40319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Fig. 1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Geant4 model of the 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176499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E1EE-4116-C69B-7648-66736A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Geant4 Simulations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6C5DCD7A-F171-E335-94DB-B5C7D71E006A}"/>
              </a:ext>
            </a:extLst>
          </p:cNvPr>
          <p:cNvSpPr txBox="1">
            <a:spLocks/>
          </p:cNvSpPr>
          <p:nvPr/>
        </p:nvSpPr>
        <p:spPr>
          <a:xfrm>
            <a:off x="9230441" y="6497110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1C2EAF-3F13-7C42-AEC8-6C17EFC3463F}" type="slidenum">
              <a:rPr lang="it-IT" b="1" smtClean="0">
                <a:solidFill>
                  <a:schemeClr val="bg1"/>
                </a:solidFill>
              </a:rPr>
              <a:pPr algn="r"/>
              <a:t>9</a:t>
            </a:fld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0C5D97C-A474-DA33-9F3E-17D15F4575EA}"/>
              </a:ext>
            </a:extLst>
          </p:cNvPr>
          <p:cNvSpPr txBox="1">
            <a:spLocks/>
          </p:cNvSpPr>
          <p:nvPr/>
        </p:nvSpPr>
        <p:spPr>
          <a:xfrm>
            <a:off x="3069126" y="6504341"/>
            <a:ext cx="6109063" cy="3031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baseline="30000" dirty="0">
                <a:solidFill>
                  <a:schemeClr val="bg1"/>
                </a:solidFill>
              </a:rPr>
              <a:t>19</a:t>
            </a:r>
            <a:r>
              <a:rPr lang="it-IT" sz="1800" b="1" dirty="0">
                <a:solidFill>
                  <a:schemeClr val="bg1"/>
                </a:solidFill>
              </a:rPr>
              <a:t>F(</a:t>
            </a:r>
            <a:r>
              <a:rPr lang="it-IT" sz="1800" b="1" i="1" dirty="0">
                <a:solidFill>
                  <a:schemeClr val="bg1"/>
                </a:solidFill>
              </a:rPr>
              <a:t>p,</a:t>
            </a:r>
            <a:r>
              <a:rPr lang="el-GR" sz="1800" b="1" i="1" dirty="0">
                <a:solidFill>
                  <a:schemeClr val="bg1"/>
                </a:solidFill>
              </a:rPr>
              <a:t>γ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  <a:r>
              <a:rPr lang="en-US" sz="1800" b="1" baseline="30000" dirty="0">
                <a:solidFill>
                  <a:schemeClr val="bg1"/>
                </a:solidFill>
              </a:rPr>
              <a:t>20</a:t>
            </a:r>
            <a:r>
              <a:rPr lang="en-US" sz="1800" b="1" dirty="0">
                <a:solidFill>
                  <a:schemeClr val="bg1"/>
                </a:solidFill>
              </a:rPr>
              <a:t>Ne WG – Kick-off Meeting</a:t>
            </a:r>
            <a:endParaRPr lang="it-IT" sz="1800" b="1" dirty="0">
              <a:solidFill>
                <a:schemeClr val="bg1"/>
              </a:solidFill>
            </a:endParaRPr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B6CBFD0C-7ABE-1D4A-0D18-2F0123E60362}"/>
              </a:ext>
            </a:extLst>
          </p:cNvPr>
          <p:cNvSpPr txBox="1">
            <a:spLocks/>
          </p:cNvSpPr>
          <p:nvPr/>
        </p:nvSpPr>
        <p:spPr>
          <a:xfrm>
            <a:off x="270611" y="6504341"/>
            <a:ext cx="2743200" cy="3186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24/09/24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B976DA-28C4-227C-F012-82233D348786}"/>
              </a:ext>
            </a:extLst>
          </p:cNvPr>
          <p:cNvSpPr txBox="1"/>
          <p:nvPr/>
        </p:nvSpPr>
        <p:spPr>
          <a:xfrm>
            <a:off x="2828857" y="2657903"/>
            <a:ext cx="1945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α</a:t>
            </a:r>
            <a:r>
              <a:rPr lang="en-US" sz="2400" b="1" i="1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l-GR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</a:t>
            </a:r>
            <a:endParaRPr lang="en-US" sz="24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1A7F6D-04CD-0551-8B17-3EAFBF36F17E}"/>
              </a:ext>
            </a:extLst>
          </p:cNvPr>
          <p:cNvSpPr txBox="1"/>
          <p:nvPr/>
        </p:nvSpPr>
        <p:spPr>
          <a:xfrm>
            <a:off x="7712058" y="2657238"/>
            <a:ext cx="1821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</a:t>
            </a:r>
            <a:r>
              <a:rPr lang="en-US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p,</a:t>
            </a:r>
            <a:r>
              <a:rPr lang="el-GR" sz="2400" b="1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l-GR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l-GR" sz="2400" b="1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 </a:t>
            </a:r>
            <a:endParaRPr lang="en-US" sz="2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FD2C8E-0EF2-D36F-408A-C4F7BE552F8A}"/>
              </a:ext>
            </a:extLst>
          </p:cNvPr>
          <p:cNvSpPr txBox="1"/>
          <p:nvPr/>
        </p:nvSpPr>
        <p:spPr>
          <a:xfrm>
            <a:off x="2233237" y="1196960"/>
            <a:ext cx="7725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Geant4 model of 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same experimental setup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(except for the bPE)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 the </a:t>
            </a:r>
            <a:r>
              <a:rPr lang="en-US" sz="2400" baseline="30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C(p,</a:t>
            </a:r>
            <a:r>
              <a:rPr lang="el-GR" sz="2400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γ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study was used to estimate the asses the measurement feasibility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1" name="Immagine 10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8DFF82ED-3ECF-EC54-F771-26F50E25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15" y="3080410"/>
            <a:ext cx="4344024" cy="3258018"/>
          </a:xfrm>
          <a:prstGeom prst="rect">
            <a:avLst/>
          </a:prstGeom>
        </p:spPr>
      </p:pic>
      <p:pic>
        <p:nvPicPr>
          <p:cNvPr id="13" name="Immagine 1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67831E9-78DE-550A-BC3D-8413A8BF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6191"/>
            <a:ext cx="4344023" cy="32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7015"/>
      </p:ext>
    </p:extLst>
  </p:cSld>
  <p:clrMapOvr>
    <a:masterClrMapping/>
  </p:clrMapOvr>
</p:sld>
</file>

<file path=ppt/theme/theme1.xml><?xml version="1.0" encoding="utf-8"?>
<a:theme xmlns:a="http://schemas.openxmlformats.org/drawingml/2006/main" name="LUNA">
  <a:themeElements>
    <a:clrScheme name="UNIPD">
      <a:dk1>
        <a:srgbClr val="000000"/>
      </a:dk1>
      <a:lt1>
        <a:srgbClr val="FFFFFF"/>
      </a:lt1>
      <a:dk2>
        <a:srgbClr val="262B6A"/>
      </a:dk2>
      <a:lt2>
        <a:srgbClr val="EBF3F6"/>
      </a:lt2>
      <a:accent1>
        <a:srgbClr val="B3071B"/>
      </a:accent1>
      <a:accent2>
        <a:srgbClr val="8D8C8D"/>
      </a:accent2>
      <a:accent3>
        <a:srgbClr val="262B6A"/>
      </a:accent3>
      <a:accent4>
        <a:srgbClr val="36BDE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l">
          <a:defRPr dirty="0">
            <a:solidFill>
              <a:schemeClr val="tx1"/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9138</TotalTime>
  <Words>1864</Words>
  <Application>Microsoft Macintosh PowerPoint</Application>
  <PresentationFormat>Widescreen</PresentationFormat>
  <Paragraphs>272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Aptos</vt:lpstr>
      <vt:lpstr>Arial</vt:lpstr>
      <vt:lpstr>Helvetica Neue</vt:lpstr>
      <vt:lpstr>LUNA</vt:lpstr>
      <vt:lpstr>Study of the 19F(p,γ)20Ne reaction at LUNA400 </vt:lpstr>
      <vt:lpstr>19F(p,γ)20Ne Reaction: Motivation</vt:lpstr>
      <vt:lpstr>19F(p,γ)20Ne and 19F(p,α)16O Reactions</vt:lpstr>
      <vt:lpstr>19F(p,γ)20Ne and 19F(p,α)16O Reactions</vt:lpstr>
      <vt:lpstr>19F(p,γ)20Ne Reaction: State-of-the-Art</vt:lpstr>
      <vt:lpstr>19F Targets</vt:lpstr>
      <vt:lpstr>19F Targets</vt:lpstr>
      <vt:lpstr>Experimental Setup</vt:lpstr>
      <vt:lpstr>Geant4 Simulations</vt:lpstr>
      <vt:lpstr>Geant4 Simulations</vt:lpstr>
      <vt:lpstr>Geant4 Simulations: Pile-Up Study</vt:lpstr>
      <vt:lpstr>Geant4 Simulations: Pile-Up Study</vt:lpstr>
      <vt:lpstr>Geant4 Simulations: Pile-Up Study</vt:lpstr>
      <vt:lpstr>Expected Rate</vt:lpstr>
      <vt:lpstr>Expected Rates</vt:lpstr>
      <vt:lpstr>Target Scans</vt:lpstr>
      <vt:lpstr>Beamtime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Skowronski</dc:creator>
  <cp:lastModifiedBy>Jakub Skowronski</cp:lastModifiedBy>
  <cp:revision>75</cp:revision>
  <dcterms:created xsi:type="dcterms:W3CDTF">2024-08-19T20:58:21Z</dcterms:created>
  <dcterms:modified xsi:type="dcterms:W3CDTF">2024-09-23T13:50:16Z</dcterms:modified>
</cp:coreProperties>
</file>