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7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08B66-FDED-4423-9B83-90B16F0F7018}" v="10" dt="2023-05-24T14:23:15.931"/>
    <p1510:client id="{3E2FC821-0E84-21C2-9EA0-12E326810301}" v="661" dt="2023-05-24T20:16:35.227"/>
    <p1510:client id="{5DE59E12-B303-65A6-9461-410D462B8246}" v="62" dt="2023-05-24T19:34:35.421"/>
    <p1510:client id="{C175A52D-BEAC-4FB3-B27C-5051DB29E19D}" v="2048" dt="2023-05-24T18:05:01.198"/>
    <p1510:client id="{D6A61547-2AA0-C051-4544-DDD3BBC04224}" v="4" dt="2023-05-24T14:23:19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E24935-4175-BB23-011D-4FCBCE431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DF3A3-C224-8F12-F462-1276DB4FB4BB}"/>
              </a:ext>
            </a:extLst>
          </p:cNvPr>
          <p:cNvSpPr txBox="1"/>
          <p:nvPr/>
        </p:nvSpPr>
        <p:spPr>
          <a:xfrm rot="420000">
            <a:off x="881904" y="4954179"/>
            <a:ext cx="10060328" cy="52322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solidFill>
                  <a:srgbClr val="FFFFFF"/>
                </a:solidFill>
                <a:highlight>
                  <a:srgbClr val="000000"/>
                </a:highlight>
                <a:latin typeface="Calibri"/>
                <a:cs typeface="Calibri"/>
              </a:rPr>
              <a:t> </a:t>
            </a:r>
            <a:r>
              <a:rPr lang="en-GB" sz="2800" b="1">
                <a:solidFill>
                  <a:schemeClr val="accent1"/>
                </a:solidFill>
                <a:highlight>
                  <a:srgbClr val="000000"/>
                </a:highlight>
                <a:latin typeface="Calibri"/>
                <a:cs typeface="Calibri"/>
              </a:rPr>
              <a:t>]--- </a:t>
            </a:r>
            <a:r>
              <a:rPr lang="en-GB" sz="2800" b="1">
                <a:solidFill>
                  <a:srgbClr val="FFFFFF"/>
                </a:solidFill>
                <a:highlight>
                  <a:srgbClr val="000000"/>
                </a:highlight>
                <a:latin typeface="Calibri"/>
                <a:cs typeface="Calibri"/>
              </a:rPr>
              <a:t>March Machine Learning Mania 2023 – Kaggle Competition </a:t>
            </a:r>
            <a:r>
              <a:rPr lang="en-GB" sz="2800" b="1">
                <a:solidFill>
                  <a:schemeClr val="accent1"/>
                </a:solidFill>
                <a:highlight>
                  <a:srgbClr val="000000"/>
                </a:highlight>
                <a:latin typeface="Calibri"/>
                <a:cs typeface="Calibri"/>
              </a:rPr>
              <a:t>---[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C84D9-000E-4DEE-28BC-31D8FF7BEDDF}"/>
              </a:ext>
            </a:extLst>
          </p:cNvPr>
          <p:cNvSpPr txBox="1"/>
          <p:nvPr/>
        </p:nvSpPr>
        <p:spPr>
          <a:xfrm>
            <a:off x="9118023" y="6658841"/>
            <a:ext cx="313459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">
                <a:cs typeface="Calibri"/>
              </a:rPr>
              <a:t>Source: </a:t>
            </a:r>
            <a:r>
              <a:rPr lang="en-GB" sz="800">
                <a:ea typeface="+mn-lt"/>
                <a:cs typeface="+mn-lt"/>
              </a:rPr>
              <a:t>https://sports.inquirer.net/files/2021/03/063_1137152686.jpg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11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0D3D-B8C0-673F-E032-C75E9DA6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Final submission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24DE-80C8-6D88-2881-467FDC493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"/>
              </a:rPr>
              <a:t>Brier score: 0.1936</a:t>
            </a:r>
          </a:p>
          <a:p>
            <a:pPr lvl="1"/>
            <a:r>
              <a:rPr lang="en-GB">
                <a:solidFill>
                  <a:srgbClr val="FFFFFF"/>
                </a:solidFill>
                <a:cs typeface="Calibri"/>
              </a:rPr>
              <a:t>Men: 0.2176</a:t>
            </a:r>
          </a:p>
          <a:p>
            <a:pPr lvl="1"/>
            <a:r>
              <a:rPr lang="en-GB">
                <a:solidFill>
                  <a:srgbClr val="FFFFFF"/>
                </a:solidFill>
                <a:cs typeface="Calibri"/>
              </a:rPr>
              <a:t>Women: 0.1697</a:t>
            </a:r>
          </a:p>
          <a:p>
            <a:r>
              <a:rPr lang="en-GB">
                <a:solidFill>
                  <a:srgbClr val="FFFFFF"/>
                </a:solidFill>
                <a:cs typeface="Calibri"/>
              </a:rPr>
              <a:t>Median Kaggle result: 0.1984</a:t>
            </a:r>
          </a:p>
          <a:p>
            <a:r>
              <a:rPr lang="en-GB">
                <a:solidFill>
                  <a:srgbClr val="FFFFFF"/>
                </a:solidFill>
                <a:cs typeface="Calibri"/>
              </a:rPr>
              <a:t>Best Kaggle result: </a:t>
            </a: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0.1737</a:t>
            </a:r>
          </a:p>
          <a:p>
            <a:pPr lvl="1"/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Replacing predicted probabilities with 1s for big favourites</a:t>
            </a:r>
          </a:p>
          <a:p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Accuracy: 0.7143</a:t>
            </a:r>
          </a:p>
          <a:p>
            <a:pPr lvl="1"/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Men: 0.6825</a:t>
            </a:r>
          </a:p>
          <a:p>
            <a:pPr lvl="1"/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Women: 0.7460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F58DA1C2-0736-47A5-C9B4-4573A779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627" y="1659114"/>
            <a:ext cx="3066453" cy="31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9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A300-4FC8-E2C3-4B68-664C50DE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" y="186384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cs typeface="Calibri Light"/>
              </a:rPr>
              <a:t>Our placing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CB6C73-6444-C723-6D38-FE0376BC4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350" y="1356445"/>
            <a:ext cx="8858250" cy="1971675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BF130D-A40D-5105-708C-7FD45278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659" y="4293400"/>
            <a:ext cx="8914459" cy="204357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1653A21-D788-A335-0E3B-F58DC80E747A}"/>
              </a:ext>
            </a:extLst>
          </p:cNvPr>
          <p:cNvSpPr/>
          <p:nvPr/>
        </p:nvSpPr>
        <p:spPr>
          <a:xfrm>
            <a:off x="5635037" y="3424296"/>
            <a:ext cx="141111" cy="141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0C4075-E077-C249-4CB5-BFF0EE0AB9F3}"/>
              </a:ext>
            </a:extLst>
          </p:cNvPr>
          <p:cNvSpPr/>
          <p:nvPr/>
        </p:nvSpPr>
        <p:spPr>
          <a:xfrm>
            <a:off x="5635037" y="3706518"/>
            <a:ext cx="141111" cy="141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F7B390-1C63-5C1C-DBBE-D67D9BE20163}"/>
              </a:ext>
            </a:extLst>
          </p:cNvPr>
          <p:cNvSpPr/>
          <p:nvPr/>
        </p:nvSpPr>
        <p:spPr>
          <a:xfrm>
            <a:off x="5635036" y="3979333"/>
            <a:ext cx="141111" cy="141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FE12FDE-B330-C1EE-1E6F-B94DACA86448}"/>
              </a:ext>
            </a:extLst>
          </p:cNvPr>
          <p:cNvSpPr/>
          <p:nvPr/>
        </p:nvSpPr>
        <p:spPr>
          <a:xfrm>
            <a:off x="338666" y="4901258"/>
            <a:ext cx="1053629" cy="74318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us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95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0F5C89-A518-B52D-CD7C-83B2517FA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865" b="78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5322C9-68B6-A16B-3ECB-B623CC5B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791" y="288682"/>
            <a:ext cx="5964298" cy="393748"/>
          </a:xfrm>
        </p:spPr>
        <p:txBody>
          <a:bodyPr anchor="t">
            <a:normAutofit fontScale="90000"/>
          </a:bodyPr>
          <a:lstStyle/>
          <a:p>
            <a:r>
              <a:rPr lang="en-GB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  <a:cs typeface="Calibri Light"/>
              </a:rPr>
              <a:t>What is March Madness?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37D1-C594-2FC8-0519-29FD0121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505" y="1069492"/>
            <a:ext cx="4549973" cy="156832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solidFill>
                  <a:srgbClr val="FFFFFF"/>
                </a:solidFill>
                <a:ea typeface="+mn-lt"/>
                <a:cs typeface="+mn-lt"/>
              </a:rPr>
              <a:t>The season-ending tournament for NCAA Division I</a:t>
            </a:r>
          </a:p>
          <a:p>
            <a:r>
              <a:rPr lang="en-GB" sz="2400">
                <a:solidFill>
                  <a:srgbClr val="FFFFFF"/>
                </a:solidFill>
                <a:ea typeface="+mn-lt"/>
                <a:cs typeface="+mn-lt"/>
              </a:rPr>
              <a:t>both the men's and women's leagues.</a:t>
            </a:r>
            <a:endParaRPr lang="en-GB" sz="2400">
              <a:solidFill>
                <a:srgbClr val="FFFFFF"/>
              </a:solidFill>
              <a:cs typeface="Calibri"/>
            </a:endParaRPr>
          </a:p>
          <a:p>
            <a:endParaRPr lang="en-GB" sz="2000">
              <a:solidFill>
                <a:srgbClr val="FFFFFF"/>
              </a:solidFill>
              <a:ea typeface="+mn-lt"/>
              <a:cs typeface="+mn-lt"/>
            </a:endParaRPr>
          </a:p>
          <a:p>
            <a:endParaRPr lang="en-GB" sz="20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GB" sz="200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971694-345B-0C60-03E5-5D04EE4CB608}"/>
              </a:ext>
            </a:extLst>
          </p:cNvPr>
          <p:cNvSpPr txBox="1">
            <a:spLocks/>
          </p:cNvSpPr>
          <p:nvPr/>
        </p:nvSpPr>
        <p:spPr>
          <a:xfrm>
            <a:off x="628089" y="1071373"/>
            <a:ext cx="4785158" cy="156967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rgbClr val="FFFFFF"/>
                </a:solidFill>
                <a:ea typeface="+mn-lt"/>
                <a:cs typeface="+mn-lt"/>
              </a:rPr>
              <a:t>One of the most popular sporting events in the United States.</a:t>
            </a:r>
          </a:p>
          <a:p>
            <a:r>
              <a:rPr lang="en-GB" sz="2400">
                <a:solidFill>
                  <a:srgbClr val="FFFFFF"/>
                </a:solidFill>
                <a:ea typeface="+mn-lt"/>
                <a:cs typeface="+mn-lt"/>
              </a:rPr>
              <a:t>Every year around March/April ~19-21 days ~3 weeks</a:t>
            </a:r>
          </a:p>
          <a:p>
            <a:endParaRPr lang="en-GB" sz="2000">
              <a:solidFill>
                <a:srgbClr val="FFFFFF"/>
              </a:solidFill>
              <a:cs typeface="Calibri"/>
            </a:endParaRPr>
          </a:p>
          <a:p>
            <a:endParaRPr lang="en-GB" sz="2000">
              <a:solidFill>
                <a:srgbClr val="FFFFFF"/>
              </a:solidFill>
              <a:ea typeface="+mn-lt"/>
              <a:cs typeface="+mn-lt"/>
            </a:endParaRPr>
          </a:p>
          <a:p>
            <a:endParaRPr lang="en-GB" sz="20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00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897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4DC3B5D3-60B6-D889-B2D3-C65A26D4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93" y="943"/>
            <a:ext cx="10400827" cy="6856118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CD76A597-8229-900B-185E-DA978BE41D59}"/>
              </a:ext>
            </a:extLst>
          </p:cNvPr>
          <p:cNvSpPr txBox="1"/>
          <p:nvPr/>
        </p:nvSpPr>
        <p:spPr>
          <a:xfrm>
            <a:off x="7986889" y="6651036"/>
            <a:ext cx="4389495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cs typeface="Calibri"/>
              </a:rPr>
              <a:t>Source: </a:t>
            </a:r>
            <a:r>
              <a:rPr lang="en-GB" sz="800">
                <a:ea typeface="+mn-lt"/>
                <a:cs typeface="+mn-lt"/>
              </a:rPr>
              <a:t>https://www.cbssports.com/college-basketball/ncaa-tournament/bracket/printable-men/</a:t>
            </a:r>
            <a:endParaRPr lang="en-GB" sz="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466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D4AD61-C571-AC86-3060-75439EAC1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09" y="89423"/>
            <a:ext cx="5538023" cy="66759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460F9-374E-67D6-9EBA-83EA2605DE5C}"/>
              </a:ext>
            </a:extLst>
          </p:cNvPr>
          <p:cNvSpPr txBox="1"/>
          <p:nvPr/>
        </p:nvSpPr>
        <p:spPr>
          <a:xfrm>
            <a:off x="1552936" y="2276354"/>
            <a:ext cx="1379316" cy="16590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2EE904-2C2A-9E38-A76B-7DE06AC8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71" y="87229"/>
            <a:ext cx="5116009" cy="3944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F3F06-D346-244F-9209-1EAE86A7335C}"/>
              </a:ext>
            </a:extLst>
          </p:cNvPr>
          <p:cNvSpPr txBox="1"/>
          <p:nvPr/>
        </p:nvSpPr>
        <p:spPr>
          <a:xfrm>
            <a:off x="6327493" y="4137947"/>
            <a:ext cx="464916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GB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>
                <a:solidFill>
                  <a:schemeClr val="tx1"/>
                </a:solidFill>
                <a:cs typeface="Calibri"/>
              </a:rPr>
              <a:t>There has been a Kaggle competition for March Madness every season for the last 10 seasons</a:t>
            </a: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Calibri"/>
              <a:buChar char="-"/>
            </a:pPr>
            <a:endParaRPr lang="en-GB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GB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>
                <a:solidFill>
                  <a:schemeClr val="tx1"/>
                </a:solidFill>
                <a:cs typeface="Calibri"/>
              </a:rPr>
              <a:t>In 2020 the tourney didn't happen due to covid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90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D7DBE27-497E-67F5-D9E3-AB65E5707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023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0875532-649D-2947-E410-BC33C172A905}"/>
              </a:ext>
            </a:extLst>
          </p:cNvPr>
          <p:cNvSpPr txBox="1"/>
          <p:nvPr/>
        </p:nvSpPr>
        <p:spPr>
          <a:xfrm>
            <a:off x="5804384" y="4056725"/>
            <a:ext cx="6011699" cy="21295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Predict the probability each possible game's outcome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Submit before the tourney starts 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Enjoy the games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4C986-6EB4-4248-B3B6-7B306D68891E}"/>
              </a:ext>
            </a:extLst>
          </p:cNvPr>
          <p:cNvSpPr txBox="1"/>
          <p:nvPr/>
        </p:nvSpPr>
        <p:spPr>
          <a:xfrm>
            <a:off x="624712" y="4095307"/>
            <a:ext cx="5182181" cy="212959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Use the provided data to generate features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Optionally add some other data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Train a model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754B1C2-6563-33DC-144D-EEF72C37C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" t="1940" r="2192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ED1B7-49CE-9E16-2717-2E9616D1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580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Used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118EEA-D2C3-F4D0-9A20-50B72FB16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86" y="1954930"/>
            <a:ext cx="5158427" cy="2572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Provided:</a:t>
            </a:r>
          </a:p>
          <a:p>
            <a:r>
              <a:rPr lang="en-US" sz="2000"/>
              <a:t>(M/W)</a:t>
            </a:r>
            <a:r>
              <a:rPr lang="en-US" sz="2000" err="1"/>
              <a:t>RegularSeasonDetailedResults</a:t>
            </a:r>
            <a:r>
              <a:rPr lang="en-US" sz="2000"/>
              <a:t> </a:t>
            </a:r>
            <a:endParaRPr lang="en-US" sz="2000">
              <a:cs typeface="Calibri"/>
            </a:endParaRPr>
          </a:p>
          <a:p>
            <a:r>
              <a:rPr lang="en-US" sz="2000"/>
              <a:t>(M/W)</a:t>
            </a:r>
            <a:r>
              <a:rPr lang="en-US" sz="2000" err="1"/>
              <a:t>NCAATourneyDetailedResults</a:t>
            </a:r>
            <a:endParaRPr lang="en-US" sz="2000" err="1">
              <a:cs typeface="Calibri"/>
            </a:endParaRPr>
          </a:p>
          <a:p>
            <a:r>
              <a:rPr lang="en-US" sz="2000"/>
              <a:t>(M/W)NCAATourneySeeds</a:t>
            </a:r>
            <a:endParaRPr lang="en-US" sz="2000">
              <a:cs typeface="Calibri"/>
            </a:endParaRPr>
          </a:p>
          <a:p>
            <a:r>
              <a:rPr lang="en-US" sz="2000"/>
              <a:t>(M/W)</a:t>
            </a:r>
            <a:r>
              <a:rPr lang="en-US" sz="2000" err="1"/>
              <a:t>TeamConferences</a:t>
            </a:r>
            <a:endParaRPr lang="en-US" sz="2000" err="1">
              <a:cs typeface="Calibri"/>
            </a:endParaRPr>
          </a:p>
          <a:p>
            <a:r>
              <a:rPr lang="en-US" sz="2000"/>
              <a:t>MMasseyOrdinals_thru_Season2023_Day128</a:t>
            </a:r>
            <a:endParaRPr lang="en-US" sz="2000">
              <a:cs typeface="Calibri"/>
            </a:endParaRPr>
          </a:p>
          <a:p>
            <a:pPr marL="0"/>
            <a:endParaRPr lang="en-US" sz="2000"/>
          </a:p>
          <a:p>
            <a:pPr marL="0"/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DA6AA-159C-C19F-3934-219BA53DB6A2}"/>
              </a:ext>
            </a:extLst>
          </p:cNvPr>
          <p:cNvSpPr txBox="1"/>
          <p:nvPr/>
        </p:nvSpPr>
        <p:spPr>
          <a:xfrm>
            <a:off x="430749" y="4838955"/>
            <a:ext cx="5164645" cy="15409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cs typeface="Calibri"/>
              </a:rPr>
              <a:t>Added: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err="1"/>
              <a:t>WRatings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err="1"/>
              <a:t>Mtournament_team_data</a:t>
            </a:r>
            <a:endParaRPr lang="en-US" sz="200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3CAAE-9DC9-B789-82B6-7053FB549EFF}"/>
              </a:ext>
            </a:extLst>
          </p:cNvPr>
          <p:cNvSpPr txBox="1"/>
          <p:nvPr/>
        </p:nvSpPr>
        <p:spPr>
          <a:xfrm>
            <a:off x="7979845" y="6658841"/>
            <a:ext cx="427276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">
                <a:solidFill>
                  <a:srgbClr val="000000"/>
                </a:solidFill>
                <a:ea typeface="+mn-lt"/>
                <a:cs typeface="+mn-lt"/>
              </a:rPr>
              <a:t>https://image.cnbcfm.com/api/v1/image/103480791-GettyImages-516278604.jpg?v=1532564157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9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5DF4C-300E-6DC8-3FA0-9ADD93327796}"/>
              </a:ext>
            </a:extLst>
          </p:cNvPr>
          <p:cNvSpPr/>
          <p:nvPr/>
        </p:nvSpPr>
        <p:spPr>
          <a:xfrm>
            <a:off x="4051139" y="810228"/>
            <a:ext cx="7330632" cy="49578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6D3B1-BB6D-0E0B-0EAE-DA6AEEB6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27" y="887392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C34DD5-4044-F696-FAEF-5E70C593B6A0}"/>
              </a:ext>
            </a:extLst>
          </p:cNvPr>
          <p:cNvSpPr txBox="1">
            <a:spLocks/>
          </p:cNvSpPr>
          <p:nvPr/>
        </p:nvSpPr>
        <p:spPr>
          <a:xfrm>
            <a:off x="909827" y="4184248"/>
            <a:ext cx="1851950" cy="18519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chemeClr val="bg1"/>
                </a:solidFill>
                <a:cs typeface="Calibri Light"/>
              </a:rPr>
              <a:t>Target:</a:t>
            </a:r>
          </a:p>
          <a:p>
            <a:pPr algn="ctr"/>
            <a:r>
              <a:rPr lang="en-US" sz="2600">
                <a:solidFill>
                  <a:schemeClr val="bg1"/>
                </a:solidFill>
                <a:cs typeface="Calibri Light"/>
              </a:rPr>
              <a:t>win=0/1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3528B35-3FE7-6414-439E-A41C8214A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761" y="968094"/>
            <a:ext cx="1741488" cy="3543300"/>
          </a:xfrm>
        </p:spPr>
      </p:pic>
      <p:pic>
        <p:nvPicPr>
          <p:cNvPr id="5" name="Picture 5" descr="Text, calendar&#10;&#10;Description automatically generated">
            <a:extLst>
              <a:ext uri="{FF2B5EF4-FFF2-40B4-BE49-F238E27FC236}">
                <a16:creationId xmlns:a16="http://schemas.microsoft.com/office/drawing/2014/main" id="{0EE2C19F-0A48-8A42-3516-F48BC115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60" y="968094"/>
            <a:ext cx="2336800" cy="354330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B5FA3E2-D304-D25B-21E0-7DB86292C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099" y="966065"/>
            <a:ext cx="2524125" cy="32575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20495A9-C26C-7EA4-67EA-952F78729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098" y="4276524"/>
            <a:ext cx="2524125" cy="241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7805BB-659B-2293-B268-5FACBE51622B}"/>
              </a:ext>
            </a:extLst>
          </p:cNvPr>
          <p:cNvSpPr txBox="1"/>
          <p:nvPr/>
        </p:nvSpPr>
        <p:spPr>
          <a:xfrm>
            <a:off x="5555847" y="4890303"/>
            <a:ext cx="41861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2F2F2"/>
                </a:solidFill>
                <a:cs typeface="Calibri"/>
              </a:rPr>
              <a:t>+ the same attributes for the second team</a:t>
            </a:r>
            <a:endParaRPr lang="en-GB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24BF320-313F-1A60-FA9A-4D46F4D9B4E4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580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Modelling</a:t>
            </a:r>
            <a:endParaRPr lang="pl-PL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441CE7D-9138-78D5-D257-37B862EF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056" y="671022"/>
            <a:ext cx="1716690" cy="17166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err="1">
                <a:solidFill>
                  <a:schemeClr val="bg1"/>
                </a:solidFill>
              </a:rPr>
              <a:t>XGBoost</a:t>
            </a:r>
            <a:r>
              <a:rPr lang="en-US" sz="1800">
                <a:solidFill>
                  <a:schemeClr val="bg1"/>
                </a:solidFill>
              </a:rPr>
              <a:t> Classifier</a:t>
            </a:r>
            <a:endParaRPr lang="en-US" sz="18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79BA879-9E29-AF41-9897-5F3DC1EA1ABA}"/>
              </a:ext>
            </a:extLst>
          </p:cNvPr>
          <p:cNvSpPr txBox="1">
            <a:spLocks/>
          </p:cNvSpPr>
          <p:nvPr/>
        </p:nvSpPr>
        <p:spPr>
          <a:xfrm>
            <a:off x="8556166" y="2643658"/>
            <a:ext cx="1760483" cy="17166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200">
              <a:solidFill>
                <a:schemeClr val="bg1"/>
              </a:solidFill>
              <a:cs typeface="Calibri Light"/>
            </a:endParaRPr>
          </a:p>
          <a:p>
            <a:pPr algn="ctr"/>
            <a:r>
              <a:rPr lang="en-US" sz="1200" err="1">
                <a:solidFill>
                  <a:schemeClr val="bg1"/>
                </a:solidFill>
              </a:rPr>
              <a:t>Hyperparemeter</a:t>
            </a:r>
            <a:r>
              <a:rPr lang="en-US" sz="1200">
                <a:solidFill>
                  <a:schemeClr val="bg1"/>
                </a:solidFill>
              </a:rPr>
              <a:t>  tuning with </a:t>
            </a:r>
            <a:endParaRPr lang="pl-PL" sz="1200">
              <a:solidFill>
                <a:schemeClr val="bg1"/>
              </a:solidFill>
              <a:cs typeface="Calibri Light"/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grid search and </a:t>
            </a:r>
            <a:endParaRPr lang="pl-PL" sz="1200">
              <a:solidFill>
                <a:schemeClr val="bg1"/>
              </a:solidFill>
              <a:cs typeface="Calibri Light"/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cross-validation</a:t>
            </a:r>
            <a:endParaRPr lang="pl-PL" sz="1200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sz="1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4BE6FA9-B7D9-8E73-419B-B64F0E2C6DDE}"/>
              </a:ext>
            </a:extLst>
          </p:cNvPr>
          <p:cNvSpPr txBox="1">
            <a:spLocks/>
          </p:cNvSpPr>
          <p:nvPr/>
        </p:nvSpPr>
        <p:spPr>
          <a:xfrm>
            <a:off x="1161945" y="2643658"/>
            <a:ext cx="1716690" cy="17166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>
                <a:solidFill>
                  <a:schemeClr val="bg1"/>
                </a:solidFill>
              </a:rPr>
              <a:t>Null values</a:t>
            </a:r>
            <a:endParaRPr lang="pl-PL" sz="16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0A2DB45-1FF5-8245-1E4D-A10342B12867}"/>
              </a:ext>
            </a:extLst>
          </p:cNvPr>
          <p:cNvSpPr txBox="1">
            <a:spLocks/>
          </p:cNvSpPr>
          <p:nvPr/>
        </p:nvSpPr>
        <p:spPr>
          <a:xfrm>
            <a:off x="4859057" y="2643659"/>
            <a:ext cx="1736154" cy="17166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>
                <a:solidFill>
                  <a:schemeClr val="bg1"/>
                </a:solidFill>
                <a:cs typeface="Calibri Light"/>
              </a:rPr>
              <a:t>Test data: </a:t>
            </a:r>
            <a:endParaRPr lang="pl-PL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cs typeface="Calibri Light"/>
              </a:rPr>
              <a:t>last 3 seasons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cs typeface="Calibri Light"/>
              </a:rPr>
              <a:t>Training data: previous seasons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85D8F73-D3EA-09EA-968D-B97DF2A53F25}"/>
              </a:ext>
            </a:extLst>
          </p:cNvPr>
          <p:cNvSpPr txBox="1">
            <a:spLocks/>
          </p:cNvSpPr>
          <p:nvPr/>
        </p:nvSpPr>
        <p:spPr>
          <a:xfrm>
            <a:off x="4859056" y="4614348"/>
            <a:ext cx="1736154" cy="17166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>
                <a:solidFill>
                  <a:schemeClr val="bg1"/>
                </a:solidFill>
                <a:cs typeface="Calibri Light"/>
              </a:rPr>
              <a:t>Predicted probabilities</a:t>
            </a:r>
            <a:endParaRPr lang="pl-PL">
              <a:solidFill>
                <a:schemeClr val="bg1"/>
              </a:solidFill>
              <a:cs typeface="Calibri Ligh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cs typeface="Calibri Light"/>
              </a:rPr>
              <a:t>____________</a:t>
            </a:r>
          </a:p>
          <a:p>
            <a:pPr algn="ctr"/>
            <a:endParaRPr lang="en-US" sz="1200">
              <a:solidFill>
                <a:schemeClr val="bg1"/>
              </a:solidFill>
              <a:cs typeface="Calibri Ligh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cs typeface="Calibri Light"/>
              </a:rPr>
              <a:t>Brier score 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141198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DF54D9-74DB-CED3-D535-7F55C808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solidFill>
                  <a:srgbClr val="FFFFFF"/>
                </a:solidFill>
                <a:cs typeface="Calibri Light"/>
              </a:rPr>
              <a:t>Results</a:t>
            </a:r>
            <a:r>
              <a:rPr lang="pl-PL">
                <a:solidFill>
                  <a:srgbClr val="FFFFFF"/>
                </a:solidFill>
                <a:cs typeface="Calibri Light"/>
              </a:rPr>
              <a:t> </a:t>
            </a:r>
            <a:endParaRPr lang="pl-PL">
              <a:solidFill>
                <a:srgbClr val="FFFFFF"/>
              </a:solidFill>
            </a:endParaRPr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B13A1C40-72C4-02BC-8BF8-A9B07A68E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73" y="2404151"/>
            <a:ext cx="5413728" cy="2573397"/>
          </a:xfrm>
        </p:spPr>
      </p:pic>
      <p:pic>
        <p:nvPicPr>
          <p:cNvPr id="6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97BF58C9-3624-4676-2152-4F19F5C8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95" y="2401899"/>
            <a:ext cx="5537200" cy="2562201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D0A208C-C9F4-2991-5F19-AA901C506AE1}"/>
              </a:ext>
            </a:extLst>
          </p:cNvPr>
          <p:cNvSpPr txBox="1"/>
          <p:nvPr/>
        </p:nvSpPr>
        <p:spPr>
          <a:xfrm>
            <a:off x="928413" y="1725448"/>
            <a:ext cx="4852275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2800">
                <a:solidFill>
                  <a:srgbClr val="FFFFFF"/>
                </a:solidFill>
                <a:cs typeface="Calibri"/>
              </a:rPr>
              <a:t>Men</a:t>
            </a: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pl-PL" err="1">
                <a:solidFill>
                  <a:srgbClr val="FFFFFF"/>
                </a:solidFill>
                <a:cs typeface="Calibri"/>
              </a:rPr>
              <a:t>Brier</a:t>
            </a:r>
            <a:r>
              <a:rPr lang="pl-PL">
                <a:solidFill>
                  <a:srgbClr val="FFFFFF"/>
                </a:solidFill>
                <a:cs typeface="Calibri"/>
              </a:rPr>
              <a:t> </a:t>
            </a:r>
            <a:r>
              <a:rPr lang="pl-PL" err="1">
                <a:solidFill>
                  <a:srgbClr val="FFFFFF"/>
                </a:solidFill>
                <a:cs typeface="Calibri"/>
              </a:rPr>
              <a:t>score</a:t>
            </a:r>
            <a:r>
              <a:rPr lang="pl-PL">
                <a:solidFill>
                  <a:srgbClr val="FFFFFF"/>
                </a:solidFill>
                <a:cs typeface="Calibri"/>
              </a:rPr>
              <a:t>: 0.2189</a:t>
            </a:r>
          </a:p>
          <a:p>
            <a:pPr marL="457200" indent="-457200">
              <a:buFont typeface="Arial"/>
              <a:buChar char="•"/>
            </a:pPr>
            <a:r>
              <a:rPr lang="pl-PL" err="1">
                <a:solidFill>
                  <a:srgbClr val="FFFFFF"/>
                </a:solidFill>
                <a:cs typeface="Calibri"/>
              </a:rPr>
              <a:t>Accuracy</a:t>
            </a:r>
            <a:r>
              <a:rPr lang="pl-PL">
                <a:solidFill>
                  <a:srgbClr val="FFFFFF"/>
                </a:solidFill>
                <a:cs typeface="Calibri"/>
              </a:rPr>
              <a:t>: 0.6685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8FCBD3-3D0E-CE71-D6C3-7A17822CC3EF}"/>
              </a:ext>
            </a:extLst>
          </p:cNvPr>
          <p:cNvSpPr txBox="1"/>
          <p:nvPr/>
        </p:nvSpPr>
        <p:spPr>
          <a:xfrm>
            <a:off x="6875515" y="1725447"/>
            <a:ext cx="485227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2800" err="1">
                <a:solidFill>
                  <a:srgbClr val="FFFFFF"/>
                </a:solidFill>
                <a:cs typeface="Calibri"/>
              </a:rPr>
              <a:t>Women</a:t>
            </a: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endParaRPr lang="pl-PL" sz="2800">
              <a:solidFill>
                <a:srgbClr val="FFFFFF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pl-PL" err="1">
                <a:solidFill>
                  <a:srgbClr val="FFFFFF"/>
                </a:solidFill>
                <a:cs typeface="Calibri"/>
              </a:rPr>
              <a:t>Brier</a:t>
            </a:r>
            <a:r>
              <a:rPr lang="pl-PL">
                <a:solidFill>
                  <a:srgbClr val="FFFFFF"/>
                </a:solidFill>
                <a:cs typeface="Calibri"/>
              </a:rPr>
              <a:t> </a:t>
            </a:r>
            <a:r>
              <a:rPr lang="pl-PL" err="1">
                <a:solidFill>
                  <a:srgbClr val="FFFFFF"/>
                </a:solidFill>
                <a:cs typeface="Calibri"/>
              </a:rPr>
              <a:t>score</a:t>
            </a:r>
            <a:r>
              <a:rPr lang="pl-PL">
                <a:solidFill>
                  <a:srgbClr val="FFFFFF"/>
                </a:solidFill>
                <a:cs typeface="Calibri"/>
              </a:rPr>
              <a:t>: 0.1602</a:t>
            </a:r>
          </a:p>
          <a:p>
            <a:pPr marL="457200" indent="-457200">
              <a:buFont typeface="Arial"/>
              <a:buChar char="•"/>
            </a:pPr>
            <a:r>
              <a:rPr lang="pl-PL" err="1">
                <a:solidFill>
                  <a:srgbClr val="FFFFFF"/>
                </a:solidFill>
                <a:cs typeface="Calibri"/>
              </a:rPr>
              <a:t>Accuracy</a:t>
            </a:r>
            <a:r>
              <a:rPr lang="pl-PL">
                <a:solidFill>
                  <a:srgbClr val="FFFFFF"/>
                </a:solidFill>
                <a:cs typeface="Calibri"/>
              </a:rPr>
              <a:t>: 0.7539</a:t>
            </a:r>
          </a:p>
        </p:txBody>
      </p:sp>
    </p:spTree>
    <p:extLst>
      <p:ext uri="{BB962C8B-B14F-4D97-AF65-F5344CB8AC3E}">
        <p14:creationId xmlns:p14="http://schemas.microsoft.com/office/powerpoint/2010/main" val="28061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What is March Madness?</vt:lpstr>
      <vt:lpstr>PowerPoint Presentation</vt:lpstr>
      <vt:lpstr>PowerPoint Presentation</vt:lpstr>
      <vt:lpstr>PowerPoint Presentation</vt:lpstr>
      <vt:lpstr>Used data</vt:lpstr>
      <vt:lpstr>Features</vt:lpstr>
      <vt:lpstr>XGBoost Classifier</vt:lpstr>
      <vt:lpstr>Results </vt:lpstr>
      <vt:lpstr>Final submission</vt:lpstr>
      <vt:lpstr>Our placing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2023-05-24T12:58:41Z</dcterms:created>
  <dcterms:modified xsi:type="dcterms:W3CDTF">2023-05-24T21:00:51Z</dcterms:modified>
</cp:coreProperties>
</file>