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362" r:id="rId2"/>
    <p:sldId id="384" r:id="rId3"/>
    <p:sldId id="373" r:id="rId4"/>
    <p:sldId id="381" r:id="rId5"/>
    <p:sldId id="371" r:id="rId6"/>
    <p:sldId id="379" r:id="rId7"/>
    <p:sldId id="374" r:id="rId8"/>
    <p:sldId id="380" r:id="rId9"/>
    <p:sldId id="375" r:id="rId10"/>
    <p:sldId id="386" r:id="rId11"/>
    <p:sldId id="385" r:id="rId12"/>
    <p:sldId id="376" r:id="rId13"/>
    <p:sldId id="377" r:id="rId14"/>
    <p:sldId id="382" r:id="rId15"/>
    <p:sldId id="378" r:id="rId16"/>
    <p:sldId id="268" r:id="rId17"/>
    <p:sldId id="368" r:id="rId18"/>
    <p:sldId id="388" r:id="rId19"/>
    <p:sldId id="389" r:id="rId20"/>
    <p:sldId id="38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AE2"/>
    <a:srgbClr val="2185C5"/>
    <a:srgbClr val="FF9900"/>
    <a:srgbClr val="69E2FF"/>
    <a:srgbClr val="FFFFFF"/>
    <a:srgbClr val="75B955"/>
    <a:srgbClr val="F2F2F2"/>
    <a:srgbClr val="15A7E1"/>
    <a:srgbClr val="F60000"/>
    <a:srgbClr val="E63E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5529" autoAdjust="0"/>
  </p:normalViewPr>
  <p:slideViewPr>
    <p:cSldViewPr snapToGrid="0">
      <p:cViewPr varScale="1">
        <p:scale>
          <a:sx n="115" d="100"/>
          <a:sy n="115" d="100"/>
        </p:scale>
        <p:origin x="56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df36ee9a5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df36ee9a5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470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39279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1405539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61977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2105961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3889533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1786946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df36ee9a5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df36ee9a5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026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2054611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284312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244629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1233329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386392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1120946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13798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306017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207974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4175416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401583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f36ee9a5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f36ee9a5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have used a Teacher-Student model because the base </a:t>
            </a:r>
            <a:r>
              <a:rPr lang="en-US" dirty="0" err="1"/>
              <a:t>ArcFace</a:t>
            </a:r>
            <a:r>
              <a:rPr lang="en-US" dirty="0"/>
              <a:t> model has 85,000 classes and hence a very high number of parameters. Due to compute resources, we were not able to utilize the GPU completely. So we have used the concept of distillation loss to preserve the features of all 85,000 classes but to train it with just 2000 classes and we were able to maximize GPU Utilization</a:t>
            </a:r>
            <a:endParaRPr dirty="0"/>
          </a:p>
        </p:txBody>
      </p:sp>
    </p:spTree>
    <p:extLst>
      <p:ext uri="{BB962C8B-B14F-4D97-AF65-F5344CB8AC3E}">
        <p14:creationId xmlns:p14="http://schemas.microsoft.com/office/powerpoint/2010/main" val="149010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JTA9675okM2LXklvIE9UZQNu1YuNFPhk/view?usp=sharin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hyperlink" Target="https://drive.google.com/file/d/1Ruos3fVEyUvnEIPzAUM1yNcwzLPCGO81/view?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72000"/>
          </a:schemeClr>
        </a:solidFill>
        <a:effectLst/>
      </p:bgPr>
    </p:bg>
    <p:spTree>
      <p:nvGrpSpPr>
        <p:cNvPr id="1" name="Shape 53"/>
        <p:cNvGrpSpPr/>
        <p:nvPr/>
      </p:nvGrpSpPr>
      <p:grpSpPr>
        <a:xfrm>
          <a:off x="0" y="0"/>
          <a:ext cx="0" cy="0"/>
          <a:chOff x="0" y="0"/>
          <a:chExt cx="0" cy="0"/>
        </a:xfrm>
      </p:grpSpPr>
      <p:sp>
        <p:nvSpPr>
          <p:cNvPr id="54" name="Google Shape;54;p13"/>
          <p:cNvSpPr/>
          <p:nvPr/>
        </p:nvSpPr>
        <p:spPr>
          <a:xfrm>
            <a:off x="0" y="0"/>
            <a:ext cx="9144000" cy="1007165"/>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828727" y="1032188"/>
            <a:ext cx="1828803" cy="89101"/>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486326" y="1032188"/>
            <a:ext cx="1828803" cy="89101"/>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657524" y="1032188"/>
            <a:ext cx="1828803" cy="89101"/>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7315124" y="1032188"/>
            <a:ext cx="1828803" cy="89101"/>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0" y="1032188"/>
            <a:ext cx="1828803" cy="89101"/>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rot="6207">
            <a:off x="-142" y="5030404"/>
            <a:ext cx="9143985" cy="113096"/>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E9CA844-C3C0-44AD-94EA-CBD651474657}"/>
              </a:ext>
            </a:extLst>
          </p:cNvPr>
          <p:cNvSpPr txBox="1"/>
          <p:nvPr/>
        </p:nvSpPr>
        <p:spPr>
          <a:xfrm>
            <a:off x="594340" y="180416"/>
            <a:ext cx="8126360" cy="646331"/>
          </a:xfrm>
          <a:prstGeom prst="rect">
            <a:avLst/>
          </a:prstGeom>
          <a:noFill/>
        </p:spPr>
        <p:txBody>
          <a:bodyPr wrap="square" rtlCol="0">
            <a:spAutoFit/>
          </a:bodyPr>
          <a:lstStyle/>
          <a:p>
            <a:r>
              <a:rPr lang="en-IN" sz="3600" dirty="0" smtClean="0">
                <a:solidFill>
                  <a:schemeClr val="bg1"/>
                </a:solidFill>
              </a:rPr>
              <a:t>M.TECH</a:t>
            </a:r>
            <a:r>
              <a:rPr lang="en-IN" sz="3600" dirty="0" smtClean="0">
                <a:solidFill>
                  <a:srgbClr val="15A7E1"/>
                </a:solidFill>
              </a:rPr>
              <a:t> </a:t>
            </a:r>
            <a:r>
              <a:rPr lang="en-IN" sz="3600" dirty="0" smtClean="0">
                <a:solidFill>
                  <a:schemeClr val="bg1"/>
                </a:solidFill>
              </a:rPr>
              <a:t>PROJECT </a:t>
            </a:r>
            <a:r>
              <a:rPr lang="en-IN" sz="3600" dirty="0">
                <a:solidFill>
                  <a:schemeClr val="bg1"/>
                </a:solidFill>
              </a:rPr>
              <a:t>PRESENTATION</a:t>
            </a:r>
          </a:p>
        </p:txBody>
      </p:sp>
      <p:sp>
        <p:nvSpPr>
          <p:cNvPr id="4" name="TextBox 3">
            <a:extLst>
              <a:ext uri="{FF2B5EF4-FFF2-40B4-BE49-F238E27FC236}">
                <a16:creationId xmlns:a16="http://schemas.microsoft.com/office/drawing/2014/main" id="{E5333AD0-0DF3-4639-B2D5-A935132F343B}"/>
              </a:ext>
            </a:extLst>
          </p:cNvPr>
          <p:cNvSpPr txBox="1"/>
          <p:nvPr/>
        </p:nvSpPr>
        <p:spPr>
          <a:xfrm>
            <a:off x="4713052" y="4223824"/>
            <a:ext cx="4285022" cy="646331"/>
          </a:xfrm>
          <a:prstGeom prst="rect">
            <a:avLst/>
          </a:prstGeom>
          <a:noFill/>
        </p:spPr>
        <p:txBody>
          <a:bodyPr wrap="square" rtlCol="0">
            <a:spAutoFit/>
          </a:bodyPr>
          <a:lstStyle/>
          <a:p>
            <a:pPr algn="ctr"/>
            <a:r>
              <a:rPr lang="en-IN" sz="1800" b="1" dirty="0">
                <a:solidFill>
                  <a:srgbClr val="1CAAE2"/>
                </a:solidFill>
              </a:rPr>
              <a:t>SAURABH KUMAR </a:t>
            </a:r>
            <a:r>
              <a:rPr lang="en-IN" sz="1800" b="1" dirty="0" smtClean="0">
                <a:solidFill>
                  <a:srgbClr val="1CAAE2"/>
                </a:solidFill>
              </a:rPr>
              <a:t>PANDEY </a:t>
            </a:r>
            <a:r>
              <a:rPr lang="en-IN" sz="1800" dirty="0" smtClean="0">
                <a:solidFill>
                  <a:srgbClr val="1CAAE2"/>
                </a:solidFill>
              </a:rPr>
              <a:t>17CH30055</a:t>
            </a:r>
            <a:endParaRPr lang="en-IN" sz="1800" dirty="0">
              <a:solidFill>
                <a:srgbClr val="1CAAE2"/>
              </a:solidFill>
            </a:endParaRPr>
          </a:p>
        </p:txBody>
      </p:sp>
      <p:sp>
        <p:nvSpPr>
          <p:cNvPr id="15" name="TextBox 14">
            <a:extLst>
              <a:ext uri="{FF2B5EF4-FFF2-40B4-BE49-F238E27FC236}">
                <a16:creationId xmlns:a16="http://schemas.microsoft.com/office/drawing/2014/main" id="{6F6CD9A2-908B-406D-A563-95B0E7C5F0E8}"/>
              </a:ext>
            </a:extLst>
          </p:cNvPr>
          <p:cNvSpPr txBox="1"/>
          <p:nvPr/>
        </p:nvSpPr>
        <p:spPr>
          <a:xfrm>
            <a:off x="330320" y="1285565"/>
            <a:ext cx="8557661" cy="707886"/>
          </a:xfrm>
          <a:prstGeom prst="rect">
            <a:avLst/>
          </a:prstGeom>
          <a:solidFill>
            <a:srgbClr val="2185C5"/>
          </a:solidFill>
        </p:spPr>
        <p:txBody>
          <a:bodyPr wrap="square" rtlCol="0">
            <a:spAutoFit/>
          </a:bodyPr>
          <a:lstStyle/>
          <a:p>
            <a:pPr algn="ctr"/>
            <a:r>
              <a:rPr lang="en-IN" sz="2000" b="1" dirty="0" smtClean="0">
                <a:solidFill>
                  <a:schemeClr val="bg1"/>
                </a:solidFill>
              </a:rPr>
              <a:t>EMPLOYING MACHINE </a:t>
            </a:r>
            <a:r>
              <a:rPr lang="en-IN" sz="2000" b="1" dirty="0">
                <a:solidFill>
                  <a:schemeClr val="bg1"/>
                </a:solidFill>
              </a:rPr>
              <a:t>LEARNING </a:t>
            </a:r>
            <a:r>
              <a:rPr lang="en-IN" sz="2000" b="1" dirty="0" smtClean="0">
                <a:solidFill>
                  <a:schemeClr val="bg1"/>
                </a:solidFill>
              </a:rPr>
              <a:t>TECHNIQUES TO PREDICT </a:t>
            </a:r>
            <a:r>
              <a:rPr lang="en-IN" sz="2000" b="1" dirty="0">
                <a:solidFill>
                  <a:schemeClr val="bg1"/>
                </a:solidFill>
              </a:rPr>
              <a:t>MATERIAL PROPERTIES </a:t>
            </a:r>
            <a:r>
              <a:rPr lang="en-IN" sz="2000" dirty="0">
                <a:solidFill>
                  <a:schemeClr val="bg1"/>
                </a:solidFill>
              </a:rPr>
              <a:t> </a:t>
            </a:r>
            <a:r>
              <a:rPr lang="en-IN" sz="2000" b="1" dirty="0" smtClean="0">
                <a:solidFill>
                  <a:schemeClr val="bg1"/>
                </a:solidFill>
              </a:rPr>
              <a:t>FROM </a:t>
            </a:r>
            <a:r>
              <a:rPr lang="en-IN" sz="2000" b="1" dirty="0">
                <a:solidFill>
                  <a:schemeClr val="bg1"/>
                </a:solidFill>
              </a:rPr>
              <a:t>STRUCTURAL DATA </a:t>
            </a:r>
          </a:p>
        </p:txBody>
      </p:sp>
      <p:cxnSp>
        <p:nvCxnSpPr>
          <p:cNvPr id="16" name="Straight Connector 15">
            <a:extLst>
              <a:ext uri="{FF2B5EF4-FFF2-40B4-BE49-F238E27FC236}">
                <a16:creationId xmlns:a16="http://schemas.microsoft.com/office/drawing/2014/main" id="{3F4B72AA-A21A-4B27-9296-0B645FE0C853}"/>
              </a:ext>
            </a:extLst>
          </p:cNvPr>
          <p:cNvCxnSpPr>
            <a:cxnSpLocks/>
          </p:cNvCxnSpPr>
          <p:nvPr/>
        </p:nvCxnSpPr>
        <p:spPr>
          <a:xfrm flipV="1">
            <a:off x="255716" y="2168909"/>
            <a:ext cx="8632265" cy="2414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70ED28-2DC2-4E09-90F4-AA4971F2FE8C}"/>
              </a:ext>
            </a:extLst>
          </p:cNvPr>
          <p:cNvCxnSpPr>
            <a:cxnSpLocks/>
          </p:cNvCxnSpPr>
          <p:nvPr/>
        </p:nvCxnSpPr>
        <p:spPr>
          <a:xfrm flipV="1">
            <a:off x="255716" y="4038961"/>
            <a:ext cx="8632265" cy="2414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9D59E4-0D7F-4312-B9AB-B168F54E5A41}"/>
              </a:ext>
            </a:extLst>
          </p:cNvPr>
          <p:cNvSpPr txBox="1"/>
          <p:nvPr/>
        </p:nvSpPr>
        <p:spPr>
          <a:xfrm>
            <a:off x="330320" y="4193025"/>
            <a:ext cx="4034626" cy="646331"/>
          </a:xfrm>
          <a:prstGeom prst="rect">
            <a:avLst/>
          </a:prstGeom>
          <a:noFill/>
        </p:spPr>
        <p:txBody>
          <a:bodyPr wrap="square" rtlCol="0">
            <a:spAutoFit/>
          </a:bodyPr>
          <a:lstStyle/>
          <a:p>
            <a:pPr algn="ctr"/>
            <a:r>
              <a:rPr lang="en-IN" sz="1800" b="1" noProof="1" smtClean="0">
                <a:solidFill>
                  <a:srgbClr val="1CAAE2"/>
                </a:solidFill>
              </a:rPr>
              <a:t>Supervisor: </a:t>
            </a:r>
            <a:r>
              <a:rPr lang="en-IN" sz="1800" noProof="1" smtClean="0">
                <a:solidFill>
                  <a:srgbClr val="1CAAE2"/>
                </a:solidFill>
              </a:rPr>
              <a:t>Prof. Somenath Ganguly</a:t>
            </a:r>
          </a:p>
          <a:p>
            <a:pPr algn="ctr"/>
            <a:r>
              <a:rPr lang="en-IN" sz="1800" b="1" noProof="1" smtClean="0">
                <a:solidFill>
                  <a:srgbClr val="1CAAE2"/>
                </a:solidFill>
              </a:rPr>
              <a:t>Mentor: </a:t>
            </a:r>
            <a:r>
              <a:rPr lang="en-IN" sz="1800" noProof="1" smtClean="0">
                <a:solidFill>
                  <a:srgbClr val="1CAAE2"/>
                </a:solidFill>
              </a:rPr>
              <a:t>Dr. Smruti Ranjan Sethi</a:t>
            </a:r>
            <a:endParaRPr lang="en-IN" sz="1800" noProof="1">
              <a:solidFill>
                <a:srgbClr val="1CAAE2"/>
              </a:solidFill>
            </a:endParaRPr>
          </a:p>
        </p:txBody>
      </p:sp>
      <p:cxnSp>
        <p:nvCxnSpPr>
          <p:cNvPr id="19" name="Straight Connector 18">
            <a:extLst>
              <a:ext uri="{FF2B5EF4-FFF2-40B4-BE49-F238E27FC236}">
                <a16:creationId xmlns:a16="http://schemas.microsoft.com/office/drawing/2014/main" id="{AC20157B-EC53-4C31-9DD5-EFD3D9F221D0}"/>
              </a:ext>
            </a:extLst>
          </p:cNvPr>
          <p:cNvCxnSpPr>
            <a:cxnSpLocks/>
          </p:cNvCxnSpPr>
          <p:nvPr/>
        </p:nvCxnSpPr>
        <p:spPr>
          <a:xfrm>
            <a:off x="4657520" y="4096147"/>
            <a:ext cx="0" cy="901687"/>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594340" y="2543975"/>
            <a:ext cx="3030557" cy="1200329"/>
          </a:xfrm>
          <a:prstGeom prst="rect">
            <a:avLst/>
          </a:prstGeom>
          <a:noFill/>
        </p:spPr>
        <p:txBody>
          <a:bodyPr wrap="square" rtlCol="0">
            <a:spAutoFit/>
          </a:bodyPr>
          <a:lstStyle/>
          <a:p>
            <a:pPr algn="ctr"/>
            <a:r>
              <a:rPr lang="en-IN" sz="2400" b="1" dirty="0" smtClean="0">
                <a:solidFill>
                  <a:srgbClr val="1CAAE2"/>
                </a:solidFill>
              </a:rPr>
              <a:t>DEPARTMENT OF CHEMICAL ENGINEERING</a:t>
            </a:r>
          </a:p>
        </p:txBody>
      </p:sp>
      <p:sp>
        <p:nvSpPr>
          <p:cNvPr id="24" name="TextBox 23"/>
          <p:cNvSpPr txBox="1"/>
          <p:nvPr/>
        </p:nvSpPr>
        <p:spPr>
          <a:xfrm>
            <a:off x="5721332" y="2515845"/>
            <a:ext cx="3030557" cy="1200329"/>
          </a:xfrm>
          <a:prstGeom prst="rect">
            <a:avLst/>
          </a:prstGeom>
          <a:noFill/>
        </p:spPr>
        <p:txBody>
          <a:bodyPr wrap="square" rtlCol="0">
            <a:spAutoFit/>
          </a:bodyPr>
          <a:lstStyle/>
          <a:p>
            <a:pPr algn="ctr"/>
            <a:r>
              <a:rPr lang="en-IN" sz="2400" b="1" dirty="0" smtClean="0">
                <a:solidFill>
                  <a:srgbClr val="1CAAE2"/>
                </a:solidFill>
              </a:rPr>
              <a:t>INDIAN INSTITUTE OF TECHNOLOGY KHARAGPUR</a:t>
            </a:r>
            <a:endParaRPr lang="en-IN" sz="2400" b="1" dirty="0">
              <a:solidFill>
                <a:srgbClr val="1CAAE2"/>
              </a:solidFill>
            </a:endParaRPr>
          </a:p>
        </p:txBody>
      </p:sp>
      <p:pic>
        <p:nvPicPr>
          <p:cNvPr id="1030" name="Picture 6" descr="IIT Kharagpur - Wikipedia"/>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18767" y="2395311"/>
            <a:ext cx="1277506" cy="1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86880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a:solidFill>
                  <a:schemeClr val="lt1"/>
                </a:solidFill>
              </a:rPr>
              <a:t>9</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CRYSTAL GRAPH CNN</a:t>
            </a:r>
            <a:endParaRPr lang="en-IN" sz="2000" b="1" dirty="0">
              <a:solidFill>
                <a:srgbClr val="15A7E1"/>
              </a:solidFill>
            </a:endParaRPr>
          </a:p>
        </p:txBody>
      </p:sp>
      <p:sp>
        <p:nvSpPr>
          <p:cNvPr id="35"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sp>
        <p:nvSpPr>
          <p:cNvPr id="36"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3" name="Table 42"/>
          <p:cNvGraphicFramePr>
            <a:graphicFrameLocks noGrp="1"/>
          </p:cNvGraphicFramePr>
          <p:nvPr>
            <p:extLst>
              <p:ext uri="{D42A27DB-BD31-4B8C-83A1-F6EECF244321}">
                <p14:modId xmlns:p14="http://schemas.microsoft.com/office/powerpoint/2010/main" val="4117147248"/>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pic>
        <p:nvPicPr>
          <p:cNvPr id="2" name="Picture 1"/>
          <p:cNvPicPr>
            <a:picLocks noChangeAspect="1"/>
          </p:cNvPicPr>
          <p:nvPr/>
        </p:nvPicPr>
        <p:blipFill rotWithShape="1">
          <a:blip r:embed="rId3"/>
          <a:srcRect l="7598"/>
          <a:stretch/>
        </p:blipFill>
        <p:spPr>
          <a:xfrm>
            <a:off x="2944811" y="1030002"/>
            <a:ext cx="5088339" cy="2067259"/>
          </a:xfrm>
          <a:prstGeom prst="rect">
            <a:avLst/>
          </a:prstGeom>
        </p:spPr>
      </p:pic>
      <p:sp>
        <p:nvSpPr>
          <p:cNvPr id="5" name="TextBox 4"/>
          <p:cNvSpPr txBox="1"/>
          <p:nvPr/>
        </p:nvSpPr>
        <p:spPr>
          <a:xfrm>
            <a:off x="2591203" y="3959322"/>
            <a:ext cx="1954696" cy="600164"/>
          </a:xfrm>
          <a:prstGeom prst="rect">
            <a:avLst/>
          </a:prstGeom>
          <a:noFill/>
        </p:spPr>
        <p:txBody>
          <a:bodyPr wrap="square" rtlCol="0">
            <a:spAutoFit/>
          </a:bodyPr>
          <a:lstStyle/>
          <a:p>
            <a:pPr algn="ctr"/>
            <a:r>
              <a:rPr lang="en-IN" sz="1100" b="1" dirty="0" smtClean="0"/>
              <a:t>Elemental Representation</a:t>
            </a:r>
          </a:p>
          <a:p>
            <a:pPr marL="171450" indent="-171450">
              <a:buFont typeface="Wingdings" panose="05000000000000000000" pitchFamily="2" charset="2"/>
              <a:buChar char="ü"/>
            </a:pPr>
            <a:r>
              <a:rPr lang="en-IN" sz="1100" dirty="0" smtClean="0"/>
              <a:t>Learns the information of individual elements</a:t>
            </a:r>
            <a:endParaRPr lang="en-IN" sz="1100" dirty="0"/>
          </a:p>
        </p:txBody>
      </p:sp>
      <p:sp>
        <p:nvSpPr>
          <p:cNvPr id="31" name="TextBox 30"/>
          <p:cNvSpPr txBox="1"/>
          <p:nvPr/>
        </p:nvSpPr>
        <p:spPr>
          <a:xfrm>
            <a:off x="4694323" y="3936989"/>
            <a:ext cx="1954696" cy="600164"/>
          </a:xfrm>
          <a:prstGeom prst="rect">
            <a:avLst/>
          </a:prstGeom>
          <a:noFill/>
        </p:spPr>
        <p:txBody>
          <a:bodyPr wrap="square" rtlCol="0">
            <a:spAutoFit/>
          </a:bodyPr>
          <a:lstStyle/>
          <a:p>
            <a:pPr algn="ctr"/>
            <a:r>
              <a:rPr lang="en-IN" sz="1100" b="1" dirty="0" smtClean="0"/>
              <a:t>Local Representation</a:t>
            </a:r>
          </a:p>
          <a:p>
            <a:pPr marL="171450" indent="-171450">
              <a:buFont typeface="Wingdings" panose="05000000000000000000" pitchFamily="2" charset="2"/>
              <a:buChar char="ü"/>
            </a:pPr>
            <a:r>
              <a:rPr lang="en-IN" sz="1100" dirty="0" smtClean="0"/>
              <a:t>Learns the configuration of surrounding elements</a:t>
            </a:r>
            <a:endParaRPr lang="en-IN" sz="1100" dirty="0"/>
          </a:p>
        </p:txBody>
      </p:sp>
      <p:sp>
        <p:nvSpPr>
          <p:cNvPr id="32" name="TextBox 31"/>
          <p:cNvSpPr txBox="1"/>
          <p:nvPr/>
        </p:nvSpPr>
        <p:spPr>
          <a:xfrm>
            <a:off x="6873441" y="3895867"/>
            <a:ext cx="1954696" cy="600164"/>
          </a:xfrm>
          <a:prstGeom prst="rect">
            <a:avLst/>
          </a:prstGeom>
          <a:noFill/>
        </p:spPr>
        <p:txBody>
          <a:bodyPr wrap="square" rtlCol="0">
            <a:spAutoFit/>
          </a:bodyPr>
          <a:lstStyle/>
          <a:p>
            <a:pPr algn="ctr"/>
            <a:r>
              <a:rPr lang="en-IN" sz="1100" b="1" dirty="0" smtClean="0"/>
              <a:t>Local Properties</a:t>
            </a:r>
          </a:p>
          <a:p>
            <a:pPr marL="171450" indent="-171450">
              <a:buFont typeface="Wingdings" panose="05000000000000000000" pitchFamily="2" charset="2"/>
              <a:buChar char="ü"/>
            </a:pPr>
            <a:r>
              <a:rPr lang="en-IN" sz="1100" dirty="0" smtClean="0"/>
              <a:t>Predicts the local properties</a:t>
            </a:r>
            <a:endParaRPr lang="en-IN" sz="1100" dirty="0"/>
          </a:p>
        </p:txBody>
      </p:sp>
      <p:sp>
        <p:nvSpPr>
          <p:cNvPr id="33" name="TextBox 32"/>
          <p:cNvSpPr txBox="1"/>
          <p:nvPr/>
        </p:nvSpPr>
        <p:spPr>
          <a:xfrm>
            <a:off x="8030437" y="1961492"/>
            <a:ext cx="1389994" cy="430887"/>
          </a:xfrm>
          <a:prstGeom prst="rect">
            <a:avLst/>
          </a:prstGeom>
          <a:noFill/>
        </p:spPr>
        <p:txBody>
          <a:bodyPr wrap="square" rtlCol="0">
            <a:spAutoFit/>
          </a:bodyPr>
          <a:lstStyle/>
          <a:p>
            <a:pPr algn="ctr"/>
            <a:r>
              <a:rPr lang="en-IN" sz="1100" b="1" dirty="0" smtClean="0"/>
              <a:t>Global </a:t>
            </a:r>
          </a:p>
          <a:p>
            <a:pPr algn="ctr"/>
            <a:r>
              <a:rPr lang="en-IN" sz="1100" b="1" dirty="0" smtClean="0"/>
              <a:t>Properties</a:t>
            </a:r>
            <a:endParaRPr lang="en-IN" sz="1100" b="1" dirty="0"/>
          </a:p>
        </p:txBody>
      </p:sp>
      <p:cxnSp>
        <p:nvCxnSpPr>
          <p:cNvPr id="9" name="Straight Arrow Connector 8"/>
          <p:cNvCxnSpPr>
            <a:endCxn id="5" idx="0"/>
          </p:cNvCxnSpPr>
          <p:nvPr/>
        </p:nvCxnSpPr>
        <p:spPr>
          <a:xfrm flipH="1">
            <a:off x="3568551" y="3097261"/>
            <a:ext cx="1454023" cy="862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endCxn id="31" idx="0"/>
          </p:cNvCxnSpPr>
          <p:nvPr/>
        </p:nvCxnSpPr>
        <p:spPr>
          <a:xfrm flipH="1">
            <a:off x="5671671" y="3108427"/>
            <a:ext cx="633051" cy="828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endCxn id="32" idx="0"/>
          </p:cNvCxnSpPr>
          <p:nvPr/>
        </p:nvCxnSpPr>
        <p:spPr>
          <a:xfrm>
            <a:off x="7315265" y="3086095"/>
            <a:ext cx="535524" cy="809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7876961" y="2170980"/>
            <a:ext cx="3460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2878023" y="750277"/>
            <a:ext cx="5649751" cy="276999"/>
          </a:xfrm>
          <a:prstGeom prst="rect">
            <a:avLst/>
          </a:prstGeom>
          <a:noFill/>
        </p:spPr>
        <p:txBody>
          <a:bodyPr wrap="square" rtlCol="0">
            <a:spAutoFit/>
          </a:bodyPr>
          <a:lstStyle/>
          <a:p>
            <a:pPr algn="ctr"/>
            <a:r>
              <a:rPr lang="en-IN" sz="1200" b="1" noProof="1" smtClean="0"/>
              <a:t>Hierarchical Visualization of CGCNN</a:t>
            </a:r>
            <a:endParaRPr lang="en-IN" sz="1200" b="1" noProof="1"/>
          </a:p>
        </p:txBody>
      </p:sp>
    </p:spTree>
    <p:extLst>
      <p:ext uri="{BB962C8B-B14F-4D97-AF65-F5344CB8AC3E}">
        <p14:creationId xmlns:p14="http://schemas.microsoft.com/office/powerpoint/2010/main" val="3212972890"/>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smtClean="0">
                <a:solidFill>
                  <a:schemeClr val="lt1"/>
                </a:solidFill>
              </a:rPr>
              <a:t>10</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HYPERPARAMETER OPTIMIZATION</a:t>
            </a:r>
            <a:endParaRPr lang="en-IN" sz="2000" b="1" dirty="0">
              <a:solidFill>
                <a:srgbClr val="15A7E1"/>
              </a:solidFill>
            </a:endParaRPr>
          </a:p>
        </p:txBody>
      </p:sp>
      <p:sp>
        <p:nvSpPr>
          <p:cNvPr id="19"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sp>
        <p:nvSpPr>
          <p:cNvPr id="20"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6" name="Table 25"/>
          <p:cNvGraphicFramePr>
            <a:graphicFrameLocks noGrp="1"/>
          </p:cNvGraphicFramePr>
          <p:nvPr>
            <p:extLst>
              <p:ext uri="{D42A27DB-BD31-4B8C-83A1-F6EECF244321}">
                <p14:modId xmlns:p14="http://schemas.microsoft.com/office/powerpoint/2010/main" val="2960068452"/>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graphicFrame>
        <p:nvGraphicFramePr>
          <p:cNvPr id="27" name="Table 26">
            <a:extLst>
              <a:ext uri="{FF2B5EF4-FFF2-40B4-BE49-F238E27FC236}">
                <a16:creationId xmlns:a16="http://schemas.microsoft.com/office/drawing/2014/main" id="{3A0DD438-007E-4DB1-BEE9-085E62FD6971}"/>
              </a:ext>
            </a:extLst>
          </p:cNvPr>
          <p:cNvGraphicFramePr>
            <a:graphicFrameLocks noGrp="1"/>
          </p:cNvGraphicFramePr>
          <p:nvPr>
            <p:extLst>
              <p:ext uri="{D42A27DB-BD31-4B8C-83A1-F6EECF244321}">
                <p14:modId xmlns:p14="http://schemas.microsoft.com/office/powerpoint/2010/main" val="2982438004"/>
              </p:ext>
            </p:extLst>
          </p:nvPr>
        </p:nvGraphicFramePr>
        <p:xfrm>
          <a:off x="2383711" y="1234530"/>
          <a:ext cx="6289207" cy="1658202"/>
        </p:xfrm>
        <a:graphic>
          <a:graphicData uri="http://schemas.openxmlformats.org/drawingml/2006/table">
            <a:tbl>
              <a:tblPr firstRow="1" firstCol="1" bandRow="1"/>
              <a:tblGrid>
                <a:gridCol w="1724541">
                  <a:extLst>
                    <a:ext uri="{9D8B030D-6E8A-4147-A177-3AD203B41FA5}">
                      <a16:colId xmlns:a16="http://schemas.microsoft.com/office/drawing/2014/main" val="1917206069"/>
                    </a:ext>
                  </a:extLst>
                </a:gridCol>
                <a:gridCol w="970323">
                  <a:extLst>
                    <a:ext uri="{9D8B030D-6E8A-4147-A177-3AD203B41FA5}">
                      <a16:colId xmlns:a16="http://schemas.microsoft.com/office/drawing/2014/main" val="1227780994"/>
                    </a:ext>
                  </a:extLst>
                </a:gridCol>
                <a:gridCol w="1318808">
                  <a:extLst>
                    <a:ext uri="{9D8B030D-6E8A-4147-A177-3AD203B41FA5}">
                      <a16:colId xmlns:a16="http://schemas.microsoft.com/office/drawing/2014/main" val="13440330"/>
                    </a:ext>
                  </a:extLst>
                </a:gridCol>
                <a:gridCol w="1115585">
                  <a:extLst>
                    <a:ext uri="{9D8B030D-6E8A-4147-A177-3AD203B41FA5}">
                      <a16:colId xmlns:a16="http://schemas.microsoft.com/office/drawing/2014/main" val="2950093372"/>
                    </a:ext>
                  </a:extLst>
                </a:gridCol>
                <a:gridCol w="1159950">
                  <a:extLst>
                    <a:ext uri="{9D8B030D-6E8A-4147-A177-3AD203B41FA5}">
                      <a16:colId xmlns:a16="http://schemas.microsoft.com/office/drawing/2014/main" val="187680222"/>
                    </a:ext>
                  </a:extLst>
                </a:gridCol>
              </a:tblGrid>
              <a:tr h="236886">
                <a:tc>
                  <a:txBody>
                    <a:bodyPr/>
                    <a:lstStyle/>
                    <a:p>
                      <a:pPr algn="ctr">
                        <a:lnSpc>
                          <a:spcPct val="107000"/>
                        </a:lnSpc>
                        <a:spcAft>
                          <a:spcPts val="800"/>
                        </a:spcAft>
                      </a:pPr>
                      <a:r>
                        <a:rPr lang="en-US" sz="1200" b="1" dirty="0">
                          <a:effectLst/>
                        </a:rPr>
                        <a:t>Kernel size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(3,3)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(4,4)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(5,5)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7599131"/>
                  </a:ext>
                </a:extLst>
              </a:tr>
              <a:tr h="236886">
                <a:tc>
                  <a:txBody>
                    <a:bodyPr/>
                    <a:lstStyle/>
                    <a:p>
                      <a:pPr algn="ctr">
                        <a:lnSpc>
                          <a:spcPct val="107000"/>
                        </a:lnSpc>
                        <a:spcAft>
                          <a:spcPts val="800"/>
                        </a:spcAft>
                      </a:pPr>
                      <a:r>
                        <a:rPr lang="en-US" sz="1200" b="1" dirty="0">
                          <a:effectLst/>
                        </a:rPr>
                        <a:t>Learning Rate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1e-2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1e-3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1e-4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5979141"/>
                  </a:ext>
                </a:extLst>
              </a:tr>
              <a:tr h="236886">
                <a:tc>
                  <a:txBody>
                    <a:bodyPr/>
                    <a:lstStyle/>
                    <a:p>
                      <a:pPr algn="ctr">
                        <a:lnSpc>
                          <a:spcPct val="107000"/>
                        </a:lnSpc>
                        <a:spcAft>
                          <a:spcPts val="800"/>
                        </a:spcAft>
                      </a:pPr>
                      <a:r>
                        <a:rPr lang="en-US" sz="1200" b="1" dirty="0">
                          <a:effectLst/>
                        </a:rPr>
                        <a:t>Number of filters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(8,16)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(16,32)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(32,64)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636350"/>
                  </a:ext>
                </a:extLst>
              </a:tr>
              <a:tr h="236886">
                <a:tc>
                  <a:txBody>
                    <a:bodyPr/>
                    <a:lstStyle/>
                    <a:p>
                      <a:pPr algn="ctr">
                        <a:lnSpc>
                          <a:spcPct val="107000"/>
                        </a:lnSpc>
                        <a:spcAft>
                          <a:spcPts val="800"/>
                        </a:spcAft>
                      </a:pPr>
                      <a:r>
                        <a:rPr lang="en-US" sz="1200" b="1" dirty="0">
                          <a:effectLst/>
                        </a:rPr>
                        <a:t>Strides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(3,3)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(4,4)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8332873"/>
                  </a:ext>
                </a:extLst>
              </a:tr>
              <a:tr h="236886">
                <a:tc>
                  <a:txBody>
                    <a:bodyPr/>
                    <a:lstStyle/>
                    <a:p>
                      <a:pPr algn="ctr">
                        <a:lnSpc>
                          <a:spcPct val="107000"/>
                        </a:lnSpc>
                        <a:spcAft>
                          <a:spcPts val="800"/>
                        </a:spcAft>
                      </a:pPr>
                      <a:r>
                        <a:rPr lang="en-US" sz="1200" b="1" dirty="0">
                          <a:effectLst/>
                        </a:rPr>
                        <a:t>Pool size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(2,2)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(3,3)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(4,4)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9223930"/>
                  </a:ext>
                </a:extLst>
              </a:tr>
              <a:tr h="236886">
                <a:tc>
                  <a:txBody>
                    <a:bodyPr/>
                    <a:lstStyle/>
                    <a:p>
                      <a:pPr algn="ctr">
                        <a:lnSpc>
                          <a:spcPct val="107000"/>
                        </a:lnSpc>
                        <a:spcAft>
                          <a:spcPts val="800"/>
                        </a:spcAft>
                      </a:pPr>
                      <a:r>
                        <a:rPr lang="en-US" sz="1200" b="1" dirty="0">
                          <a:effectLst/>
                        </a:rPr>
                        <a:t>Padding</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“same”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“valid”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0326754"/>
                  </a:ext>
                </a:extLst>
              </a:tr>
              <a:tr h="236886">
                <a:tc>
                  <a:txBody>
                    <a:bodyPr/>
                    <a:lstStyle/>
                    <a:p>
                      <a:pPr algn="ctr">
                        <a:lnSpc>
                          <a:spcPct val="107000"/>
                        </a:lnSpc>
                        <a:spcAft>
                          <a:spcPts val="800"/>
                        </a:spcAft>
                      </a:pPr>
                      <a:r>
                        <a:rPr lang="en-US" sz="1200" b="1" dirty="0">
                          <a:effectLst/>
                        </a:rPr>
                        <a:t>Activation</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ReLU</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a:effectLst/>
                        </a:rPr>
                        <a:t>Linear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4683135"/>
                  </a:ext>
                </a:extLst>
              </a:tr>
            </a:tbl>
          </a:graphicData>
        </a:graphic>
      </p:graphicFrame>
      <p:sp>
        <p:nvSpPr>
          <p:cNvPr id="4" name="Rectangle 3"/>
          <p:cNvSpPr/>
          <p:nvPr/>
        </p:nvSpPr>
        <p:spPr>
          <a:xfrm>
            <a:off x="4183840" y="3099986"/>
            <a:ext cx="2879313" cy="261610"/>
          </a:xfrm>
          <a:prstGeom prst="rect">
            <a:avLst/>
          </a:prstGeom>
        </p:spPr>
        <p:txBody>
          <a:bodyPr wrap="none">
            <a:spAutoFit/>
          </a:bodyPr>
          <a:lstStyle/>
          <a:p>
            <a:pPr algn="ctr"/>
            <a:r>
              <a:rPr lang="en-IN" sz="1100" b="1" dirty="0"/>
              <a:t>Test </a:t>
            </a:r>
            <a:r>
              <a:rPr lang="en-IN" sz="1100" b="1" noProof="1" smtClean="0"/>
              <a:t>hyperparameters</a:t>
            </a:r>
            <a:r>
              <a:rPr lang="en-IN" sz="1100" b="1" dirty="0" smtClean="0"/>
              <a:t> </a:t>
            </a:r>
            <a:r>
              <a:rPr lang="en-IN" sz="1100" b="1" dirty="0"/>
              <a:t>of the CNN model</a:t>
            </a:r>
          </a:p>
        </p:txBody>
      </p:sp>
      <p:sp>
        <p:nvSpPr>
          <p:cNvPr id="5" name="Rectangle 4"/>
          <p:cNvSpPr/>
          <p:nvPr/>
        </p:nvSpPr>
        <p:spPr>
          <a:xfrm>
            <a:off x="2409949" y="3410762"/>
            <a:ext cx="6354230" cy="430887"/>
          </a:xfrm>
          <a:prstGeom prst="rect">
            <a:avLst/>
          </a:prstGeom>
        </p:spPr>
        <p:txBody>
          <a:bodyPr wrap="square">
            <a:spAutoFit/>
          </a:bodyPr>
          <a:lstStyle/>
          <a:p>
            <a:pPr marL="285750" indent="-285750">
              <a:buFont typeface="Wingdings" panose="05000000000000000000" pitchFamily="2" charset="2"/>
              <a:buChar char="q"/>
            </a:pPr>
            <a:r>
              <a:rPr lang="en-IN" sz="1100" dirty="0"/>
              <a:t>900 different valid combinations of the above </a:t>
            </a:r>
            <a:r>
              <a:rPr lang="en-IN" sz="1100" noProof="1" smtClean="0"/>
              <a:t>hyperparameters</a:t>
            </a:r>
            <a:r>
              <a:rPr lang="en-IN" sz="1100" dirty="0" smtClean="0"/>
              <a:t> </a:t>
            </a:r>
            <a:r>
              <a:rPr lang="en-IN" sz="1100" dirty="0"/>
              <a:t>have been trained and </a:t>
            </a:r>
            <a:r>
              <a:rPr lang="en-IN" sz="1100" dirty="0" smtClean="0"/>
              <a:t>tested using Relative Error as the performance metric</a:t>
            </a:r>
            <a:endParaRPr lang="en-IN" sz="1100" dirty="0"/>
          </a:p>
        </p:txBody>
      </p:sp>
      <p:sp>
        <p:nvSpPr>
          <p:cNvPr id="30" name="TextBox 29"/>
          <p:cNvSpPr txBox="1"/>
          <p:nvPr/>
        </p:nvSpPr>
        <p:spPr>
          <a:xfrm>
            <a:off x="2878023" y="750277"/>
            <a:ext cx="5649751" cy="276999"/>
          </a:xfrm>
          <a:prstGeom prst="rect">
            <a:avLst/>
          </a:prstGeom>
          <a:noFill/>
        </p:spPr>
        <p:txBody>
          <a:bodyPr wrap="square" rtlCol="0">
            <a:spAutoFit/>
          </a:bodyPr>
          <a:lstStyle/>
          <a:p>
            <a:pPr algn="ctr"/>
            <a:r>
              <a:rPr lang="en-IN" sz="1200" b="1" noProof="1" smtClean="0"/>
              <a:t>Hyperparameters of CNN model to predict effective diffusivity</a:t>
            </a:r>
            <a:endParaRPr lang="en-IN" sz="1200" b="1" noProof="1"/>
          </a:p>
        </p:txBody>
      </p:sp>
      <p:sp>
        <p:nvSpPr>
          <p:cNvPr id="29" name="TextBox 28"/>
          <p:cNvSpPr txBox="1"/>
          <p:nvPr/>
        </p:nvSpPr>
        <p:spPr>
          <a:xfrm>
            <a:off x="2479833" y="4166832"/>
            <a:ext cx="3107232" cy="430887"/>
          </a:xfrm>
          <a:prstGeom prst="rect">
            <a:avLst/>
          </a:prstGeom>
          <a:noFill/>
        </p:spPr>
        <p:txBody>
          <a:bodyPr wrap="square" rtlCol="0">
            <a:spAutoFit/>
          </a:bodyPr>
          <a:lstStyle/>
          <a:p>
            <a:pPr algn="ctr"/>
            <a:r>
              <a:rPr lang="en-IN" sz="1100" b="1" dirty="0" smtClean="0">
                <a:solidFill>
                  <a:srgbClr val="1CAAE2"/>
                </a:solidFill>
              </a:rPr>
              <a:t>Performance Metric</a:t>
            </a:r>
          </a:p>
          <a:p>
            <a:pPr algn="ctr"/>
            <a:r>
              <a:rPr lang="en-IN" sz="1100" dirty="0" smtClean="0"/>
              <a:t>RE – Relative Error</a:t>
            </a:r>
            <a:endParaRPr lang="en-IN" sz="1100" dirty="0"/>
          </a:p>
        </p:txBody>
      </p:sp>
      <p:cxnSp>
        <p:nvCxnSpPr>
          <p:cNvPr id="31" name="Straight Connector 30"/>
          <p:cNvCxnSpPr/>
          <p:nvPr/>
        </p:nvCxnSpPr>
        <p:spPr>
          <a:xfrm>
            <a:off x="5239910" y="4069412"/>
            <a:ext cx="0" cy="67893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67C508B-55E8-4708-8C09-4392CC54473C}"/>
                  </a:ext>
                </a:extLst>
              </p:cNvPr>
              <p:cNvSpPr txBox="1"/>
              <p:nvPr/>
            </p:nvSpPr>
            <p:spPr>
              <a:xfrm>
                <a:off x="5619552" y="4107254"/>
                <a:ext cx="3053366" cy="475387"/>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N" sz="1200" smtClean="0">
                          <a:latin typeface="Cambria Math" panose="02040503050406030204" pitchFamily="18" charset="0"/>
                        </a:rPr>
                        <m:t>R</m:t>
                      </m:r>
                      <m:r>
                        <m:rPr>
                          <m:sty m:val="p"/>
                        </m:rPr>
                        <a:rPr lang="en-IN" sz="1200" i="0">
                          <a:latin typeface="Cambria Math" panose="02040503050406030204" pitchFamily="18" charset="0"/>
                        </a:rPr>
                        <m:t>E</m:t>
                      </m:r>
                      <m:r>
                        <a:rPr lang="en-IN" sz="1200" i="0">
                          <a:latin typeface="Cambria Math" panose="02040503050406030204" pitchFamily="18" charset="0"/>
                        </a:rPr>
                        <m:t>=</m:t>
                      </m:r>
                      <m:f>
                        <m:fPr>
                          <m:ctrlPr>
                            <a:rPr lang="en-IN" sz="1200" i="1">
                              <a:solidFill>
                                <a:srgbClr val="836967"/>
                              </a:solidFill>
                              <a:latin typeface="Cambria Math" panose="02040503050406030204" pitchFamily="18" charset="0"/>
                            </a:rPr>
                          </m:ctrlPr>
                        </m:fPr>
                        <m:num>
                          <m:r>
                            <m:rPr>
                              <m:sty m:val="p"/>
                            </m:rPr>
                            <a:rPr lang="en-IN" sz="1200" i="0">
                              <a:latin typeface="Cambria Math" panose="02040503050406030204" pitchFamily="18" charset="0"/>
                            </a:rPr>
                            <m:t>Predicted</m:t>
                          </m:r>
                          <m:r>
                            <a:rPr lang="en-IN" sz="1200" i="0">
                              <a:latin typeface="Cambria Math" panose="02040503050406030204" pitchFamily="18" charset="0"/>
                            </a:rPr>
                            <m:t> </m:t>
                          </m:r>
                          <m:r>
                            <m:rPr>
                              <m:sty m:val="p"/>
                            </m:rPr>
                            <a:rPr lang="en-IN" sz="1200" i="0">
                              <a:latin typeface="Cambria Math" panose="02040503050406030204" pitchFamily="18" charset="0"/>
                            </a:rPr>
                            <m:t>value</m:t>
                          </m:r>
                          <m:r>
                            <a:rPr lang="en-IN" sz="1200" i="0">
                              <a:latin typeface="Cambria Math" panose="02040503050406030204" pitchFamily="18" charset="0"/>
                            </a:rPr>
                            <m:t>−</m:t>
                          </m:r>
                          <m:r>
                            <m:rPr>
                              <m:sty m:val="p"/>
                            </m:rPr>
                            <a:rPr lang="en-IN" sz="1200" i="0">
                              <a:latin typeface="Cambria Math" panose="02040503050406030204" pitchFamily="18" charset="0"/>
                            </a:rPr>
                            <m:t>Target</m:t>
                          </m:r>
                          <m:r>
                            <a:rPr lang="en-IN" sz="1200" i="0">
                              <a:latin typeface="Cambria Math" panose="02040503050406030204" pitchFamily="18" charset="0"/>
                            </a:rPr>
                            <m:t> </m:t>
                          </m:r>
                          <m:r>
                            <m:rPr>
                              <m:sty m:val="p"/>
                            </m:rPr>
                            <a:rPr lang="en-IN" sz="1200" i="0">
                              <a:latin typeface="Cambria Math" panose="02040503050406030204" pitchFamily="18" charset="0"/>
                            </a:rPr>
                            <m:t>value</m:t>
                          </m:r>
                        </m:num>
                        <m:den>
                          <m:r>
                            <m:rPr>
                              <m:sty m:val="p"/>
                            </m:rPr>
                            <a:rPr lang="en-IN" sz="1200" i="0">
                              <a:latin typeface="Cambria Math" panose="02040503050406030204" pitchFamily="18" charset="0"/>
                            </a:rPr>
                            <m:t>Target</m:t>
                          </m:r>
                          <m:r>
                            <a:rPr lang="en-IN" sz="1200" i="0">
                              <a:latin typeface="Cambria Math" panose="02040503050406030204" pitchFamily="18" charset="0"/>
                            </a:rPr>
                            <m:t> </m:t>
                          </m:r>
                          <m:r>
                            <m:rPr>
                              <m:sty m:val="p"/>
                            </m:rPr>
                            <a:rPr lang="en-IN" sz="1200" i="0">
                              <a:latin typeface="Cambria Math" panose="02040503050406030204" pitchFamily="18" charset="0"/>
                            </a:rPr>
                            <m:t>value</m:t>
                          </m:r>
                        </m:den>
                      </m:f>
                    </m:oMath>
                  </m:oMathPara>
                </a14:m>
                <a:endParaRPr lang="en-IN" sz="1200" dirty="0">
                  <a:latin typeface="+mj-lt"/>
                </a:endParaRPr>
              </a:p>
            </p:txBody>
          </p:sp>
        </mc:Choice>
        <mc:Fallback xmlns="">
          <p:sp>
            <p:nvSpPr>
              <p:cNvPr id="32" name="TextBox 31">
                <a:extLst>
                  <a:ext uri="{FF2B5EF4-FFF2-40B4-BE49-F238E27FC236}">
                    <a16:creationId xmlns:a16="http://schemas.microsoft.com/office/drawing/2014/main" id="{667C508B-55E8-4708-8C09-4392CC54473C}"/>
                  </a:ext>
                </a:extLst>
              </p:cNvPr>
              <p:cNvSpPr txBox="1">
                <a:spLocks noRot="1" noChangeAspect="1" noMove="1" noResize="1" noEditPoints="1" noAdjustHandles="1" noChangeArrowheads="1" noChangeShapeType="1" noTextEdit="1"/>
              </p:cNvSpPr>
              <p:nvPr/>
            </p:nvSpPr>
            <p:spPr>
              <a:xfrm>
                <a:off x="5619552" y="4107254"/>
                <a:ext cx="3053366" cy="475387"/>
              </a:xfrm>
              <a:prstGeom prst="rect">
                <a:avLst/>
              </a:prstGeom>
              <a:blipFill>
                <a:blip r:embed="rId3"/>
                <a:stretch>
                  <a:fillRect b="-2500"/>
                </a:stretch>
              </a:blipFill>
              <a:ln>
                <a:solidFill>
                  <a:schemeClr val="tx1"/>
                </a:solidFill>
              </a:ln>
            </p:spPr>
            <p:txBody>
              <a:bodyPr/>
              <a:lstStyle/>
              <a:p>
                <a:r>
                  <a:rPr lang="en-IN">
                    <a:noFill/>
                  </a:rPr>
                  <a:t> </a:t>
                </a:r>
              </a:p>
            </p:txBody>
          </p:sp>
        </mc:Fallback>
      </mc:AlternateContent>
      <p:cxnSp>
        <p:nvCxnSpPr>
          <p:cNvPr id="3" name="Straight Connector 2"/>
          <p:cNvCxnSpPr/>
          <p:nvPr/>
        </p:nvCxnSpPr>
        <p:spPr>
          <a:xfrm>
            <a:off x="6301409" y="4166832"/>
            <a:ext cx="0" cy="15337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8368748" y="4160206"/>
            <a:ext cx="0" cy="15337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976074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smtClean="0">
                <a:solidFill>
                  <a:schemeClr val="lt1"/>
                </a:solidFill>
              </a:rPr>
              <a:t>11</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HYPERPARAMETER OPTIMIZATION</a:t>
            </a:r>
            <a:endParaRPr lang="en-IN" sz="2000" b="1" dirty="0">
              <a:solidFill>
                <a:srgbClr val="15A7E1"/>
              </a:solidFill>
            </a:endParaRPr>
          </a:p>
        </p:txBody>
      </p:sp>
      <p:sp>
        <p:nvSpPr>
          <p:cNvPr id="19"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sp>
        <p:nvSpPr>
          <p:cNvPr id="20"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6" name="Table 25"/>
          <p:cNvGraphicFramePr>
            <a:graphicFrameLocks noGrp="1"/>
          </p:cNvGraphicFramePr>
          <p:nvPr>
            <p:extLst>
              <p:ext uri="{D42A27DB-BD31-4B8C-83A1-F6EECF244321}">
                <p14:modId xmlns:p14="http://schemas.microsoft.com/office/powerpoint/2010/main" val="2960068452"/>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
        <p:nvSpPr>
          <p:cNvPr id="4" name="Rectangle 3"/>
          <p:cNvSpPr/>
          <p:nvPr/>
        </p:nvSpPr>
        <p:spPr>
          <a:xfrm>
            <a:off x="4157442" y="3445584"/>
            <a:ext cx="3090911" cy="261610"/>
          </a:xfrm>
          <a:prstGeom prst="rect">
            <a:avLst/>
          </a:prstGeom>
        </p:spPr>
        <p:txBody>
          <a:bodyPr wrap="none">
            <a:spAutoFit/>
          </a:bodyPr>
          <a:lstStyle/>
          <a:p>
            <a:pPr algn="ctr"/>
            <a:r>
              <a:rPr lang="en-IN" sz="1100" b="1" dirty="0"/>
              <a:t>Test </a:t>
            </a:r>
            <a:r>
              <a:rPr lang="en-IN" sz="1100" b="1" noProof="1" smtClean="0"/>
              <a:t>hyperparameters</a:t>
            </a:r>
            <a:r>
              <a:rPr lang="en-IN" sz="1100" b="1" dirty="0" smtClean="0"/>
              <a:t> </a:t>
            </a:r>
            <a:r>
              <a:rPr lang="en-IN" sz="1100" b="1" dirty="0"/>
              <a:t>of the </a:t>
            </a:r>
            <a:r>
              <a:rPr lang="en-IN" sz="1100" b="1" dirty="0" smtClean="0"/>
              <a:t>CGCNN </a:t>
            </a:r>
            <a:r>
              <a:rPr lang="en-IN" sz="1100" b="1" dirty="0"/>
              <a:t>model</a:t>
            </a:r>
          </a:p>
        </p:txBody>
      </p:sp>
      <p:sp>
        <p:nvSpPr>
          <p:cNvPr id="30" name="TextBox 29"/>
          <p:cNvSpPr txBox="1"/>
          <p:nvPr/>
        </p:nvSpPr>
        <p:spPr>
          <a:xfrm>
            <a:off x="2878023" y="750277"/>
            <a:ext cx="5649751" cy="276999"/>
          </a:xfrm>
          <a:prstGeom prst="rect">
            <a:avLst/>
          </a:prstGeom>
          <a:noFill/>
        </p:spPr>
        <p:txBody>
          <a:bodyPr wrap="square" rtlCol="0">
            <a:spAutoFit/>
          </a:bodyPr>
          <a:lstStyle/>
          <a:p>
            <a:pPr algn="ctr"/>
            <a:r>
              <a:rPr lang="en-IN" sz="1200" b="1" noProof="1" smtClean="0"/>
              <a:t>Hyperparameters of CGCNN model to predict elastic constants</a:t>
            </a:r>
            <a:endParaRPr lang="en-IN" sz="1200" b="1" noProof="1"/>
          </a:p>
        </p:txBody>
      </p:sp>
      <p:graphicFrame>
        <p:nvGraphicFramePr>
          <p:cNvPr id="32" name="Table 31">
            <a:extLst>
              <a:ext uri="{FF2B5EF4-FFF2-40B4-BE49-F238E27FC236}">
                <a16:creationId xmlns:a16="http://schemas.microsoft.com/office/drawing/2014/main" id="{3A0DD438-007E-4DB1-BEE9-085E62FD6971}"/>
              </a:ext>
            </a:extLst>
          </p:cNvPr>
          <p:cNvGraphicFramePr>
            <a:graphicFrameLocks noGrp="1"/>
          </p:cNvGraphicFramePr>
          <p:nvPr>
            <p:extLst>
              <p:ext uri="{D42A27DB-BD31-4B8C-83A1-F6EECF244321}">
                <p14:modId xmlns:p14="http://schemas.microsoft.com/office/powerpoint/2010/main" val="1999769911"/>
              </p:ext>
            </p:extLst>
          </p:nvPr>
        </p:nvGraphicFramePr>
        <p:xfrm>
          <a:off x="2442461" y="1106006"/>
          <a:ext cx="6289209" cy="2260848"/>
        </p:xfrm>
        <a:graphic>
          <a:graphicData uri="http://schemas.openxmlformats.org/drawingml/2006/table">
            <a:tbl>
              <a:tblPr firstRow="1" firstCol="1" bandRow="1"/>
              <a:tblGrid>
                <a:gridCol w="790450">
                  <a:extLst>
                    <a:ext uri="{9D8B030D-6E8A-4147-A177-3AD203B41FA5}">
                      <a16:colId xmlns:a16="http://schemas.microsoft.com/office/drawing/2014/main" val="1917206069"/>
                    </a:ext>
                  </a:extLst>
                </a:gridCol>
                <a:gridCol w="874643">
                  <a:extLst>
                    <a:ext uri="{9D8B030D-6E8A-4147-A177-3AD203B41FA5}">
                      <a16:colId xmlns:a16="http://schemas.microsoft.com/office/drawing/2014/main" val="1227780994"/>
                    </a:ext>
                  </a:extLst>
                </a:gridCol>
                <a:gridCol w="918863">
                  <a:extLst>
                    <a:ext uri="{9D8B030D-6E8A-4147-A177-3AD203B41FA5}">
                      <a16:colId xmlns:a16="http://schemas.microsoft.com/office/drawing/2014/main" val="13440330"/>
                    </a:ext>
                  </a:extLst>
                </a:gridCol>
                <a:gridCol w="923190">
                  <a:extLst>
                    <a:ext uri="{9D8B030D-6E8A-4147-A177-3AD203B41FA5}">
                      <a16:colId xmlns:a16="http://schemas.microsoft.com/office/drawing/2014/main" val="2950093372"/>
                    </a:ext>
                  </a:extLst>
                </a:gridCol>
                <a:gridCol w="609600">
                  <a:extLst>
                    <a:ext uri="{9D8B030D-6E8A-4147-A177-3AD203B41FA5}">
                      <a16:colId xmlns:a16="http://schemas.microsoft.com/office/drawing/2014/main" val="187680222"/>
                    </a:ext>
                  </a:extLst>
                </a:gridCol>
                <a:gridCol w="748747">
                  <a:extLst>
                    <a:ext uri="{9D8B030D-6E8A-4147-A177-3AD203B41FA5}">
                      <a16:colId xmlns:a16="http://schemas.microsoft.com/office/drawing/2014/main" val="846955443"/>
                    </a:ext>
                  </a:extLst>
                </a:gridCol>
                <a:gridCol w="722244">
                  <a:extLst>
                    <a:ext uri="{9D8B030D-6E8A-4147-A177-3AD203B41FA5}">
                      <a16:colId xmlns:a16="http://schemas.microsoft.com/office/drawing/2014/main" val="4081735409"/>
                    </a:ext>
                  </a:extLst>
                </a:gridCol>
                <a:gridCol w="701472">
                  <a:extLst>
                    <a:ext uri="{9D8B030D-6E8A-4147-A177-3AD203B41FA5}">
                      <a16:colId xmlns:a16="http://schemas.microsoft.com/office/drawing/2014/main" val="2693202805"/>
                    </a:ext>
                  </a:extLst>
                </a:gridCol>
              </a:tblGrid>
              <a:tr h="236886">
                <a:tc>
                  <a:txBody>
                    <a:bodyPr/>
                    <a:lstStyle/>
                    <a:p>
                      <a:pPr algn="ctr"/>
                      <a:r>
                        <a:rPr lang="en-IN" sz="800" b="1" dirty="0" smtClean="0"/>
                        <a:t>Number</a:t>
                      </a:r>
                      <a:r>
                        <a:rPr lang="en-IN" sz="800" b="1" baseline="0" dirty="0" smtClean="0"/>
                        <a:t> of conv. layers</a:t>
                      </a:r>
                      <a:endParaRPr lang="en-IN" sz="800" b="1" dirty="0"/>
                    </a:p>
                  </a:txBody>
                  <a:tcPr marL="68580" marR="68580" marT="0" marB="0" anchor="ctr"/>
                </a:tc>
                <a:tc>
                  <a:txBody>
                    <a:bodyPr/>
                    <a:lstStyle/>
                    <a:p>
                      <a:pPr algn="ctr"/>
                      <a:r>
                        <a:rPr lang="en-IN" sz="800" b="1" dirty="0" smtClean="0"/>
                        <a:t>Number</a:t>
                      </a:r>
                      <a:r>
                        <a:rPr lang="en-IN" sz="800" b="1" baseline="0" dirty="0" smtClean="0"/>
                        <a:t> of </a:t>
                      </a:r>
                    </a:p>
                    <a:p>
                      <a:pPr algn="ctr"/>
                      <a:r>
                        <a:rPr lang="en-IN" sz="800" b="1" baseline="0" dirty="0" smtClean="0"/>
                        <a:t>hidden layers</a:t>
                      </a:r>
                      <a:endParaRPr lang="en-IN" sz="800" b="1" dirty="0"/>
                    </a:p>
                  </a:txBody>
                  <a:tcPr marL="68580" marR="68580" marT="0" marB="0" anchor="ctr"/>
                </a:tc>
                <a:tc>
                  <a:txBody>
                    <a:bodyPr/>
                    <a:lstStyle/>
                    <a:p>
                      <a:pPr algn="ctr"/>
                      <a:r>
                        <a:rPr lang="en-IN" sz="800" b="1" dirty="0" smtClean="0"/>
                        <a:t>Feature vector length (atoms)</a:t>
                      </a:r>
                      <a:endParaRPr lang="en-IN" sz="800" b="1" dirty="0"/>
                    </a:p>
                  </a:txBody>
                  <a:tcPr marL="68580" marR="68580" marT="0" marB="0" anchor="ctr"/>
                </a:tc>
                <a:tc>
                  <a:txBody>
                    <a:bodyPr/>
                    <a:lstStyle/>
                    <a:p>
                      <a:pPr algn="ctr"/>
                      <a:r>
                        <a:rPr lang="en-IN" sz="800" b="1" dirty="0" smtClean="0"/>
                        <a:t>Feature</a:t>
                      </a:r>
                      <a:r>
                        <a:rPr lang="en-IN" sz="800" b="1" baseline="0" dirty="0" smtClean="0"/>
                        <a:t> vector length (hidden)</a:t>
                      </a:r>
                      <a:endParaRPr lang="en-IN" sz="800" b="1" dirty="0"/>
                    </a:p>
                  </a:txBody>
                  <a:tcPr marL="68580" marR="68580" marT="0" marB="0" anchor="ctr"/>
                </a:tc>
                <a:tc>
                  <a:txBody>
                    <a:bodyPr/>
                    <a:lstStyle/>
                    <a:p>
                      <a:pPr algn="ctr"/>
                      <a:r>
                        <a:rPr lang="en-IN" sz="800" b="1" dirty="0" smtClean="0"/>
                        <a:t>Learning</a:t>
                      </a:r>
                      <a:r>
                        <a:rPr lang="en-IN" sz="800" b="1" baseline="0" dirty="0" smtClean="0"/>
                        <a:t> rate</a:t>
                      </a:r>
                      <a:endParaRPr lang="en-IN" sz="800" b="1" dirty="0"/>
                    </a:p>
                  </a:txBody>
                  <a:tcPr marL="68580" marR="68580" marT="0" marB="0" anchor="ctr"/>
                </a:tc>
                <a:tc>
                  <a:txBody>
                    <a:bodyPr/>
                    <a:lstStyle/>
                    <a:p>
                      <a:pPr algn="ctr"/>
                      <a:r>
                        <a:rPr lang="en-IN" sz="800" b="1" dirty="0" smtClean="0"/>
                        <a:t>Optimizer</a:t>
                      </a:r>
                      <a:endParaRPr lang="en-IN" sz="800" b="1" dirty="0"/>
                    </a:p>
                  </a:txBody>
                  <a:tcPr marL="68580" marR="68580" marT="0" marB="0" anchor="ctr"/>
                </a:tc>
                <a:tc>
                  <a:txBody>
                    <a:bodyPr/>
                    <a:lstStyle/>
                    <a:p>
                      <a:pPr algn="ctr"/>
                      <a:r>
                        <a:rPr lang="en-IN" sz="800" b="1" dirty="0" smtClean="0"/>
                        <a:t>MAE</a:t>
                      </a:r>
                    </a:p>
                    <a:p>
                      <a:pPr algn="ctr"/>
                      <a:r>
                        <a:rPr lang="en-IN" sz="800" b="1" dirty="0" smtClean="0"/>
                        <a:t>(Bulk</a:t>
                      </a:r>
                      <a:r>
                        <a:rPr lang="en-IN" sz="800" b="1" baseline="0" dirty="0" smtClean="0"/>
                        <a:t> Modulus</a:t>
                      </a:r>
                      <a:r>
                        <a:rPr lang="en-IN" sz="800" b="1" dirty="0" smtClean="0"/>
                        <a:t>)</a:t>
                      </a:r>
                      <a:endParaRPr lang="en-IN" sz="800" b="1" dirty="0"/>
                    </a:p>
                  </a:txBody>
                  <a:tcPr marL="68580" marR="68580" marT="0" marB="0" anchor="ctr"/>
                </a:tc>
                <a:tc>
                  <a:txBody>
                    <a:bodyPr/>
                    <a:lstStyle/>
                    <a:p>
                      <a:pPr algn="ctr"/>
                      <a:r>
                        <a:rPr lang="en-IN" sz="800" b="1" dirty="0" smtClean="0"/>
                        <a:t>MAE</a:t>
                      </a:r>
                    </a:p>
                    <a:p>
                      <a:pPr algn="ctr"/>
                      <a:r>
                        <a:rPr lang="en-IN" sz="800" b="1" dirty="0" smtClean="0"/>
                        <a:t>(Shear</a:t>
                      </a:r>
                      <a:r>
                        <a:rPr lang="en-IN" sz="800" b="1" baseline="0" dirty="0" smtClean="0"/>
                        <a:t> Modulus</a:t>
                      </a:r>
                      <a:r>
                        <a:rPr lang="en-IN" sz="800" b="1" dirty="0" smtClean="0"/>
                        <a:t>)</a:t>
                      </a:r>
                      <a:endParaRPr lang="en-IN" sz="800" b="1" dirty="0"/>
                    </a:p>
                  </a:txBody>
                  <a:tcPr marL="68580" marR="68580" marT="0" marB="0" anchor="ctr"/>
                </a:tc>
                <a:extLst>
                  <a:ext uri="{0D108BD9-81ED-4DB2-BD59-A6C34878D82A}">
                    <a16:rowId xmlns:a16="http://schemas.microsoft.com/office/drawing/2014/main" val="3667599131"/>
                  </a:ext>
                </a:extLst>
              </a:tr>
              <a:tr h="236886">
                <a:tc>
                  <a:txBody>
                    <a:bodyPr/>
                    <a:lstStyle/>
                    <a:p>
                      <a:pPr algn="ctr"/>
                      <a:r>
                        <a:rPr lang="en-IN" sz="900" dirty="0" smtClean="0"/>
                        <a:t>2</a:t>
                      </a:r>
                      <a:endParaRPr lang="en-IN" sz="900" dirty="0"/>
                    </a:p>
                  </a:txBody>
                  <a:tcPr marL="68580" marR="68580" marT="0" marB="0" anchor="ctr"/>
                </a:tc>
                <a:tc>
                  <a:txBody>
                    <a:bodyPr/>
                    <a:lstStyle/>
                    <a:p>
                      <a:pPr algn="ctr"/>
                      <a:r>
                        <a:rPr lang="en-IN" sz="900" dirty="0" smtClean="0"/>
                        <a:t>1</a:t>
                      </a:r>
                      <a:endParaRPr lang="en-IN" sz="900" dirty="0"/>
                    </a:p>
                  </a:txBody>
                  <a:tcPr marL="68580" marR="68580" marT="0" marB="0" anchor="ctr"/>
                </a:tc>
                <a:tc>
                  <a:txBody>
                    <a:bodyPr/>
                    <a:lstStyle/>
                    <a:p>
                      <a:pPr algn="ctr"/>
                      <a:r>
                        <a:rPr lang="en-IN" sz="900" dirty="0" smtClean="0"/>
                        <a:t>32</a:t>
                      </a:r>
                      <a:endParaRPr lang="en-IN" sz="900" dirty="0"/>
                    </a:p>
                  </a:txBody>
                  <a:tcPr marL="68580" marR="68580" marT="0" marB="0" anchor="ctr"/>
                </a:tc>
                <a:tc>
                  <a:txBody>
                    <a:bodyPr/>
                    <a:lstStyle/>
                    <a:p>
                      <a:pPr algn="ctr"/>
                      <a:r>
                        <a:rPr lang="en-IN" sz="900" dirty="0" smtClean="0"/>
                        <a:t>64</a:t>
                      </a:r>
                      <a:endParaRPr lang="en-IN" sz="900" dirty="0"/>
                    </a:p>
                  </a:txBody>
                  <a:tcPr marL="68580" marR="68580" marT="0" marB="0" anchor="ctr"/>
                </a:tc>
                <a:tc>
                  <a:txBody>
                    <a:bodyPr/>
                    <a:lstStyle/>
                    <a:p>
                      <a:pPr algn="ctr"/>
                      <a:r>
                        <a:rPr lang="en-IN" sz="900" dirty="0" smtClean="0"/>
                        <a:t>0.01</a:t>
                      </a:r>
                      <a:endParaRPr lang="en-IN" sz="900" dirty="0"/>
                    </a:p>
                  </a:txBody>
                  <a:tcPr marL="68580" marR="68580" marT="0" marB="0" anchor="ctr"/>
                </a:tc>
                <a:tc>
                  <a:txBody>
                    <a:bodyPr/>
                    <a:lstStyle/>
                    <a:p>
                      <a:pPr algn="ctr"/>
                      <a:r>
                        <a:rPr lang="en-IN" sz="900" dirty="0" smtClean="0"/>
                        <a:t>SGD</a:t>
                      </a:r>
                      <a:endParaRPr lang="en-IN" sz="900" dirty="0"/>
                    </a:p>
                  </a:txBody>
                  <a:tcPr marL="68580" marR="68580" marT="0" marB="0" anchor="ctr"/>
                </a:tc>
                <a:tc>
                  <a:txBody>
                    <a:bodyPr/>
                    <a:lstStyle/>
                    <a:p>
                      <a:pPr algn="ctr"/>
                      <a:r>
                        <a:rPr lang="en-IN" sz="900" dirty="0" smtClean="0"/>
                        <a:t>0.097</a:t>
                      </a:r>
                      <a:endParaRPr lang="en-IN" sz="900" dirty="0"/>
                    </a:p>
                  </a:txBody>
                  <a:tcPr marL="68580" marR="68580" marT="0" marB="0" anchor="ctr"/>
                </a:tc>
                <a:tc>
                  <a:txBody>
                    <a:bodyPr/>
                    <a:lstStyle/>
                    <a:p>
                      <a:pPr algn="ctr"/>
                      <a:r>
                        <a:rPr lang="en-IN" sz="900" dirty="0" smtClean="0"/>
                        <a:t>0.142</a:t>
                      </a:r>
                      <a:endParaRPr lang="en-IN" sz="900" dirty="0"/>
                    </a:p>
                  </a:txBody>
                  <a:tcPr marL="68580" marR="68580" marT="0" marB="0" anchor="ctr"/>
                </a:tc>
                <a:extLst>
                  <a:ext uri="{0D108BD9-81ED-4DB2-BD59-A6C34878D82A}">
                    <a16:rowId xmlns:a16="http://schemas.microsoft.com/office/drawing/2014/main" val="885979141"/>
                  </a:ext>
                </a:extLst>
              </a:tr>
              <a:tr h="236886">
                <a:tc>
                  <a:txBody>
                    <a:bodyPr/>
                    <a:lstStyle/>
                    <a:p>
                      <a:pPr algn="ctr"/>
                      <a:r>
                        <a:rPr lang="en-IN" sz="900" dirty="0" smtClean="0"/>
                        <a:t>3</a:t>
                      </a:r>
                      <a:endParaRPr lang="en-IN" sz="900" dirty="0"/>
                    </a:p>
                  </a:txBody>
                  <a:tcPr marL="68580" marR="68580" marT="0" marB="0" anchor="ctr"/>
                </a:tc>
                <a:tc>
                  <a:txBody>
                    <a:bodyPr/>
                    <a:lstStyle/>
                    <a:p>
                      <a:pPr algn="ctr"/>
                      <a:r>
                        <a:rPr lang="en-IN" sz="900" dirty="0" smtClean="0"/>
                        <a:t>1</a:t>
                      </a:r>
                      <a:endParaRPr lang="en-IN" sz="900" dirty="0"/>
                    </a:p>
                  </a:txBody>
                  <a:tcPr marL="68580" marR="68580" marT="0" marB="0" anchor="ctr"/>
                </a:tc>
                <a:tc>
                  <a:txBody>
                    <a:bodyPr/>
                    <a:lstStyle/>
                    <a:p>
                      <a:pPr algn="ctr"/>
                      <a:r>
                        <a:rPr lang="en-IN" sz="900" dirty="0" smtClean="0"/>
                        <a:t>64</a:t>
                      </a:r>
                      <a:endParaRPr lang="en-IN" sz="900" dirty="0"/>
                    </a:p>
                  </a:txBody>
                  <a:tcPr marL="68580" marR="68580" marT="0" marB="0" anchor="ctr"/>
                </a:tc>
                <a:tc>
                  <a:txBody>
                    <a:bodyPr/>
                    <a:lstStyle/>
                    <a:p>
                      <a:pPr algn="ctr"/>
                      <a:r>
                        <a:rPr lang="en-IN" sz="900" dirty="0" smtClean="0"/>
                        <a:t>128</a:t>
                      </a:r>
                      <a:endParaRPr lang="en-IN" sz="900" dirty="0"/>
                    </a:p>
                  </a:txBody>
                  <a:tcPr marL="68580" marR="68580" marT="0" marB="0" anchor="ctr"/>
                </a:tc>
                <a:tc>
                  <a:txBody>
                    <a:bodyPr/>
                    <a:lstStyle/>
                    <a:p>
                      <a:pPr algn="ctr"/>
                      <a:r>
                        <a:rPr lang="en-IN" sz="900" dirty="0" smtClean="0"/>
                        <a:t>0.01</a:t>
                      </a:r>
                      <a:endParaRPr lang="en-IN" sz="900" dirty="0"/>
                    </a:p>
                  </a:txBody>
                  <a:tcPr marL="68580" marR="68580" marT="0" marB="0" anchor="ctr"/>
                </a:tc>
                <a:tc>
                  <a:txBody>
                    <a:bodyPr/>
                    <a:lstStyle/>
                    <a:p>
                      <a:pPr algn="ctr"/>
                      <a:r>
                        <a:rPr lang="en-IN" sz="900" dirty="0" smtClean="0"/>
                        <a:t>SGD</a:t>
                      </a:r>
                      <a:endParaRPr lang="en-IN" sz="900" dirty="0"/>
                    </a:p>
                  </a:txBody>
                  <a:tcPr marL="68580" marR="68580" marT="0" marB="0" anchor="ctr"/>
                </a:tc>
                <a:tc>
                  <a:txBody>
                    <a:bodyPr/>
                    <a:lstStyle/>
                    <a:p>
                      <a:pPr algn="ctr"/>
                      <a:r>
                        <a:rPr lang="en-IN" sz="900" dirty="0" smtClean="0"/>
                        <a:t>0.099</a:t>
                      </a:r>
                      <a:endParaRPr lang="en-IN" sz="900" dirty="0"/>
                    </a:p>
                  </a:txBody>
                  <a:tcPr marL="68580" marR="68580" marT="0" marB="0" anchor="ctr"/>
                </a:tc>
                <a:tc>
                  <a:txBody>
                    <a:bodyPr/>
                    <a:lstStyle/>
                    <a:p>
                      <a:pPr algn="ctr"/>
                      <a:r>
                        <a:rPr lang="en-IN" sz="900" dirty="0" smtClean="0"/>
                        <a:t>0.145</a:t>
                      </a:r>
                      <a:endParaRPr lang="en-IN" sz="900" dirty="0"/>
                    </a:p>
                  </a:txBody>
                  <a:tcPr marL="68580" marR="68580" marT="0" marB="0" anchor="ctr"/>
                </a:tc>
                <a:extLst>
                  <a:ext uri="{0D108BD9-81ED-4DB2-BD59-A6C34878D82A}">
                    <a16:rowId xmlns:a16="http://schemas.microsoft.com/office/drawing/2014/main" val="367636350"/>
                  </a:ext>
                </a:extLst>
              </a:tr>
              <a:tr h="236886">
                <a:tc>
                  <a:txBody>
                    <a:bodyPr/>
                    <a:lstStyle/>
                    <a:p>
                      <a:pPr algn="ctr"/>
                      <a:r>
                        <a:rPr lang="en-IN" sz="900" dirty="0" smtClean="0"/>
                        <a:t>3</a:t>
                      </a:r>
                      <a:endParaRPr lang="en-IN" sz="900" dirty="0"/>
                    </a:p>
                  </a:txBody>
                  <a:tcPr marL="68580" marR="68580" marT="0" marB="0" anchor="ctr"/>
                </a:tc>
                <a:tc>
                  <a:txBody>
                    <a:bodyPr/>
                    <a:lstStyle/>
                    <a:p>
                      <a:pPr algn="ctr"/>
                      <a:r>
                        <a:rPr lang="en-IN" sz="900" dirty="0" smtClean="0"/>
                        <a:t>2</a:t>
                      </a:r>
                      <a:endParaRPr lang="en-IN" sz="900" dirty="0"/>
                    </a:p>
                  </a:txBody>
                  <a:tcPr marL="68580" marR="68580" marT="0" marB="0" anchor="ctr"/>
                </a:tc>
                <a:tc>
                  <a:txBody>
                    <a:bodyPr/>
                    <a:lstStyle/>
                    <a:p>
                      <a:pPr algn="ctr"/>
                      <a:r>
                        <a:rPr lang="en-IN" sz="900" dirty="0" smtClean="0"/>
                        <a:t>64</a:t>
                      </a:r>
                      <a:endParaRPr lang="en-IN" sz="900" dirty="0"/>
                    </a:p>
                  </a:txBody>
                  <a:tcPr marL="68580" marR="68580" marT="0" marB="0" anchor="ctr"/>
                </a:tc>
                <a:tc>
                  <a:txBody>
                    <a:bodyPr/>
                    <a:lstStyle/>
                    <a:p>
                      <a:pPr algn="ctr"/>
                      <a:r>
                        <a:rPr lang="en-IN" sz="900" dirty="0" smtClean="0"/>
                        <a:t>128</a:t>
                      </a:r>
                      <a:endParaRPr lang="en-IN" sz="900" dirty="0"/>
                    </a:p>
                  </a:txBody>
                  <a:tcPr marL="68580" marR="68580" marT="0" marB="0" anchor="ctr"/>
                </a:tc>
                <a:tc>
                  <a:txBody>
                    <a:bodyPr/>
                    <a:lstStyle/>
                    <a:p>
                      <a:pPr algn="ctr"/>
                      <a:r>
                        <a:rPr lang="en-IN" sz="900" dirty="0" smtClean="0"/>
                        <a:t>0.01</a:t>
                      </a:r>
                      <a:endParaRPr lang="en-IN" sz="900" dirty="0"/>
                    </a:p>
                  </a:txBody>
                  <a:tcPr marL="68580" marR="68580" marT="0" marB="0" anchor="ctr"/>
                </a:tc>
                <a:tc>
                  <a:txBody>
                    <a:bodyPr/>
                    <a:lstStyle/>
                    <a:p>
                      <a:pPr algn="ctr"/>
                      <a:r>
                        <a:rPr lang="en-IN" sz="900" dirty="0" smtClean="0"/>
                        <a:t>SGD</a:t>
                      </a:r>
                      <a:endParaRPr lang="en-IN" sz="900" dirty="0"/>
                    </a:p>
                  </a:txBody>
                  <a:tcPr marL="68580" marR="68580" marT="0" marB="0" anchor="ctr"/>
                </a:tc>
                <a:tc>
                  <a:txBody>
                    <a:bodyPr/>
                    <a:lstStyle/>
                    <a:p>
                      <a:pPr algn="ctr"/>
                      <a:r>
                        <a:rPr lang="en-IN" sz="900" dirty="0" smtClean="0"/>
                        <a:t>0.101</a:t>
                      </a:r>
                      <a:endParaRPr lang="en-IN" sz="900" dirty="0"/>
                    </a:p>
                  </a:txBody>
                  <a:tcPr marL="68580" marR="68580" marT="0" marB="0" anchor="ctr"/>
                </a:tc>
                <a:tc>
                  <a:txBody>
                    <a:bodyPr/>
                    <a:lstStyle/>
                    <a:p>
                      <a:pPr algn="ctr"/>
                      <a:r>
                        <a:rPr lang="en-IN" sz="900" dirty="0" smtClean="0"/>
                        <a:t>0.145</a:t>
                      </a:r>
                      <a:endParaRPr lang="en-IN" sz="900" dirty="0"/>
                    </a:p>
                  </a:txBody>
                  <a:tcPr marL="68580" marR="68580" marT="0" marB="0" anchor="ctr"/>
                </a:tc>
                <a:extLst>
                  <a:ext uri="{0D108BD9-81ED-4DB2-BD59-A6C34878D82A}">
                    <a16:rowId xmlns:a16="http://schemas.microsoft.com/office/drawing/2014/main" val="1618332873"/>
                  </a:ext>
                </a:extLst>
              </a:tr>
              <a:tr h="236886">
                <a:tc>
                  <a:txBody>
                    <a:bodyPr/>
                    <a:lstStyle/>
                    <a:p>
                      <a:pPr algn="ctr"/>
                      <a:r>
                        <a:rPr lang="en-IN" sz="900" dirty="0" smtClean="0"/>
                        <a:t>4</a:t>
                      </a:r>
                      <a:endParaRPr lang="en-IN" sz="900" dirty="0"/>
                    </a:p>
                  </a:txBody>
                  <a:tcPr marL="68580" marR="68580" marT="0" marB="0" anchor="ctr"/>
                </a:tc>
                <a:tc>
                  <a:txBody>
                    <a:bodyPr/>
                    <a:lstStyle/>
                    <a:p>
                      <a:pPr algn="ctr"/>
                      <a:r>
                        <a:rPr lang="en-IN" sz="900" dirty="0" smtClean="0"/>
                        <a:t>1</a:t>
                      </a:r>
                      <a:endParaRPr lang="en-IN" sz="900" dirty="0"/>
                    </a:p>
                  </a:txBody>
                  <a:tcPr marL="68580" marR="68580" marT="0" marB="0" anchor="ctr"/>
                </a:tc>
                <a:tc>
                  <a:txBody>
                    <a:bodyPr/>
                    <a:lstStyle/>
                    <a:p>
                      <a:pPr algn="ctr"/>
                      <a:r>
                        <a:rPr lang="en-IN" sz="900" dirty="0" smtClean="0"/>
                        <a:t>16</a:t>
                      </a:r>
                      <a:endParaRPr lang="en-IN" sz="900" dirty="0"/>
                    </a:p>
                  </a:txBody>
                  <a:tcPr marL="68580" marR="68580" marT="0" marB="0" anchor="ctr"/>
                </a:tc>
                <a:tc>
                  <a:txBody>
                    <a:bodyPr/>
                    <a:lstStyle/>
                    <a:p>
                      <a:pPr algn="ctr"/>
                      <a:r>
                        <a:rPr lang="en-IN" sz="900" dirty="0" smtClean="0"/>
                        <a:t>32</a:t>
                      </a:r>
                      <a:endParaRPr lang="en-IN" sz="900" dirty="0"/>
                    </a:p>
                  </a:txBody>
                  <a:tcPr marL="68580" marR="68580" marT="0" marB="0" anchor="ctr"/>
                </a:tc>
                <a:tc>
                  <a:txBody>
                    <a:bodyPr/>
                    <a:lstStyle/>
                    <a:p>
                      <a:pPr algn="ctr"/>
                      <a:r>
                        <a:rPr lang="en-IN" sz="900" dirty="0" smtClean="0"/>
                        <a:t>0.01</a:t>
                      </a:r>
                      <a:endParaRPr lang="en-IN" sz="900" dirty="0"/>
                    </a:p>
                  </a:txBody>
                  <a:tcPr marL="68580" marR="68580" marT="0" marB="0" anchor="ctr"/>
                </a:tc>
                <a:tc>
                  <a:txBody>
                    <a:bodyPr/>
                    <a:lstStyle/>
                    <a:p>
                      <a:pPr algn="ctr"/>
                      <a:r>
                        <a:rPr lang="en-IN" sz="900" dirty="0" smtClean="0"/>
                        <a:t>Adam</a:t>
                      </a:r>
                      <a:endParaRPr lang="en-IN" sz="900" dirty="0"/>
                    </a:p>
                  </a:txBody>
                  <a:tcPr marL="68580" marR="68580" marT="0" marB="0" anchor="ctr"/>
                </a:tc>
                <a:tc>
                  <a:txBody>
                    <a:bodyPr/>
                    <a:lstStyle/>
                    <a:p>
                      <a:pPr algn="ctr"/>
                      <a:r>
                        <a:rPr lang="en-IN" sz="900" dirty="0" smtClean="0"/>
                        <a:t>0.103</a:t>
                      </a:r>
                      <a:endParaRPr lang="en-IN" sz="900" dirty="0"/>
                    </a:p>
                  </a:txBody>
                  <a:tcPr marL="68580" marR="68580" marT="0" marB="0" anchor="ctr"/>
                </a:tc>
                <a:tc>
                  <a:txBody>
                    <a:bodyPr/>
                    <a:lstStyle/>
                    <a:p>
                      <a:pPr algn="ctr"/>
                      <a:r>
                        <a:rPr lang="en-IN" sz="900" dirty="0" smtClean="0"/>
                        <a:t>0.153</a:t>
                      </a:r>
                      <a:endParaRPr lang="en-IN" sz="900" dirty="0"/>
                    </a:p>
                  </a:txBody>
                  <a:tcPr marL="68580" marR="68580" marT="0" marB="0" anchor="ctr"/>
                </a:tc>
                <a:extLst>
                  <a:ext uri="{0D108BD9-81ED-4DB2-BD59-A6C34878D82A}">
                    <a16:rowId xmlns:a16="http://schemas.microsoft.com/office/drawing/2014/main" val="1639223930"/>
                  </a:ext>
                </a:extLst>
              </a:tr>
              <a:tr h="236886">
                <a:tc>
                  <a:txBody>
                    <a:bodyPr/>
                    <a:lstStyle/>
                    <a:p>
                      <a:pPr algn="ctr"/>
                      <a:r>
                        <a:rPr lang="en-IN" sz="900" dirty="0" smtClean="0"/>
                        <a:t>5</a:t>
                      </a:r>
                      <a:endParaRPr lang="en-IN" sz="900" dirty="0"/>
                    </a:p>
                  </a:txBody>
                  <a:tcPr marL="68580" marR="68580" marT="0" marB="0" anchor="ctr"/>
                </a:tc>
                <a:tc>
                  <a:txBody>
                    <a:bodyPr/>
                    <a:lstStyle/>
                    <a:p>
                      <a:pPr algn="ctr"/>
                      <a:r>
                        <a:rPr lang="en-IN" sz="900" dirty="0" smtClean="0"/>
                        <a:t>2</a:t>
                      </a:r>
                      <a:endParaRPr lang="en-IN" sz="900" dirty="0"/>
                    </a:p>
                  </a:txBody>
                  <a:tcPr marL="68580" marR="68580" marT="0" marB="0" anchor="ctr"/>
                </a:tc>
                <a:tc>
                  <a:txBody>
                    <a:bodyPr/>
                    <a:lstStyle/>
                    <a:p>
                      <a:pPr algn="ctr"/>
                      <a:r>
                        <a:rPr lang="en-IN" sz="900" dirty="0" smtClean="0"/>
                        <a:t>128</a:t>
                      </a:r>
                      <a:endParaRPr lang="en-IN" sz="900" dirty="0"/>
                    </a:p>
                  </a:txBody>
                  <a:tcPr marL="68580" marR="68580" marT="0" marB="0" anchor="ctr"/>
                </a:tc>
                <a:tc>
                  <a:txBody>
                    <a:bodyPr/>
                    <a:lstStyle/>
                    <a:p>
                      <a:pPr algn="ctr"/>
                      <a:r>
                        <a:rPr lang="en-IN" sz="900" dirty="0" smtClean="0"/>
                        <a:t>512</a:t>
                      </a:r>
                      <a:endParaRPr lang="en-IN" sz="900" dirty="0"/>
                    </a:p>
                  </a:txBody>
                  <a:tcPr marL="68580" marR="68580" marT="0" marB="0" anchor="ctr"/>
                </a:tc>
                <a:tc>
                  <a:txBody>
                    <a:bodyPr/>
                    <a:lstStyle/>
                    <a:p>
                      <a:pPr algn="ctr"/>
                      <a:r>
                        <a:rPr lang="en-IN" sz="900" dirty="0" smtClean="0"/>
                        <a:t>0.01</a:t>
                      </a:r>
                      <a:endParaRPr lang="en-IN" sz="900" dirty="0"/>
                    </a:p>
                  </a:txBody>
                  <a:tcPr marL="68580" marR="68580" marT="0" marB="0" anchor="ctr"/>
                </a:tc>
                <a:tc>
                  <a:txBody>
                    <a:bodyPr/>
                    <a:lstStyle/>
                    <a:p>
                      <a:pPr algn="ctr"/>
                      <a:r>
                        <a:rPr lang="en-IN" sz="900" dirty="0" smtClean="0"/>
                        <a:t>SGD</a:t>
                      </a:r>
                      <a:endParaRPr lang="en-IN" sz="900" dirty="0"/>
                    </a:p>
                  </a:txBody>
                  <a:tcPr marL="68580" marR="68580" marT="0" marB="0" anchor="ctr"/>
                </a:tc>
                <a:tc>
                  <a:txBody>
                    <a:bodyPr/>
                    <a:lstStyle/>
                    <a:p>
                      <a:pPr algn="ctr"/>
                      <a:r>
                        <a:rPr lang="en-IN" sz="900" dirty="0" smtClean="0"/>
                        <a:t>0.276</a:t>
                      </a:r>
                      <a:endParaRPr lang="en-IN" sz="900" dirty="0"/>
                    </a:p>
                  </a:txBody>
                  <a:tcPr marL="68580" marR="68580" marT="0" marB="0" anchor="ctr"/>
                </a:tc>
                <a:tc>
                  <a:txBody>
                    <a:bodyPr/>
                    <a:lstStyle/>
                    <a:p>
                      <a:pPr algn="ctr"/>
                      <a:r>
                        <a:rPr lang="en-IN" sz="900" dirty="0" smtClean="0"/>
                        <a:t>0.298</a:t>
                      </a:r>
                      <a:endParaRPr lang="en-IN" sz="900" dirty="0"/>
                    </a:p>
                  </a:txBody>
                  <a:tcPr marL="68580" marR="68580" marT="0" marB="0" anchor="ctr"/>
                </a:tc>
                <a:extLst>
                  <a:ext uri="{0D108BD9-81ED-4DB2-BD59-A6C34878D82A}">
                    <a16:rowId xmlns:a16="http://schemas.microsoft.com/office/drawing/2014/main" val="2650326754"/>
                  </a:ext>
                </a:extLst>
              </a:tr>
              <a:tr h="236886">
                <a:tc>
                  <a:txBody>
                    <a:bodyPr/>
                    <a:lstStyle/>
                    <a:p>
                      <a:pPr algn="ctr"/>
                      <a:r>
                        <a:rPr lang="en-IN" sz="900" b="1" dirty="0" smtClean="0">
                          <a:solidFill>
                            <a:schemeClr val="bg1"/>
                          </a:solidFill>
                        </a:rPr>
                        <a:t>3</a:t>
                      </a:r>
                      <a:endParaRPr lang="en-IN" sz="900" b="1" dirty="0">
                        <a:solidFill>
                          <a:schemeClr val="bg1"/>
                        </a:solidFill>
                      </a:endParaRPr>
                    </a:p>
                  </a:txBody>
                  <a:tcPr marL="68580" marR="68580" marT="0" marB="0" anchor="ctr">
                    <a:solidFill>
                      <a:srgbClr val="1CAAE2"/>
                    </a:solidFill>
                  </a:tcPr>
                </a:tc>
                <a:tc>
                  <a:txBody>
                    <a:bodyPr/>
                    <a:lstStyle/>
                    <a:p>
                      <a:pPr algn="ctr"/>
                      <a:r>
                        <a:rPr lang="en-IN" sz="900" b="1" dirty="0" smtClean="0">
                          <a:solidFill>
                            <a:schemeClr val="bg1"/>
                          </a:solidFill>
                        </a:rPr>
                        <a:t>1</a:t>
                      </a:r>
                      <a:endParaRPr lang="en-IN" sz="900" b="1" dirty="0">
                        <a:solidFill>
                          <a:schemeClr val="bg1"/>
                        </a:solidFill>
                      </a:endParaRPr>
                    </a:p>
                  </a:txBody>
                  <a:tcPr marL="68580" marR="68580" marT="0" marB="0" anchor="ctr">
                    <a:solidFill>
                      <a:srgbClr val="1CAAE2"/>
                    </a:solidFill>
                  </a:tcPr>
                </a:tc>
                <a:tc>
                  <a:txBody>
                    <a:bodyPr/>
                    <a:lstStyle/>
                    <a:p>
                      <a:pPr algn="ctr"/>
                      <a:r>
                        <a:rPr lang="en-IN" sz="900" b="1" dirty="0" smtClean="0">
                          <a:solidFill>
                            <a:schemeClr val="bg1"/>
                          </a:solidFill>
                        </a:rPr>
                        <a:t>128</a:t>
                      </a:r>
                      <a:endParaRPr lang="en-IN" sz="900" b="1" dirty="0">
                        <a:solidFill>
                          <a:schemeClr val="bg1"/>
                        </a:solidFill>
                      </a:endParaRPr>
                    </a:p>
                  </a:txBody>
                  <a:tcPr marL="68580" marR="68580" marT="0" marB="0" anchor="ctr">
                    <a:solidFill>
                      <a:srgbClr val="1CAAE2"/>
                    </a:solidFill>
                  </a:tcPr>
                </a:tc>
                <a:tc>
                  <a:txBody>
                    <a:bodyPr/>
                    <a:lstStyle/>
                    <a:p>
                      <a:pPr algn="ctr"/>
                      <a:r>
                        <a:rPr lang="en-IN" sz="900" b="1" dirty="0" smtClean="0">
                          <a:solidFill>
                            <a:schemeClr val="bg1"/>
                          </a:solidFill>
                        </a:rPr>
                        <a:t>32</a:t>
                      </a:r>
                      <a:endParaRPr lang="en-IN" sz="900" b="1" dirty="0">
                        <a:solidFill>
                          <a:schemeClr val="bg1"/>
                        </a:solidFill>
                      </a:endParaRPr>
                    </a:p>
                  </a:txBody>
                  <a:tcPr marL="68580" marR="68580" marT="0" marB="0" anchor="ctr">
                    <a:solidFill>
                      <a:srgbClr val="1CAAE2"/>
                    </a:solidFill>
                  </a:tcPr>
                </a:tc>
                <a:tc>
                  <a:txBody>
                    <a:bodyPr/>
                    <a:lstStyle/>
                    <a:p>
                      <a:pPr algn="ctr"/>
                      <a:r>
                        <a:rPr lang="en-IN" sz="900" b="1" dirty="0" smtClean="0">
                          <a:solidFill>
                            <a:schemeClr val="bg1"/>
                          </a:solidFill>
                        </a:rPr>
                        <a:t>0.01</a:t>
                      </a:r>
                      <a:endParaRPr lang="en-IN" sz="900" b="1" dirty="0">
                        <a:solidFill>
                          <a:schemeClr val="bg1"/>
                        </a:solidFill>
                      </a:endParaRPr>
                    </a:p>
                  </a:txBody>
                  <a:tcPr marL="68580" marR="68580" marT="0" marB="0" anchor="ctr">
                    <a:solidFill>
                      <a:srgbClr val="1CAAE2"/>
                    </a:solidFill>
                  </a:tcPr>
                </a:tc>
                <a:tc>
                  <a:txBody>
                    <a:bodyPr/>
                    <a:lstStyle/>
                    <a:p>
                      <a:pPr algn="ctr"/>
                      <a:r>
                        <a:rPr lang="en-IN" sz="900" b="1" dirty="0" smtClean="0">
                          <a:solidFill>
                            <a:schemeClr val="bg1"/>
                          </a:solidFill>
                        </a:rPr>
                        <a:t>Adam</a:t>
                      </a:r>
                      <a:endParaRPr lang="en-IN" sz="900" b="1" dirty="0">
                        <a:solidFill>
                          <a:schemeClr val="bg1"/>
                        </a:solidFill>
                      </a:endParaRPr>
                    </a:p>
                  </a:txBody>
                  <a:tcPr marL="68580" marR="68580" marT="0" marB="0" anchor="ctr">
                    <a:solidFill>
                      <a:srgbClr val="1CAAE2"/>
                    </a:solidFill>
                  </a:tcPr>
                </a:tc>
                <a:tc>
                  <a:txBody>
                    <a:bodyPr/>
                    <a:lstStyle/>
                    <a:p>
                      <a:pPr algn="ctr"/>
                      <a:r>
                        <a:rPr lang="en-IN" sz="900" b="1" dirty="0" smtClean="0">
                          <a:solidFill>
                            <a:schemeClr val="bg1"/>
                          </a:solidFill>
                        </a:rPr>
                        <a:t>0.093</a:t>
                      </a:r>
                      <a:endParaRPr lang="en-IN" sz="900" b="1" dirty="0">
                        <a:solidFill>
                          <a:schemeClr val="bg1"/>
                        </a:solidFill>
                      </a:endParaRPr>
                    </a:p>
                  </a:txBody>
                  <a:tcPr marL="68580" marR="68580" marT="0" marB="0" anchor="ctr">
                    <a:solidFill>
                      <a:srgbClr val="1CAAE2"/>
                    </a:solidFill>
                  </a:tcPr>
                </a:tc>
                <a:tc>
                  <a:txBody>
                    <a:bodyPr/>
                    <a:lstStyle/>
                    <a:p>
                      <a:pPr algn="ctr"/>
                      <a:r>
                        <a:rPr lang="en-IN" sz="900" b="1" dirty="0" smtClean="0">
                          <a:solidFill>
                            <a:schemeClr val="bg1"/>
                          </a:solidFill>
                        </a:rPr>
                        <a:t>0.149</a:t>
                      </a:r>
                      <a:endParaRPr lang="en-IN" sz="900" b="1" dirty="0">
                        <a:solidFill>
                          <a:schemeClr val="bg1"/>
                        </a:solidFill>
                      </a:endParaRPr>
                    </a:p>
                  </a:txBody>
                  <a:tcPr marL="68580" marR="68580" marT="0" marB="0" anchor="ctr">
                    <a:solidFill>
                      <a:srgbClr val="1CAAE2"/>
                    </a:solidFill>
                  </a:tcPr>
                </a:tc>
                <a:extLst>
                  <a:ext uri="{0D108BD9-81ED-4DB2-BD59-A6C34878D82A}">
                    <a16:rowId xmlns:a16="http://schemas.microsoft.com/office/drawing/2014/main" val="3314683135"/>
                  </a:ext>
                </a:extLst>
              </a:tr>
              <a:tr h="236886">
                <a:tc>
                  <a:txBody>
                    <a:bodyPr/>
                    <a:lstStyle/>
                    <a:p>
                      <a:pPr algn="ctr"/>
                      <a:r>
                        <a:rPr lang="en-IN" sz="900" dirty="0" smtClean="0"/>
                        <a:t>4</a:t>
                      </a:r>
                      <a:endParaRPr lang="en-IN" sz="900" dirty="0"/>
                    </a:p>
                  </a:txBody>
                  <a:tcPr marL="68580" marR="68580" marT="0" marB="0" anchor="ctr"/>
                </a:tc>
                <a:tc>
                  <a:txBody>
                    <a:bodyPr/>
                    <a:lstStyle/>
                    <a:p>
                      <a:pPr algn="ctr"/>
                      <a:r>
                        <a:rPr lang="en-IN" sz="900" dirty="0" smtClean="0"/>
                        <a:t>1</a:t>
                      </a:r>
                      <a:endParaRPr lang="en-IN" sz="900" dirty="0"/>
                    </a:p>
                  </a:txBody>
                  <a:tcPr marL="68580" marR="68580" marT="0" marB="0" anchor="ctr"/>
                </a:tc>
                <a:tc>
                  <a:txBody>
                    <a:bodyPr/>
                    <a:lstStyle/>
                    <a:p>
                      <a:pPr algn="ctr"/>
                      <a:r>
                        <a:rPr lang="en-IN" sz="900" dirty="0" smtClean="0"/>
                        <a:t>16</a:t>
                      </a:r>
                      <a:endParaRPr lang="en-IN" sz="900" dirty="0"/>
                    </a:p>
                  </a:txBody>
                  <a:tcPr marL="68580" marR="68580" marT="0" marB="0" anchor="ctr"/>
                </a:tc>
                <a:tc>
                  <a:txBody>
                    <a:bodyPr/>
                    <a:lstStyle/>
                    <a:p>
                      <a:pPr algn="ctr"/>
                      <a:r>
                        <a:rPr lang="en-IN" sz="900" dirty="0" smtClean="0"/>
                        <a:t>32</a:t>
                      </a:r>
                      <a:endParaRPr lang="en-IN" sz="900" dirty="0"/>
                    </a:p>
                  </a:txBody>
                  <a:tcPr marL="68580" marR="68580" marT="0" marB="0" anchor="ctr"/>
                </a:tc>
                <a:tc>
                  <a:txBody>
                    <a:bodyPr/>
                    <a:lstStyle/>
                    <a:p>
                      <a:pPr algn="ctr"/>
                      <a:r>
                        <a:rPr lang="en-IN" sz="900" dirty="0" smtClean="0"/>
                        <a:t>0.001</a:t>
                      </a:r>
                      <a:endParaRPr lang="en-IN" sz="900" dirty="0"/>
                    </a:p>
                  </a:txBody>
                  <a:tcPr marL="68580" marR="68580" marT="0" marB="0" anchor="ctr"/>
                </a:tc>
                <a:tc>
                  <a:txBody>
                    <a:bodyPr/>
                    <a:lstStyle/>
                    <a:p>
                      <a:pPr algn="ctr"/>
                      <a:r>
                        <a:rPr lang="en-IN" sz="900" dirty="0" smtClean="0"/>
                        <a:t>SGD</a:t>
                      </a:r>
                      <a:endParaRPr lang="en-IN" sz="900" dirty="0"/>
                    </a:p>
                  </a:txBody>
                  <a:tcPr marL="68580" marR="68580" marT="0" marB="0" anchor="ctr"/>
                </a:tc>
                <a:tc>
                  <a:txBody>
                    <a:bodyPr/>
                    <a:lstStyle/>
                    <a:p>
                      <a:pPr algn="ctr"/>
                      <a:r>
                        <a:rPr lang="en-IN" sz="900" dirty="0" smtClean="0"/>
                        <a:t>0.112</a:t>
                      </a:r>
                      <a:endParaRPr lang="en-IN" sz="900" dirty="0"/>
                    </a:p>
                  </a:txBody>
                  <a:tcPr marL="68580" marR="68580" marT="0" marB="0" anchor="ctr"/>
                </a:tc>
                <a:tc>
                  <a:txBody>
                    <a:bodyPr/>
                    <a:lstStyle/>
                    <a:p>
                      <a:pPr algn="ctr"/>
                      <a:r>
                        <a:rPr lang="en-IN" sz="900" dirty="0" smtClean="0"/>
                        <a:t>0.153</a:t>
                      </a:r>
                      <a:endParaRPr lang="en-IN" sz="900" dirty="0"/>
                    </a:p>
                  </a:txBody>
                  <a:tcPr marL="68580" marR="68580" marT="0" marB="0" anchor="ctr"/>
                </a:tc>
                <a:extLst>
                  <a:ext uri="{0D108BD9-81ED-4DB2-BD59-A6C34878D82A}">
                    <a16:rowId xmlns:a16="http://schemas.microsoft.com/office/drawing/2014/main" val="307557550"/>
                  </a:ext>
                </a:extLst>
              </a:tr>
              <a:tr h="236886">
                <a:tc>
                  <a:txBody>
                    <a:bodyPr/>
                    <a:lstStyle/>
                    <a:p>
                      <a:pPr algn="ctr"/>
                      <a:r>
                        <a:rPr lang="en-IN" sz="900" dirty="0" smtClean="0"/>
                        <a:t>5</a:t>
                      </a:r>
                      <a:endParaRPr lang="en-IN" sz="900" dirty="0"/>
                    </a:p>
                  </a:txBody>
                  <a:tcPr marL="68580" marR="68580" marT="0" marB="0" anchor="ctr"/>
                </a:tc>
                <a:tc>
                  <a:txBody>
                    <a:bodyPr/>
                    <a:lstStyle/>
                    <a:p>
                      <a:pPr algn="ctr"/>
                      <a:r>
                        <a:rPr lang="en-IN" sz="900" dirty="0" smtClean="0"/>
                        <a:t>2</a:t>
                      </a:r>
                      <a:endParaRPr lang="en-IN" sz="900" dirty="0"/>
                    </a:p>
                  </a:txBody>
                  <a:tcPr marL="68580" marR="68580" marT="0" marB="0" anchor="ctr"/>
                </a:tc>
                <a:tc>
                  <a:txBody>
                    <a:bodyPr/>
                    <a:lstStyle/>
                    <a:p>
                      <a:pPr algn="ctr"/>
                      <a:r>
                        <a:rPr lang="en-IN" sz="900" dirty="0" smtClean="0"/>
                        <a:t>64</a:t>
                      </a:r>
                      <a:endParaRPr lang="en-IN" sz="900" dirty="0"/>
                    </a:p>
                  </a:txBody>
                  <a:tcPr marL="68580" marR="68580" marT="0" marB="0" anchor="ctr"/>
                </a:tc>
                <a:tc>
                  <a:txBody>
                    <a:bodyPr/>
                    <a:lstStyle/>
                    <a:p>
                      <a:pPr algn="ctr"/>
                      <a:r>
                        <a:rPr lang="en-IN" sz="900" dirty="0" smtClean="0"/>
                        <a:t>128</a:t>
                      </a:r>
                      <a:endParaRPr lang="en-IN" sz="900" dirty="0"/>
                    </a:p>
                  </a:txBody>
                  <a:tcPr marL="68580" marR="68580" marT="0" marB="0" anchor="ctr"/>
                </a:tc>
                <a:tc>
                  <a:txBody>
                    <a:bodyPr/>
                    <a:lstStyle/>
                    <a:p>
                      <a:pPr algn="ctr"/>
                      <a:r>
                        <a:rPr lang="en-IN" sz="900" dirty="0" smtClean="0"/>
                        <a:t>0.001</a:t>
                      </a:r>
                      <a:endParaRPr lang="en-IN" sz="900" dirty="0"/>
                    </a:p>
                  </a:txBody>
                  <a:tcPr marL="68580" marR="68580" marT="0" marB="0" anchor="ctr"/>
                </a:tc>
                <a:tc>
                  <a:txBody>
                    <a:bodyPr/>
                    <a:lstStyle/>
                    <a:p>
                      <a:pPr algn="ctr"/>
                      <a:r>
                        <a:rPr lang="en-IN" sz="900" dirty="0" smtClean="0"/>
                        <a:t>SGD</a:t>
                      </a:r>
                      <a:endParaRPr lang="en-IN" sz="900" dirty="0"/>
                    </a:p>
                  </a:txBody>
                  <a:tcPr marL="68580" marR="68580" marT="0" marB="0" anchor="ctr"/>
                </a:tc>
                <a:tc>
                  <a:txBody>
                    <a:bodyPr/>
                    <a:lstStyle/>
                    <a:p>
                      <a:pPr algn="ctr"/>
                      <a:r>
                        <a:rPr lang="en-IN" sz="900" dirty="0" smtClean="0"/>
                        <a:t>0.120</a:t>
                      </a:r>
                      <a:endParaRPr lang="en-IN" sz="900" dirty="0"/>
                    </a:p>
                  </a:txBody>
                  <a:tcPr marL="68580" marR="68580" marT="0" marB="0" anchor="ctr"/>
                </a:tc>
                <a:tc>
                  <a:txBody>
                    <a:bodyPr/>
                    <a:lstStyle/>
                    <a:p>
                      <a:pPr algn="ctr"/>
                      <a:r>
                        <a:rPr lang="en-IN" sz="900" dirty="0" smtClean="0"/>
                        <a:t>0.156</a:t>
                      </a:r>
                      <a:endParaRPr lang="en-IN" sz="900" dirty="0"/>
                    </a:p>
                  </a:txBody>
                  <a:tcPr marL="68580" marR="68580" marT="0" marB="0" anchor="ctr"/>
                </a:tc>
                <a:extLst>
                  <a:ext uri="{0D108BD9-81ED-4DB2-BD59-A6C34878D82A}">
                    <a16:rowId xmlns:a16="http://schemas.microsoft.com/office/drawing/2014/main" val="1293293708"/>
                  </a:ext>
                </a:extLst>
              </a:tr>
            </a:tbl>
          </a:graphicData>
        </a:graphic>
      </p:graphicFrame>
      <p:pic>
        <p:nvPicPr>
          <p:cNvPr id="33" name="Picture 32" descr="What does RMSE really mean?. Root Mean Square Error (RMSE) is a… | by James  Moody | Towards Data Science"/>
          <p:cNvPicPr/>
          <p:nvPr/>
        </p:nvPicPr>
        <p:blipFill>
          <a:blip r:embed="rId3">
            <a:extLst>
              <a:ext uri="{28A0092B-C50C-407E-A947-70E740481C1C}">
                <a14:useLocalDpi xmlns:a14="http://schemas.microsoft.com/office/drawing/2010/main" val="0"/>
              </a:ext>
            </a:extLst>
          </a:blip>
          <a:srcRect/>
          <a:stretch>
            <a:fillRect/>
          </a:stretch>
        </p:blipFill>
        <p:spPr bwMode="auto">
          <a:xfrm>
            <a:off x="7107999" y="4039519"/>
            <a:ext cx="1623671" cy="486935"/>
          </a:xfrm>
          <a:prstGeom prst="rect">
            <a:avLst/>
          </a:prstGeom>
          <a:noFill/>
          <a:ln>
            <a:noFill/>
          </a:ln>
        </p:spPr>
      </p:pic>
      <p:sp>
        <p:nvSpPr>
          <p:cNvPr id="34" name="TextBox 33"/>
          <p:cNvSpPr txBox="1"/>
          <p:nvPr/>
        </p:nvSpPr>
        <p:spPr>
          <a:xfrm>
            <a:off x="2089699" y="3982905"/>
            <a:ext cx="3107232" cy="600164"/>
          </a:xfrm>
          <a:prstGeom prst="rect">
            <a:avLst/>
          </a:prstGeom>
          <a:noFill/>
        </p:spPr>
        <p:txBody>
          <a:bodyPr wrap="square" rtlCol="0">
            <a:spAutoFit/>
          </a:bodyPr>
          <a:lstStyle/>
          <a:p>
            <a:pPr algn="ctr"/>
            <a:r>
              <a:rPr lang="en-IN" sz="1100" b="1" dirty="0" smtClean="0">
                <a:solidFill>
                  <a:srgbClr val="1CAAE2"/>
                </a:solidFill>
              </a:rPr>
              <a:t>Performance Metrics</a:t>
            </a:r>
          </a:p>
          <a:p>
            <a:pPr algn="ctr"/>
            <a:r>
              <a:rPr lang="en-IN" sz="1100" dirty="0" smtClean="0"/>
              <a:t>RMSE – Root Mean Squared Error</a:t>
            </a:r>
          </a:p>
          <a:p>
            <a:pPr algn="ctr"/>
            <a:r>
              <a:rPr lang="en-IN" sz="1100" dirty="0" smtClean="0"/>
              <a:t>MAE – Mean Absolute Error </a:t>
            </a:r>
            <a:endParaRPr lang="en-IN" sz="1100" dirty="0"/>
          </a:p>
        </p:txBody>
      </p:sp>
      <p:pic>
        <p:nvPicPr>
          <p:cNvPr id="35" name="Picture 34" descr="Defining our cost function - Deep Learning Quick Reference [Book]"/>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4535" y="4058832"/>
            <a:ext cx="1487805" cy="448310"/>
          </a:xfrm>
          <a:prstGeom prst="rect">
            <a:avLst/>
          </a:prstGeom>
          <a:noFill/>
          <a:ln>
            <a:noFill/>
          </a:ln>
        </p:spPr>
      </p:pic>
      <p:cxnSp>
        <p:nvCxnSpPr>
          <p:cNvPr id="8" name="Straight Connector 7"/>
          <p:cNvCxnSpPr/>
          <p:nvPr/>
        </p:nvCxnSpPr>
        <p:spPr>
          <a:xfrm>
            <a:off x="6949440" y="3959322"/>
            <a:ext cx="0" cy="67893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4954988" y="3943516"/>
            <a:ext cx="0" cy="6789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2711601"/>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smtClean="0">
                <a:solidFill>
                  <a:schemeClr val="lt1"/>
                </a:solidFill>
              </a:rPr>
              <a:t>12</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RESULTS</a:t>
            </a:r>
            <a:endParaRPr lang="en-IN" sz="2000" b="1" dirty="0">
              <a:solidFill>
                <a:srgbClr val="15A7E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26321238"/>
              </p:ext>
            </p:extLst>
          </p:nvPr>
        </p:nvGraphicFramePr>
        <p:xfrm>
          <a:off x="2539066" y="865917"/>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76694199"/>
                    </a:ext>
                  </a:extLst>
                </a:gridCol>
                <a:gridCol w="2032000">
                  <a:extLst>
                    <a:ext uri="{9D8B030D-6E8A-4147-A177-3AD203B41FA5}">
                      <a16:colId xmlns:a16="http://schemas.microsoft.com/office/drawing/2014/main" val="2854587864"/>
                    </a:ext>
                  </a:extLst>
                </a:gridCol>
                <a:gridCol w="2032000">
                  <a:extLst>
                    <a:ext uri="{9D8B030D-6E8A-4147-A177-3AD203B41FA5}">
                      <a16:colId xmlns:a16="http://schemas.microsoft.com/office/drawing/2014/main" val="2365863447"/>
                    </a:ext>
                  </a:extLst>
                </a:gridCol>
              </a:tblGrid>
              <a:tr h="370840">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dirty="0" smtClean="0">
                          <a:solidFill>
                            <a:schemeClr val="tx1"/>
                          </a:solidFill>
                        </a:rPr>
                        <a:t>RMSE [log(K)]</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dirty="0" smtClean="0">
                          <a:solidFill>
                            <a:schemeClr val="tx1"/>
                          </a:solidFill>
                        </a:rPr>
                        <a:t>RMSE [log(G)]</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369623"/>
                  </a:ext>
                </a:extLst>
              </a:tr>
              <a:tr h="370840">
                <a:tc>
                  <a:txBody>
                    <a:bodyPr/>
                    <a:lstStyle/>
                    <a:p>
                      <a:pPr algn="ctr"/>
                      <a:r>
                        <a:rPr lang="en-IN" sz="1200" b="1" dirty="0" smtClean="0">
                          <a:solidFill>
                            <a:schemeClr val="tx1"/>
                          </a:solidFill>
                        </a:rPr>
                        <a:t>Ahmad et al</a:t>
                      </a:r>
                      <a:endParaRPr lang="en-IN"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b="1" dirty="0" smtClean="0">
                          <a:solidFill>
                            <a:schemeClr val="tx1"/>
                          </a:solidFill>
                        </a:rPr>
                        <a:t>0.1013</a:t>
                      </a:r>
                      <a:endParaRPr lang="en-IN"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b="1" dirty="0" smtClean="0">
                          <a:solidFill>
                            <a:schemeClr val="tx1"/>
                          </a:solidFill>
                        </a:rPr>
                        <a:t>0.1268</a:t>
                      </a:r>
                      <a:endParaRPr lang="en-IN" sz="12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47164595"/>
                  </a:ext>
                </a:extLst>
              </a:tr>
              <a:tr h="370840">
                <a:tc>
                  <a:txBody>
                    <a:bodyPr/>
                    <a:lstStyle/>
                    <a:p>
                      <a:pPr algn="ctr"/>
                      <a:r>
                        <a:rPr lang="en-IN" sz="1200" u="sng" dirty="0" smtClean="0">
                          <a:solidFill>
                            <a:schemeClr val="tx1"/>
                          </a:solidFill>
                        </a:rPr>
                        <a:t>Our</a:t>
                      </a:r>
                      <a:r>
                        <a:rPr lang="en-IN" sz="1200" u="sng" baseline="0" dirty="0" smtClean="0">
                          <a:solidFill>
                            <a:schemeClr val="tx1"/>
                          </a:solidFill>
                        </a:rPr>
                        <a:t> work</a:t>
                      </a:r>
                      <a:endParaRPr lang="en-IN" sz="1200"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u="sng" dirty="0" smtClean="0">
                          <a:solidFill>
                            <a:schemeClr val="tx1"/>
                          </a:solidFill>
                        </a:rPr>
                        <a:t>0.1437</a:t>
                      </a:r>
                      <a:endParaRPr lang="en-IN" sz="1200"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u="sng" dirty="0" smtClean="0">
                          <a:solidFill>
                            <a:schemeClr val="tx1"/>
                          </a:solidFill>
                        </a:rPr>
                        <a:t>0.1680</a:t>
                      </a:r>
                      <a:endParaRPr lang="en-IN" sz="1200"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0011248"/>
                  </a:ext>
                </a:extLst>
              </a:tr>
              <a:tr h="370840">
                <a:tc>
                  <a:txBody>
                    <a:bodyPr/>
                    <a:lstStyle/>
                    <a:p>
                      <a:pPr algn="ctr"/>
                      <a:r>
                        <a:rPr lang="en-IN" sz="1200" dirty="0" smtClean="0">
                          <a:solidFill>
                            <a:schemeClr val="tx1"/>
                          </a:solidFill>
                        </a:rPr>
                        <a:t>Statistical</a:t>
                      </a:r>
                      <a:r>
                        <a:rPr lang="en-IN" sz="1200" baseline="0" dirty="0" smtClean="0">
                          <a:solidFill>
                            <a:schemeClr val="tx1"/>
                          </a:solidFill>
                        </a:rPr>
                        <a:t> Data</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dirty="0" smtClean="0">
                          <a:solidFill>
                            <a:schemeClr val="tx1"/>
                          </a:solidFill>
                        </a:rPr>
                        <a:t>0.2773</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200" dirty="0" smtClean="0">
                          <a:solidFill>
                            <a:schemeClr val="tx1"/>
                          </a:solidFill>
                        </a:rPr>
                        <a:t>0.2187</a:t>
                      </a:r>
                      <a:endParaRPr lang="en-IN"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5167298"/>
                  </a:ext>
                </a:extLst>
              </a:tr>
            </a:tbl>
          </a:graphicData>
        </a:graphic>
      </p:graphicFrame>
      <p:sp>
        <p:nvSpPr>
          <p:cNvPr id="5" name="Rectangle 4"/>
          <p:cNvSpPr/>
          <p:nvPr/>
        </p:nvSpPr>
        <p:spPr>
          <a:xfrm>
            <a:off x="3611309" y="2392414"/>
            <a:ext cx="4572000" cy="276999"/>
          </a:xfrm>
          <a:prstGeom prst="rect">
            <a:avLst/>
          </a:prstGeom>
        </p:spPr>
        <p:txBody>
          <a:bodyPr>
            <a:spAutoFit/>
          </a:bodyPr>
          <a:lstStyle/>
          <a:p>
            <a:r>
              <a:rPr lang="en-US" sz="1200" b="1">
                <a:latin typeface="+mj-lt"/>
                <a:ea typeface="Calibri" panose="020F0502020204030204" pitchFamily="34" charset="0"/>
              </a:rPr>
              <a:t>Comparison of RMSE in log(GPa) for Shear and Bulk moduli</a:t>
            </a:r>
            <a:endParaRPr lang="en-IN" sz="1200">
              <a:latin typeface="+mj-lt"/>
            </a:endParaRPr>
          </a:p>
        </p:txBody>
      </p:sp>
      <p:pic>
        <p:nvPicPr>
          <p:cNvPr id="20" name="Picture 19"/>
          <p:cNvPicPr/>
          <p:nvPr/>
        </p:nvPicPr>
        <p:blipFill>
          <a:blip r:embed="rId3">
            <a:extLst>
              <a:ext uri="{28A0092B-C50C-407E-A947-70E740481C1C}">
                <a14:useLocalDpi xmlns:a14="http://schemas.microsoft.com/office/drawing/2010/main" val="0"/>
              </a:ext>
            </a:extLst>
          </a:blip>
          <a:srcRect/>
          <a:stretch>
            <a:fillRect/>
          </a:stretch>
        </p:blipFill>
        <p:spPr bwMode="auto">
          <a:xfrm>
            <a:off x="2325106" y="2807916"/>
            <a:ext cx="3289632" cy="1850874"/>
          </a:xfrm>
          <a:prstGeom prst="rect">
            <a:avLst/>
          </a:prstGeom>
          <a:noFill/>
          <a:ln>
            <a:solidFill>
              <a:schemeClr val="tx1"/>
            </a:solidFill>
          </a:ln>
        </p:spPr>
      </p:pic>
      <p:pic>
        <p:nvPicPr>
          <p:cNvPr id="21" name="Picture 20"/>
          <p:cNvPicPr/>
          <p:nvPr/>
        </p:nvPicPr>
        <p:blipFill>
          <a:blip r:embed="rId4">
            <a:extLst>
              <a:ext uri="{28A0092B-C50C-407E-A947-70E740481C1C}">
                <a14:useLocalDpi xmlns:a14="http://schemas.microsoft.com/office/drawing/2010/main" val="0"/>
              </a:ext>
            </a:extLst>
          </a:blip>
          <a:srcRect/>
          <a:stretch>
            <a:fillRect/>
          </a:stretch>
        </p:blipFill>
        <p:spPr bwMode="auto">
          <a:xfrm>
            <a:off x="5704664" y="2807916"/>
            <a:ext cx="3172944" cy="1850874"/>
          </a:xfrm>
          <a:prstGeom prst="rect">
            <a:avLst/>
          </a:prstGeom>
          <a:noFill/>
          <a:ln>
            <a:solidFill>
              <a:schemeClr val="tx1"/>
            </a:solidFill>
          </a:ln>
        </p:spPr>
      </p:pic>
      <p:sp>
        <p:nvSpPr>
          <p:cNvPr id="7" name="TextBox 6"/>
          <p:cNvSpPr txBox="1"/>
          <p:nvPr/>
        </p:nvSpPr>
        <p:spPr>
          <a:xfrm>
            <a:off x="2482355" y="4731694"/>
            <a:ext cx="3095318" cy="215444"/>
          </a:xfrm>
          <a:prstGeom prst="rect">
            <a:avLst/>
          </a:prstGeom>
          <a:noFill/>
        </p:spPr>
        <p:txBody>
          <a:bodyPr wrap="square" rtlCol="0">
            <a:spAutoFit/>
          </a:bodyPr>
          <a:lstStyle/>
          <a:p>
            <a:r>
              <a:rPr lang="en-IN" sz="800" b="1" dirty="0" smtClean="0"/>
              <a:t>Graph showing overlap of target and predicted values (K)</a:t>
            </a:r>
            <a:endParaRPr lang="en-IN" sz="800" b="1" dirty="0"/>
          </a:p>
        </p:txBody>
      </p:sp>
      <p:sp>
        <p:nvSpPr>
          <p:cNvPr id="24" name="TextBox 23"/>
          <p:cNvSpPr txBox="1"/>
          <p:nvPr/>
        </p:nvSpPr>
        <p:spPr>
          <a:xfrm>
            <a:off x="5824848" y="4731694"/>
            <a:ext cx="3017603" cy="215444"/>
          </a:xfrm>
          <a:prstGeom prst="rect">
            <a:avLst/>
          </a:prstGeom>
          <a:noFill/>
        </p:spPr>
        <p:txBody>
          <a:bodyPr wrap="square" rtlCol="0">
            <a:spAutoFit/>
          </a:bodyPr>
          <a:lstStyle/>
          <a:p>
            <a:r>
              <a:rPr lang="en-IN" sz="800" b="1" dirty="0" smtClean="0"/>
              <a:t>Graph showing overlap of target and predicted values (G)</a:t>
            </a:r>
            <a:endParaRPr lang="en-IN" sz="800" b="1" dirty="0"/>
          </a:p>
        </p:txBody>
      </p:sp>
      <p:sp>
        <p:nvSpPr>
          <p:cNvPr id="25"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sp>
        <p:nvSpPr>
          <p:cNvPr id="26"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2" name="Table 31"/>
          <p:cNvGraphicFramePr>
            <a:graphicFrameLocks noGrp="1"/>
          </p:cNvGraphicFramePr>
          <p:nvPr>
            <p:extLst>
              <p:ext uri="{D42A27DB-BD31-4B8C-83A1-F6EECF244321}">
                <p14:modId xmlns:p14="http://schemas.microsoft.com/office/powerpoint/2010/main" val="1599174226"/>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Tree>
    <p:extLst>
      <p:ext uri="{BB962C8B-B14F-4D97-AF65-F5344CB8AC3E}">
        <p14:creationId xmlns:p14="http://schemas.microsoft.com/office/powerpoint/2010/main" val="138028568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smtClean="0">
                <a:solidFill>
                  <a:schemeClr val="lt1"/>
                </a:solidFill>
              </a:rPr>
              <a:t>13</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RESULTS</a:t>
            </a:r>
            <a:endParaRPr lang="en-IN" sz="2000" b="1" dirty="0">
              <a:solidFill>
                <a:srgbClr val="15A7E1"/>
              </a:solidFill>
            </a:endParaRPr>
          </a:p>
        </p:txBody>
      </p:sp>
      <p:pic>
        <p:nvPicPr>
          <p:cNvPr id="23" name="Picture 22"/>
          <p:cNvPicPr/>
          <p:nvPr/>
        </p:nvPicPr>
        <p:blipFill>
          <a:blip r:embed="rId3">
            <a:extLst>
              <a:ext uri="{28A0092B-C50C-407E-A947-70E740481C1C}">
                <a14:useLocalDpi xmlns:a14="http://schemas.microsoft.com/office/drawing/2010/main" val="0"/>
              </a:ext>
            </a:extLst>
          </a:blip>
          <a:srcRect/>
          <a:stretch>
            <a:fillRect/>
          </a:stretch>
        </p:blipFill>
        <p:spPr bwMode="auto">
          <a:xfrm>
            <a:off x="2377440" y="777575"/>
            <a:ext cx="3566160" cy="1981794"/>
          </a:xfrm>
          <a:prstGeom prst="rect">
            <a:avLst/>
          </a:prstGeom>
          <a:noFill/>
        </p:spPr>
      </p:pic>
      <p:pic>
        <p:nvPicPr>
          <p:cNvPr id="25" name="Picture 24"/>
          <p:cNvPicPr/>
          <p:nvPr/>
        </p:nvPicPr>
        <p:blipFill>
          <a:blip r:embed="rId4">
            <a:extLst>
              <a:ext uri="{28A0092B-C50C-407E-A947-70E740481C1C}">
                <a14:useLocalDpi xmlns:a14="http://schemas.microsoft.com/office/drawing/2010/main" val="0"/>
              </a:ext>
            </a:extLst>
          </a:blip>
          <a:srcRect/>
          <a:stretch>
            <a:fillRect/>
          </a:stretch>
        </p:blipFill>
        <p:spPr bwMode="auto">
          <a:xfrm>
            <a:off x="5212145" y="2912916"/>
            <a:ext cx="3566160" cy="1991692"/>
          </a:xfrm>
          <a:prstGeom prst="rect">
            <a:avLst/>
          </a:prstGeom>
          <a:noFill/>
        </p:spPr>
      </p:pic>
      <p:sp>
        <p:nvSpPr>
          <p:cNvPr id="3" name="TextBox 2"/>
          <p:cNvSpPr txBox="1"/>
          <p:nvPr/>
        </p:nvSpPr>
        <p:spPr>
          <a:xfrm>
            <a:off x="6085860" y="1318349"/>
            <a:ext cx="2576288" cy="900246"/>
          </a:xfrm>
          <a:prstGeom prst="rect">
            <a:avLst/>
          </a:prstGeom>
          <a:noFill/>
        </p:spPr>
        <p:txBody>
          <a:bodyPr wrap="square" rtlCol="0">
            <a:spAutoFit/>
          </a:bodyPr>
          <a:lstStyle/>
          <a:p>
            <a:pPr algn="ctr"/>
            <a:r>
              <a:rPr lang="en-US" sz="1050" b="1" smtClean="0">
                <a:solidFill>
                  <a:srgbClr val="1CAAE2"/>
                </a:solidFill>
              </a:rPr>
              <a:t>R</a:t>
            </a:r>
            <a:r>
              <a:rPr lang="en-US" sz="1050" b="1" baseline="30000" smtClean="0">
                <a:solidFill>
                  <a:srgbClr val="1CAAE2"/>
                </a:solidFill>
              </a:rPr>
              <a:t>2</a:t>
            </a:r>
            <a:r>
              <a:rPr lang="en-US" sz="1050" b="1" smtClean="0">
                <a:solidFill>
                  <a:srgbClr val="1CAAE2"/>
                </a:solidFill>
              </a:rPr>
              <a:t>(bulk modulus) = 0.8045</a:t>
            </a:r>
          </a:p>
          <a:p>
            <a:pPr algn="just"/>
            <a:endParaRPr lang="en-US" sz="1050" b="1" dirty="0"/>
          </a:p>
          <a:p>
            <a:pPr algn="just"/>
            <a:r>
              <a:rPr lang="en-US" sz="1050" b="1" dirty="0" smtClean="0"/>
              <a:t>Parity </a:t>
            </a:r>
            <a:r>
              <a:rPr lang="en-US" sz="1050" b="1" dirty="0"/>
              <a:t>plot comparing CGCNN predicted values </a:t>
            </a:r>
            <a:r>
              <a:rPr lang="en-US" sz="1050" b="1" dirty="0" smtClean="0"/>
              <a:t>and </a:t>
            </a:r>
            <a:r>
              <a:rPr lang="en-US" sz="1050" b="1" dirty="0"/>
              <a:t>DFT calculated target values for bulk modulus</a:t>
            </a:r>
            <a:endParaRPr lang="en-IN" sz="1050"/>
          </a:p>
        </p:txBody>
      </p:sp>
      <p:sp>
        <p:nvSpPr>
          <p:cNvPr id="26" name="TextBox 25"/>
          <p:cNvSpPr txBox="1"/>
          <p:nvPr/>
        </p:nvSpPr>
        <p:spPr>
          <a:xfrm>
            <a:off x="2477630" y="3479352"/>
            <a:ext cx="2576288" cy="900246"/>
          </a:xfrm>
          <a:prstGeom prst="rect">
            <a:avLst/>
          </a:prstGeom>
          <a:noFill/>
        </p:spPr>
        <p:txBody>
          <a:bodyPr wrap="square" rtlCol="0">
            <a:spAutoFit/>
          </a:bodyPr>
          <a:lstStyle/>
          <a:p>
            <a:pPr algn="ctr"/>
            <a:r>
              <a:rPr lang="en-US" sz="1050" b="1">
                <a:solidFill>
                  <a:srgbClr val="1CAAE2"/>
                </a:solidFill>
              </a:rPr>
              <a:t>R</a:t>
            </a:r>
            <a:r>
              <a:rPr lang="en-US" sz="1050" b="1" baseline="30000">
                <a:solidFill>
                  <a:srgbClr val="1CAAE2"/>
                </a:solidFill>
              </a:rPr>
              <a:t>2</a:t>
            </a:r>
            <a:r>
              <a:rPr lang="en-US" sz="1050" b="1" smtClean="0">
                <a:solidFill>
                  <a:srgbClr val="1CAAE2"/>
                </a:solidFill>
              </a:rPr>
              <a:t>(shear modulus) = 0.6583</a:t>
            </a:r>
          </a:p>
          <a:p>
            <a:pPr algn="just"/>
            <a:endParaRPr lang="en-US" sz="1050" b="1" dirty="0" smtClean="0"/>
          </a:p>
          <a:p>
            <a:pPr algn="just"/>
            <a:r>
              <a:rPr lang="en-US" sz="1050" b="1" dirty="0" smtClean="0"/>
              <a:t>Parity </a:t>
            </a:r>
            <a:r>
              <a:rPr lang="en-US" sz="1050" b="1" dirty="0"/>
              <a:t>plot comparing CGCNN predicted values </a:t>
            </a:r>
            <a:r>
              <a:rPr lang="en-US" sz="1050" b="1" dirty="0" smtClean="0"/>
              <a:t>and </a:t>
            </a:r>
            <a:r>
              <a:rPr lang="en-US" sz="1050" b="1" dirty="0"/>
              <a:t>DFT calculated target values for </a:t>
            </a:r>
            <a:r>
              <a:rPr lang="en-US" sz="1050" b="1" dirty="0" smtClean="0"/>
              <a:t>shear </a:t>
            </a:r>
            <a:r>
              <a:rPr lang="en-US" sz="1050" b="1" dirty="0"/>
              <a:t>modulus</a:t>
            </a:r>
            <a:endParaRPr lang="en-IN" sz="1050"/>
          </a:p>
        </p:txBody>
      </p:sp>
      <p:sp>
        <p:nvSpPr>
          <p:cNvPr id="27"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sp>
        <p:nvSpPr>
          <p:cNvPr id="28"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4" name="Table 33"/>
          <p:cNvGraphicFramePr>
            <a:graphicFrameLocks noGrp="1"/>
          </p:cNvGraphicFramePr>
          <p:nvPr>
            <p:extLst>
              <p:ext uri="{D42A27DB-BD31-4B8C-83A1-F6EECF244321}">
                <p14:modId xmlns:p14="http://schemas.microsoft.com/office/powerpoint/2010/main" val="537979516"/>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675065602"/>
                  </a:ext>
                </a:extLst>
              </a:tr>
            </a:tbl>
          </a:graphicData>
        </a:graphic>
      </p:graphicFrame>
    </p:spTree>
    <p:extLst>
      <p:ext uri="{BB962C8B-B14F-4D97-AF65-F5344CB8AC3E}">
        <p14:creationId xmlns:p14="http://schemas.microsoft.com/office/powerpoint/2010/main" val="1533422846"/>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smtClean="0">
                <a:solidFill>
                  <a:schemeClr val="lt1"/>
                </a:solidFill>
              </a:rPr>
              <a:t>14</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FUTURE SCOPE</a:t>
            </a:r>
            <a:endParaRPr lang="en-IN" sz="2000" b="1" dirty="0">
              <a:solidFill>
                <a:srgbClr val="15A7E1"/>
              </a:solidFill>
            </a:endParaRPr>
          </a:p>
        </p:txBody>
      </p:sp>
      <p:sp>
        <p:nvSpPr>
          <p:cNvPr id="3" name="TextBox 2"/>
          <p:cNvSpPr txBox="1"/>
          <p:nvPr/>
        </p:nvSpPr>
        <p:spPr>
          <a:xfrm>
            <a:off x="2417815" y="888261"/>
            <a:ext cx="6338502" cy="1938992"/>
          </a:xfrm>
          <a:prstGeom prst="rect">
            <a:avLst/>
          </a:prstGeom>
          <a:noFill/>
        </p:spPr>
        <p:txBody>
          <a:bodyPr wrap="square" rtlCol="0">
            <a:spAutoFit/>
          </a:bodyPr>
          <a:lstStyle/>
          <a:p>
            <a:pPr algn="ctr"/>
            <a:r>
              <a:rPr lang="en-IN" sz="1200" b="1" noProof="1" smtClean="0">
                <a:latin typeface="+mj-lt"/>
              </a:rPr>
              <a:t>Dendritic Growth Suppression in Li metal batteries</a:t>
            </a:r>
          </a:p>
          <a:p>
            <a:pPr algn="just"/>
            <a:endParaRPr lang="en-IN" sz="1200" b="1" noProof="1" smtClean="0">
              <a:latin typeface="+mj-lt"/>
            </a:endParaRPr>
          </a:p>
          <a:p>
            <a:pPr marL="285750" indent="-285750" algn="just">
              <a:buFont typeface="Wingdings" panose="05000000000000000000" pitchFamily="2" charset="2"/>
              <a:buChar char="q"/>
            </a:pPr>
            <a:r>
              <a:rPr lang="en-IN" sz="1200" noProof="1" smtClean="0">
                <a:latin typeface="+mj-lt"/>
              </a:rPr>
              <a:t>The dendritic growth at the interface between lithium metal and electrolytes has been a major concern while designing these batteries</a:t>
            </a:r>
          </a:p>
          <a:p>
            <a:pPr marL="285750" indent="-285750" algn="just">
              <a:buFont typeface="Wingdings" panose="05000000000000000000" pitchFamily="2" charset="2"/>
              <a:buChar char="q"/>
            </a:pPr>
            <a:r>
              <a:rPr lang="en-IN" sz="1200" noProof="1" smtClean="0">
                <a:latin typeface="+mj-lt"/>
              </a:rPr>
              <a:t>Causes short circuit and capacity loss</a:t>
            </a:r>
          </a:p>
          <a:p>
            <a:pPr marL="285750" indent="-285750" algn="just">
              <a:buFont typeface="Wingdings" panose="05000000000000000000" pitchFamily="2" charset="2"/>
              <a:buChar char="q"/>
            </a:pPr>
            <a:r>
              <a:rPr lang="en-IN" sz="1200" noProof="1" smtClean="0">
                <a:latin typeface="+mj-lt"/>
              </a:rPr>
              <a:t>Design new electrolytes to suppress dendrite growth</a:t>
            </a:r>
          </a:p>
          <a:p>
            <a:pPr marL="285750" indent="-285750" algn="just">
              <a:buFont typeface="Wingdings" panose="05000000000000000000" pitchFamily="2" charset="2"/>
              <a:buChar char="q"/>
            </a:pPr>
            <a:r>
              <a:rPr lang="en-IN" sz="1200" noProof="1" smtClean="0">
                <a:latin typeface="+mj-lt"/>
              </a:rPr>
              <a:t>CGCNN model is a very generalized model and can be used to predict a wide range of material properties</a:t>
            </a:r>
          </a:p>
          <a:p>
            <a:pPr marL="285750" indent="-285750" algn="just">
              <a:buFont typeface="Wingdings" panose="05000000000000000000" pitchFamily="2" charset="2"/>
              <a:buChar char="q"/>
            </a:pPr>
            <a:r>
              <a:rPr lang="en-IN" sz="1200" noProof="1" smtClean="0">
                <a:latin typeface="+mj-lt"/>
              </a:rPr>
              <a:t>Stability parameter (χ) is used to determine the extent of dendritic growth has bulk modulus, shear modulus, poisson’s ratio and molar volumes as the inputs</a:t>
            </a:r>
            <a:endParaRPr lang="en-IN" sz="1200" b="1" noProof="1">
              <a:latin typeface="+mj-lt"/>
            </a:endParaRPr>
          </a:p>
        </p:txBody>
      </p:sp>
      <p:pic>
        <p:nvPicPr>
          <p:cNvPr id="4" name="Picture 3"/>
          <p:cNvPicPr>
            <a:picLocks noChangeAspect="1"/>
          </p:cNvPicPr>
          <p:nvPr/>
        </p:nvPicPr>
        <p:blipFill rotWithShape="1">
          <a:blip r:embed="rId3"/>
          <a:srcRect l="1744" t="4994" r="2977" b="4484"/>
          <a:stretch/>
        </p:blipFill>
        <p:spPr>
          <a:xfrm>
            <a:off x="3399182" y="3205498"/>
            <a:ext cx="4770784" cy="1417982"/>
          </a:xfrm>
          <a:prstGeom prst="rect">
            <a:avLst/>
          </a:prstGeom>
          <a:ln>
            <a:solidFill>
              <a:schemeClr val="tx1"/>
            </a:solidFill>
          </a:ln>
        </p:spPr>
      </p:pic>
      <p:sp>
        <p:nvSpPr>
          <p:cNvPr id="19"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sp>
        <p:nvSpPr>
          <p:cNvPr id="20"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6" name="Table 25"/>
          <p:cNvGraphicFramePr>
            <a:graphicFrameLocks noGrp="1"/>
          </p:cNvGraphicFramePr>
          <p:nvPr>
            <p:extLst>
              <p:ext uri="{D42A27DB-BD31-4B8C-83A1-F6EECF244321}">
                <p14:modId xmlns:p14="http://schemas.microsoft.com/office/powerpoint/2010/main" val="1416622554"/>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2675065602"/>
                  </a:ext>
                </a:extLst>
              </a:tr>
            </a:tbl>
          </a:graphicData>
        </a:graphic>
      </p:graphicFrame>
    </p:spTree>
    <p:extLst>
      <p:ext uri="{BB962C8B-B14F-4D97-AF65-F5344CB8AC3E}">
        <p14:creationId xmlns:p14="http://schemas.microsoft.com/office/powerpoint/2010/main" val="228490659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p:nvPr/>
        </p:nvSpPr>
        <p:spPr>
          <a:xfrm>
            <a:off x="1828727" y="8382"/>
            <a:ext cx="1828803" cy="91009"/>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486326" y="8382"/>
            <a:ext cx="1828803" cy="91009"/>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657524" y="8382"/>
            <a:ext cx="1828803" cy="91009"/>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7315124" y="8382"/>
            <a:ext cx="1828803" cy="91009"/>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0" y="8382"/>
            <a:ext cx="1828803" cy="9100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rot="6207">
            <a:off x="-32" y="5059350"/>
            <a:ext cx="9139215" cy="89101"/>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64C3548-766D-4726-811C-F504ADAD68DF}"/>
              </a:ext>
            </a:extLst>
          </p:cNvPr>
          <p:cNvSpPr txBox="1"/>
          <p:nvPr/>
        </p:nvSpPr>
        <p:spPr>
          <a:xfrm>
            <a:off x="914401" y="1408313"/>
            <a:ext cx="7673008" cy="1446550"/>
          </a:xfrm>
          <a:prstGeom prst="rect">
            <a:avLst/>
          </a:prstGeom>
          <a:noFill/>
        </p:spPr>
        <p:txBody>
          <a:bodyPr wrap="square" rtlCol="0">
            <a:spAutoFit/>
          </a:bodyPr>
          <a:lstStyle/>
          <a:p>
            <a:pPr algn="ctr"/>
            <a:r>
              <a:rPr lang="en-US" sz="8800" b="1" dirty="0">
                <a:solidFill>
                  <a:srgbClr val="00B0F0"/>
                </a:solidFill>
              </a:rPr>
              <a:t>THANK YOU!</a:t>
            </a:r>
            <a:endParaRPr lang="en-IN" sz="8800" b="1" dirty="0">
              <a:solidFill>
                <a:srgbClr val="00B0F0"/>
              </a:solidFill>
            </a:endParaRPr>
          </a:p>
        </p:txBody>
      </p:sp>
      <p:sp>
        <p:nvSpPr>
          <p:cNvPr id="3" name="TextBox 2">
            <a:extLst>
              <a:ext uri="{FF2B5EF4-FFF2-40B4-BE49-F238E27FC236}">
                <a16:creationId xmlns:a16="http://schemas.microsoft.com/office/drawing/2014/main" id="{84BE7D46-F9B7-4395-A1AA-422E7F51F326}"/>
              </a:ext>
            </a:extLst>
          </p:cNvPr>
          <p:cNvSpPr txBox="1"/>
          <p:nvPr/>
        </p:nvSpPr>
        <p:spPr>
          <a:xfrm>
            <a:off x="1867329" y="3181402"/>
            <a:ext cx="5404492" cy="307777"/>
          </a:xfrm>
          <a:prstGeom prst="rect">
            <a:avLst/>
          </a:prstGeom>
          <a:noFill/>
        </p:spPr>
        <p:txBody>
          <a:bodyPr wrap="square" rtlCol="0">
            <a:spAutoFit/>
          </a:bodyPr>
          <a:lstStyle/>
          <a:p>
            <a:r>
              <a:rPr lang="en-US" dirty="0">
                <a:solidFill>
                  <a:srgbClr val="15A7E1"/>
                </a:solidFill>
              </a:rPr>
              <a:t>Questions, Suggestions and Feedbacks are always </a:t>
            </a:r>
            <a:r>
              <a:rPr lang="en-US" b="1" dirty="0">
                <a:solidFill>
                  <a:srgbClr val="75B955"/>
                </a:solidFill>
              </a:rPr>
              <a:t>WELCOME</a:t>
            </a:r>
            <a:r>
              <a:rPr lang="en-US" dirty="0">
                <a:solidFill>
                  <a:srgbClr val="15A7E1"/>
                </a:solidFill>
              </a:rPr>
              <a:t> </a:t>
            </a:r>
            <a:endParaRPr lang="en-IN" dirty="0">
              <a:solidFill>
                <a:srgbClr val="15A7E1"/>
              </a:solidFill>
            </a:endParaRPr>
          </a:p>
        </p:txBody>
      </p:sp>
      <p:pic>
        <p:nvPicPr>
          <p:cNvPr id="1028" name="Picture 4" descr="Download Slightly Smiling Emoji Icon | Ios emoji, Iphone emoji, Emoji images">
            <a:extLst>
              <a:ext uri="{FF2B5EF4-FFF2-40B4-BE49-F238E27FC236}">
                <a16:creationId xmlns:a16="http://schemas.microsoft.com/office/drawing/2014/main" id="{44957CA0-4BA3-44C3-A50D-D8A26FF6F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24" y="3111665"/>
            <a:ext cx="447249" cy="44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608251"/>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p:nvPr/>
        </p:nvSpPr>
        <p:spPr>
          <a:xfrm>
            <a:off x="0" y="89000"/>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194560" y="-175"/>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164427" y="655413"/>
            <a:ext cx="8632265" cy="2414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961256" y="188644"/>
            <a:ext cx="7038605" cy="400110"/>
          </a:xfrm>
          <a:prstGeom prst="rect">
            <a:avLst/>
          </a:prstGeom>
          <a:noFill/>
          <a:ln>
            <a:noFill/>
          </a:ln>
        </p:spPr>
        <p:txBody>
          <a:bodyPr wrap="square" rtlCol="0">
            <a:spAutoFit/>
          </a:bodyPr>
          <a:lstStyle/>
          <a:p>
            <a:pPr algn="ctr"/>
            <a:r>
              <a:rPr lang="en-US" sz="2000" b="1" noProof="1" smtClean="0">
                <a:solidFill>
                  <a:srgbClr val="15A7E1"/>
                </a:solidFill>
              </a:rPr>
              <a:t>ANNEXURE</a:t>
            </a:r>
            <a:endParaRPr lang="en-IN" sz="2000" b="1" dirty="0">
              <a:solidFill>
                <a:srgbClr val="15A7E1"/>
              </a:solidFill>
            </a:endParaRPr>
          </a:p>
        </p:txBody>
      </p:sp>
      <p:sp>
        <p:nvSpPr>
          <p:cNvPr id="7" name="TextBox 6"/>
          <p:cNvSpPr txBox="1"/>
          <p:nvPr/>
        </p:nvSpPr>
        <p:spPr>
          <a:xfrm>
            <a:off x="164427" y="848139"/>
            <a:ext cx="8632265" cy="2246769"/>
          </a:xfrm>
          <a:prstGeom prst="rect">
            <a:avLst/>
          </a:prstGeom>
          <a:noFill/>
        </p:spPr>
        <p:txBody>
          <a:bodyPr wrap="square" rtlCol="0">
            <a:spAutoFit/>
          </a:bodyPr>
          <a:lstStyle/>
          <a:p>
            <a:pPr algn="ctr"/>
            <a:r>
              <a:rPr lang="en-US" b="1" noProof="1" smtClean="0"/>
              <a:t>Hyperparameter</a:t>
            </a:r>
            <a:r>
              <a:rPr lang="en-US" b="1" dirty="0" smtClean="0"/>
              <a:t> tuning to predict effective diffusivity</a:t>
            </a:r>
          </a:p>
          <a:p>
            <a:endParaRPr lang="en-US" dirty="0"/>
          </a:p>
          <a:p>
            <a:r>
              <a:rPr lang="en-US" dirty="0" smtClean="0"/>
              <a:t>The </a:t>
            </a:r>
            <a:r>
              <a:rPr lang="en-US" noProof="1" smtClean="0"/>
              <a:t>results for 900 valid combinations of hyperparameters has been summarized in </a:t>
            </a:r>
            <a:r>
              <a:rPr lang="en-US" u="sng" noProof="1" smtClean="0">
                <a:hlinkClick r:id="rId3"/>
              </a:rPr>
              <a:t>Results_ReLU</a:t>
            </a:r>
            <a:r>
              <a:rPr lang="en-US" noProof="1" smtClean="0"/>
              <a:t> and </a:t>
            </a:r>
            <a:r>
              <a:rPr lang="en-US" u="sng" noProof="1" smtClean="0">
                <a:hlinkClick r:id="rId4"/>
              </a:rPr>
              <a:t>Results_Linear</a:t>
            </a:r>
            <a:r>
              <a:rPr lang="en-US" noProof="1" smtClean="0"/>
              <a:t>. All the models are trained using the same train, validation and test dataset. Hyperparameter tuning is one of the most important aspects of developing a neural network or any machine learning model. Hyperparameters are cross validated using validation dataset. The combination of hyperparameters that gives us the lowest relative error on the validation dataset is considered to be the best model.</a:t>
            </a:r>
          </a:p>
          <a:p>
            <a:endParaRPr lang="en-US" noProof="1"/>
          </a:p>
          <a:p>
            <a:endParaRPr lang="en-US" noProof="1"/>
          </a:p>
        </p:txBody>
      </p:sp>
      <p:pic>
        <p:nvPicPr>
          <p:cNvPr id="23" name="Picture 22"/>
          <p:cNvPicPr/>
          <p:nvPr/>
        </p:nvPicPr>
        <p:blipFill>
          <a:blip r:embed="rId5">
            <a:extLst>
              <a:ext uri="{28A0092B-C50C-407E-A947-70E740481C1C}">
                <a14:useLocalDpi xmlns:a14="http://schemas.microsoft.com/office/drawing/2010/main" val="0"/>
              </a:ext>
            </a:extLst>
          </a:blip>
          <a:stretch>
            <a:fillRect/>
          </a:stretch>
        </p:blipFill>
        <p:spPr>
          <a:xfrm>
            <a:off x="731399" y="2813270"/>
            <a:ext cx="7763243" cy="1434052"/>
          </a:xfrm>
          <a:prstGeom prst="rect">
            <a:avLst/>
          </a:prstGeom>
        </p:spPr>
      </p:pic>
      <p:sp>
        <p:nvSpPr>
          <p:cNvPr id="8" name="Rectangle 7"/>
          <p:cNvSpPr/>
          <p:nvPr/>
        </p:nvSpPr>
        <p:spPr>
          <a:xfrm>
            <a:off x="1719044" y="4247322"/>
            <a:ext cx="6280817" cy="307777"/>
          </a:xfrm>
          <a:prstGeom prst="rect">
            <a:avLst/>
          </a:prstGeom>
        </p:spPr>
        <p:txBody>
          <a:bodyPr wrap="square">
            <a:spAutoFit/>
          </a:bodyPr>
          <a:lstStyle/>
          <a:p>
            <a:r>
              <a:rPr lang="en-US" b="1" noProof="1" smtClean="0">
                <a:solidFill>
                  <a:srgbClr val="2D2D2D"/>
                </a:solidFill>
                <a:latin typeface="Times New Roman" panose="02020603050405020304" pitchFamily="18" charset="0"/>
                <a:ea typeface="Calibri" panose="020F0502020204030204" pitchFamily="34" charset="0"/>
              </a:rPr>
              <a:t>Effect of changing hyperparameters on train, validation &amp; test relative errors</a:t>
            </a:r>
            <a:endParaRPr lang="en-US" noProof="1"/>
          </a:p>
        </p:txBody>
      </p:sp>
    </p:spTree>
    <p:extLst>
      <p:ext uri="{BB962C8B-B14F-4D97-AF65-F5344CB8AC3E}">
        <p14:creationId xmlns:p14="http://schemas.microsoft.com/office/powerpoint/2010/main" val="1252094689"/>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p:nvPr/>
        </p:nvSpPr>
        <p:spPr>
          <a:xfrm>
            <a:off x="0" y="89000"/>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194560" y="-175"/>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164427" y="655413"/>
            <a:ext cx="8632265" cy="2414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961256" y="188644"/>
            <a:ext cx="7038605" cy="400110"/>
          </a:xfrm>
          <a:prstGeom prst="rect">
            <a:avLst/>
          </a:prstGeom>
          <a:noFill/>
          <a:ln>
            <a:noFill/>
          </a:ln>
        </p:spPr>
        <p:txBody>
          <a:bodyPr wrap="square" rtlCol="0">
            <a:spAutoFit/>
          </a:bodyPr>
          <a:lstStyle/>
          <a:p>
            <a:pPr algn="ctr"/>
            <a:r>
              <a:rPr lang="en-US" sz="2000" b="1" noProof="1" smtClean="0">
                <a:solidFill>
                  <a:srgbClr val="15A7E1"/>
                </a:solidFill>
              </a:rPr>
              <a:t>ANNEXURE</a:t>
            </a:r>
            <a:endParaRPr lang="en-IN" sz="2000" b="1" dirty="0">
              <a:solidFill>
                <a:srgbClr val="15A7E1"/>
              </a:solidFill>
            </a:endParaRPr>
          </a:p>
        </p:txBody>
      </p:sp>
      <p:sp>
        <p:nvSpPr>
          <p:cNvPr id="2" name="TextBox 1"/>
          <p:cNvSpPr txBox="1"/>
          <p:nvPr/>
        </p:nvSpPr>
        <p:spPr>
          <a:xfrm>
            <a:off x="1237753" y="746221"/>
            <a:ext cx="6851374" cy="307777"/>
          </a:xfrm>
          <a:prstGeom prst="rect">
            <a:avLst/>
          </a:prstGeom>
          <a:noFill/>
        </p:spPr>
        <p:txBody>
          <a:bodyPr wrap="square" rtlCol="0">
            <a:spAutoFit/>
          </a:bodyPr>
          <a:lstStyle/>
          <a:p>
            <a:pPr lvl="0" algn="ctr"/>
            <a:r>
              <a:rPr lang="en-IN" b="1" dirty="0" smtClean="0"/>
              <a:t>Training Plots for CNN model to predict Effective Diffusivity</a:t>
            </a:r>
            <a:endParaRPr lang="en-IN" dirty="0"/>
          </a:p>
        </p:txBody>
      </p:sp>
      <p:pic>
        <p:nvPicPr>
          <p:cNvPr id="19" name="Picture 18">
            <a:extLst>
              <a:ext uri="{FF2B5EF4-FFF2-40B4-BE49-F238E27FC236}">
                <a16:creationId xmlns:a16="http://schemas.microsoft.com/office/drawing/2014/main" id="{4B25B9A3-793D-4A2F-ACCD-AF268A4035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994" y="1152652"/>
            <a:ext cx="2784769" cy="1669603"/>
          </a:xfrm>
          <a:prstGeom prst="rect">
            <a:avLst/>
          </a:prstGeom>
          <a:noFill/>
        </p:spPr>
      </p:pic>
      <p:pic>
        <p:nvPicPr>
          <p:cNvPr id="20" name="Picture 19">
            <a:extLst>
              <a:ext uri="{FF2B5EF4-FFF2-40B4-BE49-F238E27FC236}">
                <a16:creationId xmlns:a16="http://schemas.microsoft.com/office/drawing/2014/main" id="{15E5DF2B-D2D8-467A-B31A-A08E95E96F0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9257" y="1109034"/>
            <a:ext cx="2784769" cy="1669603"/>
          </a:xfrm>
          <a:prstGeom prst="rect">
            <a:avLst/>
          </a:prstGeom>
          <a:noFill/>
        </p:spPr>
      </p:pic>
      <p:pic>
        <p:nvPicPr>
          <p:cNvPr id="21" name="Picture 20">
            <a:extLst>
              <a:ext uri="{FF2B5EF4-FFF2-40B4-BE49-F238E27FC236}">
                <a16:creationId xmlns:a16="http://schemas.microsoft.com/office/drawing/2014/main" id="{56B53C7E-6E64-47C5-BE90-0C58847DFCD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993" y="3142925"/>
            <a:ext cx="2784769" cy="1669603"/>
          </a:xfrm>
          <a:prstGeom prst="rect">
            <a:avLst/>
          </a:prstGeom>
          <a:noFill/>
        </p:spPr>
      </p:pic>
      <p:pic>
        <p:nvPicPr>
          <p:cNvPr id="22" name="Picture 21">
            <a:extLst>
              <a:ext uri="{FF2B5EF4-FFF2-40B4-BE49-F238E27FC236}">
                <a16:creationId xmlns:a16="http://schemas.microsoft.com/office/drawing/2014/main" id="{F334C07A-760E-4ED8-819B-565E9DD1D7B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9257" y="3124520"/>
            <a:ext cx="2784769" cy="1669603"/>
          </a:xfrm>
          <a:prstGeom prst="rect">
            <a:avLst/>
          </a:prstGeom>
          <a:noFill/>
        </p:spPr>
      </p:pic>
      <p:sp>
        <p:nvSpPr>
          <p:cNvPr id="24" name="TextBox 23">
            <a:extLst>
              <a:ext uri="{FF2B5EF4-FFF2-40B4-BE49-F238E27FC236}">
                <a16:creationId xmlns:a16="http://schemas.microsoft.com/office/drawing/2014/main" id="{13F2D373-2618-43F2-9ABE-313E0E037AF9}"/>
              </a:ext>
            </a:extLst>
          </p:cNvPr>
          <p:cNvSpPr txBox="1"/>
          <p:nvPr/>
        </p:nvSpPr>
        <p:spPr>
          <a:xfrm>
            <a:off x="6900948" y="2560399"/>
            <a:ext cx="2173631" cy="600164"/>
          </a:xfrm>
          <a:prstGeom prst="rect">
            <a:avLst/>
          </a:prstGeom>
          <a:noFill/>
        </p:spPr>
        <p:txBody>
          <a:bodyPr wrap="square" rtlCol="0">
            <a:spAutoFit/>
          </a:bodyPr>
          <a:lstStyle/>
          <a:p>
            <a:pPr algn="ctr"/>
            <a:r>
              <a:rPr lang="en-IN" sz="1100" b="1" dirty="0"/>
              <a:t>Figures – Training Plots on Loss &amp; Relative Error on training and validation data</a:t>
            </a:r>
          </a:p>
        </p:txBody>
      </p:sp>
    </p:spTree>
    <p:extLst>
      <p:ext uri="{BB962C8B-B14F-4D97-AF65-F5344CB8AC3E}">
        <p14:creationId xmlns:p14="http://schemas.microsoft.com/office/powerpoint/2010/main" val="210366105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p:nvPr/>
        </p:nvSpPr>
        <p:spPr>
          <a:xfrm>
            <a:off x="0" y="89000"/>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194560" y="-175"/>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164427" y="655413"/>
            <a:ext cx="8632265" cy="2414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961256" y="188644"/>
            <a:ext cx="7038605" cy="400110"/>
          </a:xfrm>
          <a:prstGeom prst="rect">
            <a:avLst/>
          </a:prstGeom>
          <a:noFill/>
          <a:ln>
            <a:noFill/>
          </a:ln>
        </p:spPr>
        <p:txBody>
          <a:bodyPr wrap="square" rtlCol="0">
            <a:spAutoFit/>
          </a:bodyPr>
          <a:lstStyle/>
          <a:p>
            <a:pPr algn="ctr"/>
            <a:r>
              <a:rPr lang="en-US" sz="2000" b="1" noProof="1" smtClean="0">
                <a:solidFill>
                  <a:srgbClr val="15A7E1"/>
                </a:solidFill>
              </a:rPr>
              <a:t>ANNEXURE</a:t>
            </a:r>
            <a:endParaRPr lang="en-IN" sz="2000" b="1" dirty="0">
              <a:solidFill>
                <a:srgbClr val="15A7E1"/>
              </a:solidFill>
            </a:endParaRPr>
          </a:p>
        </p:txBody>
      </p:sp>
      <p:sp>
        <p:nvSpPr>
          <p:cNvPr id="2" name="TextBox 1"/>
          <p:cNvSpPr txBox="1"/>
          <p:nvPr/>
        </p:nvSpPr>
        <p:spPr>
          <a:xfrm>
            <a:off x="1237753" y="746221"/>
            <a:ext cx="6851374" cy="307777"/>
          </a:xfrm>
          <a:prstGeom prst="rect">
            <a:avLst/>
          </a:prstGeom>
          <a:noFill/>
        </p:spPr>
        <p:txBody>
          <a:bodyPr wrap="square" rtlCol="0">
            <a:spAutoFit/>
          </a:bodyPr>
          <a:lstStyle/>
          <a:p>
            <a:pPr lvl="0" algn="ctr"/>
            <a:r>
              <a:rPr lang="en-IN" b="1" dirty="0" smtClean="0"/>
              <a:t>Results for CNN model to predict Effective Diffusivity</a:t>
            </a:r>
            <a:endParaRPr lang="en-IN" dirty="0"/>
          </a:p>
        </p:txBody>
      </p:sp>
      <p:graphicFrame>
        <p:nvGraphicFramePr>
          <p:cNvPr id="23" name="Table 22">
            <a:extLst>
              <a:ext uri="{FF2B5EF4-FFF2-40B4-BE49-F238E27FC236}">
                <a16:creationId xmlns:a16="http://schemas.microsoft.com/office/drawing/2014/main" id="{0BFB44B3-4295-4FD8-B31B-2873812629BF}"/>
              </a:ext>
            </a:extLst>
          </p:cNvPr>
          <p:cNvGraphicFramePr>
            <a:graphicFrameLocks noGrp="1"/>
          </p:cNvGraphicFramePr>
          <p:nvPr>
            <p:extLst>
              <p:ext uri="{D42A27DB-BD31-4B8C-83A1-F6EECF244321}">
                <p14:modId xmlns:p14="http://schemas.microsoft.com/office/powerpoint/2010/main" val="247004523"/>
              </p:ext>
            </p:extLst>
          </p:nvPr>
        </p:nvGraphicFramePr>
        <p:xfrm>
          <a:off x="779658" y="1209484"/>
          <a:ext cx="2468509" cy="1483741"/>
        </p:xfrm>
        <a:graphic>
          <a:graphicData uri="http://schemas.openxmlformats.org/drawingml/2006/table">
            <a:tbl>
              <a:tblPr firstRow="1" firstCol="1" bandRow="1"/>
              <a:tblGrid>
                <a:gridCol w="1579689">
                  <a:extLst>
                    <a:ext uri="{9D8B030D-6E8A-4147-A177-3AD203B41FA5}">
                      <a16:colId xmlns:a16="http://schemas.microsoft.com/office/drawing/2014/main" val="1528716477"/>
                    </a:ext>
                  </a:extLst>
                </a:gridCol>
                <a:gridCol w="888820">
                  <a:extLst>
                    <a:ext uri="{9D8B030D-6E8A-4147-A177-3AD203B41FA5}">
                      <a16:colId xmlns:a16="http://schemas.microsoft.com/office/drawing/2014/main" val="883154683"/>
                    </a:ext>
                  </a:extLst>
                </a:gridCol>
              </a:tblGrid>
              <a:tr h="192782">
                <a:tc>
                  <a:txBody>
                    <a:bodyPr/>
                    <a:lstStyle/>
                    <a:p>
                      <a:pPr algn="ctr">
                        <a:lnSpc>
                          <a:spcPct val="107000"/>
                        </a:lnSpc>
                        <a:spcAft>
                          <a:spcPts val="800"/>
                        </a:spcAft>
                      </a:pPr>
                      <a:r>
                        <a:rPr lang="en-US" sz="1200" b="1" dirty="0">
                          <a:effectLst/>
                        </a:rPr>
                        <a:t>Kernel size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a:effectLst/>
                        </a:rPr>
                        <a:t>(4,4)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42868631"/>
                  </a:ext>
                </a:extLst>
              </a:tr>
              <a:tr h="192782">
                <a:tc>
                  <a:txBody>
                    <a:bodyPr/>
                    <a:lstStyle/>
                    <a:p>
                      <a:pPr algn="ctr">
                        <a:lnSpc>
                          <a:spcPct val="107000"/>
                        </a:lnSpc>
                        <a:spcAft>
                          <a:spcPts val="800"/>
                        </a:spcAft>
                      </a:pPr>
                      <a:r>
                        <a:rPr lang="en-US" sz="1200" b="1" dirty="0">
                          <a:effectLst/>
                        </a:rPr>
                        <a:t>Learning Rate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a:effectLst/>
                        </a:rPr>
                        <a:t>1e-2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9700543"/>
                  </a:ext>
                </a:extLst>
              </a:tr>
              <a:tr h="192782">
                <a:tc>
                  <a:txBody>
                    <a:bodyPr/>
                    <a:lstStyle/>
                    <a:p>
                      <a:pPr algn="ctr">
                        <a:lnSpc>
                          <a:spcPct val="107000"/>
                        </a:lnSpc>
                        <a:spcAft>
                          <a:spcPts val="800"/>
                        </a:spcAft>
                      </a:pPr>
                      <a:r>
                        <a:rPr lang="en-US" sz="1200" b="1" dirty="0">
                          <a:effectLst/>
                        </a:rPr>
                        <a:t>Number of filters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a:effectLst/>
                        </a:rPr>
                        <a:t>(8,16)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4037315"/>
                  </a:ext>
                </a:extLst>
              </a:tr>
              <a:tr h="192782">
                <a:tc>
                  <a:txBody>
                    <a:bodyPr/>
                    <a:lstStyle/>
                    <a:p>
                      <a:pPr algn="ctr">
                        <a:lnSpc>
                          <a:spcPct val="107000"/>
                        </a:lnSpc>
                        <a:spcAft>
                          <a:spcPts val="800"/>
                        </a:spcAft>
                      </a:pPr>
                      <a:r>
                        <a:rPr lang="en-US" sz="1200" b="1" dirty="0">
                          <a:effectLst/>
                        </a:rPr>
                        <a:t>Strides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6809542"/>
                  </a:ext>
                </a:extLst>
              </a:tr>
              <a:tr h="192782">
                <a:tc>
                  <a:txBody>
                    <a:bodyPr/>
                    <a:lstStyle/>
                    <a:p>
                      <a:pPr algn="ctr">
                        <a:lnSpc>
                          <a:spcPct val="107000"/>
                        </a:lnSpc>
                        <a:spcAft>
                          <a:spcPts val="800"/>
                        </a:spcAft>
                      </a:pPr>
                      <a:r>
                        <a:rPr lang="en-US" sz="1200" b="1" dirty="0">
                          <a:effectLst/>
                        </a:rPr>
                        <a:t>Pool size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4860692"/>
                  </a:ext>
                </a:extLst>
              </a:tr>
              <a:tr h="192782">
                <a:tc>
                  <a:txBody>
                    <a:bodyPr/>
                    <a:lstStyle/>
                    <a:p>
                      <a:pPr algn="ctr">
                        <a:lnSpc>
                          <a:spcPct val="107000"/>
                        </a:lnSpc>
                        <a:spcAft>
                          <a:spcPts val="800"/>
                        </a:spcAft>
                      </a:pPr>
                      <a:r>
                        <a:rPr lang="en-US" sz="1200" b="1" dirty="0">
                          <a:effectLst/>
                        </a:rPr>
                        <a:t>Padding</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“valid”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83289729"/>
                  </a:ext>
                </a:extLst>
              </a:tr>
              <a:tr h="192782">
                <a:tc>
                  <a:txBody>
                    <a:bodyPr/>
                    <a:lstStyle/>
                    <a:p>
                      <a:pPr algn="ctr">
                        <a:lnSpc>
                          <a:spcPct val="107000"/>
                        </a:lnSpc>
                        <a:spcAft>
                          <a:spcPts val="800"/>
                        </a:spcAft>
                      </a:pPr>
                      <a:r>
                        <a:rPr lang="en-US" sz="1200" b="1" dirty="0">
                          <a:effectLst/>
                        </a:rPr>
                        <a:t>Activation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Linear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36693"/>
                  </a:ext>
                </a:extLst>
              </a:tr>
            </a:tbl>
          </a:graphicData>
        </a:graphic>
      </p:graphicFrame>
      <p:graphicFrame>
        <p:nvGraphicFramePr>
          <p:cNvPr id="25" name="Table 24">
            <a:extLst>
              <a:ext uri="{FF2B5EF4-FFF2-40B4-BE49-F238E27FC236}">
                <a16:creationId xmlns:a16="http://schemas.microsoft.com/office/drawing/2014/main" id="{2D54CAA6-645D-4EDE-A36F-F9959DEB40C5}"/>
              </a:ext>
            </a:extLst>
          </p:cNvPr>
          <p:cNvGraphicFramePr>
            <a:graphicFrameLocks noGrp="1"/>
          </p:cNvGraphicFramePr>
          <p:nvPr>
            <p:extLst>
              <p:ext uri="{D42A27DB-BD31-4B8C-83A1-F6EECF244321}">
                <p14:modId xmlns:p14="http://schemas.microsoft.com/office/powerpoint/2010/main" val="451201335"/>
              </p:ext>
            </p:extLst>
          </p:nvPr>
        </p:nvGraphicFramePr>
        <p:xfrm>
          <a:off x="619353" y="3337323"/>
          <a:ext cx="3157680" cy="904974"/>
        </p:xfrm>
        <a:graphic>
          <a:graphicData uri="http://schemas.openxmlformats.org/drawingml/2006/table">
            <a:tbl>
              <a:tblPr firstRow="1" firstCol="1" bandRow="1"/>
              <a:tblGrid>
                <a:gridCol w="1953533">
                  <a:extLst>
                    <a:ext uri="{9D8B030D-6E8A-4147-A177-3AD203B41FA5}">
                      <a16:colId xmlns:a16="http://schemas.microsoft.com/office/drawing/2014/main" val="4095409812"/>
                    </a:ext>
                  </a:extLst>
                </a:gridCol>
                <a:gridCol w="1204147">
                  <a:extLst>
                    <a:ext uri="{9D8B030D-6E8A-4147-A177-3AD203B41FA5}">
                      <a16:colId xmlns:a16="http://schemas.microsoft.com/office/drawing/2014/main" val="1427580666"/>
                    </a:ext>
                  </a:extLst>
                </a:gridCol>
              </a:tblGrid>
              <a:tr h="287740">
                <a:tc>
                  <a:txBody>
                    <a:bodyPr/>
                    <a:lstStyle/>
                    <a:p>
                      <a:pPr algn="ctr">
                        <a:lnSpc>
                          <a:spcPct val="107000"/>
                        </a:lnSpc>
                        <a:spcAft>
                          <a:spcPts val="800"/>
                        </a:spcAft>
                      </a:pPr>
                      <a:r>
                        <a:rPr lang="en-US" sz="1200" b="1" dirty="0">
                          <a:effectLst/>
                        </a:rPr>
                        <a:t>Train Set</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35.79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1175109"/>
                  </a:ext>
                </a:extLst>
              </a:tr>
              <a:tr h="287740">
                <a:tc>
                  <a:txBody>
                    <a:bodyPr/>
                    <a:lstStyle/>
                    <a:p>
                      <a:pPr algn="ctr">
                        <a:lnSpc>
                          <a:spcPct val="107000"/>
                        </a:lnSpc>
                        <a:spcAft>
                          <a:spcPts val="800"/>
                        </a:spcAft>
                      </a:pPr>
                      <a:r>
                        <a:rPr lang="en-US" sz="1200" b="1" dirty="0">
                          <a:effectLst/>
                        </a:rPr>
                        <a:t>Validation Set</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30.73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8715104"/>
                  </a:ext>
                </a:extLst>
              </a:tr>
              <a:tr h="329494">
                <a:tc>
                  <a:txBody>
                    <a:bodyPr/>
                    <a:lstStyle/>
                    <a:p>
                      <a:pPr algn="ctr">
                        <a:lnSpc>
                          <a:spcPct val="107000"/>
                        </a:lnSpc>
                        <a:spcAft>
                          <a:spcPts val="800"/>
                        </a:spcAft>
                      </a:pPr>
                      <a:r>
                        <a:rPr lang="en-US" sz="1200" b="1" dirty="0">
                          <a:effectLst/>
                        </a:rPr>
                        <a:t>Test Set</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39.71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9038450"/>
                  </a:ext>
                </a:extLst>
              </a:tr>
            </a:tbl>
          </a:graphicData>
        </a:graphic>
      </p:graphicFrame>
      <p:graphicFrame>
        <p:nvGraphicFramePr>
          <p:cNvPr id="26" name="Table 25">
            <a:extLst>
              <a:ext uri="{FF2B5EF4-FFF2-40B4-BE49-F238E27FC236}">
                <a16:creationId xmlns:a16="http://schemas.microsoft.com/office/drawing/2014/main" id="{F3716BD5-E584-48A8-A9A8-6BFA52275AB2}"/>
              </a:ext>
            </a:extLst>
          </p:cNvPr>
          <p:cNvGraphicFramePr>
            <a:graphicFrameLocks noGrp="1"/>
          </p:cNvGraphicFramePr>
          <p:nvPr>
            <p:extLst>
              <p:ext uri="{D42A27DB-BD31-4B8C-83A1-F6EECF244321}">
                <p14:modId xmlns:p14="http://schemas.microsoft.com/office/powerpoint/2010/main" val="4210311934"/>
              </p:ext>
            </p:extLst>
          </p:nvPr>
        </p:nvGraphicFramePr>
        <p:xfrm>
          <a:off x="5512590" y="1186250"/>
          <a:ext cx="2642110" cy="1483741"/>
        </p:xfrm>
        <a:graphic>
          <a:graphicData uri="http://schemas.openxmlformats.org/drawingml/2006/table">
            <a:tbl>
              <a:tblPr firstRow="1" firstCol="1" bandRow="1"/>
              <a:tblGrid>
                <a:gridCol w="1690781">
                  <a:extLst>
                    <a:ext uri="{9D8B030D-6E8A-4147-A177-3AD203B41FA5}">
                      <a16:colId xmlns:a16="http://schemas.microsoft.com/office/drawing/2014/main" val="2862429521"/>
                    </a:ext>
                  </a:extLst>
                </a:gridCol>
                <a:gridCol w="951329">
                  <a:extLst>
                    <a:ext uri="{9D8B030D-6E8A-4147-A177-3AD203B41FA5}">
                      <a16:colId xmlns:a16="http://schemas.microsoft.com/office/drawing/2014/main" val="135241163"/>
                    </a:ext>
                  </a:extLst>
                </a:gridCol>
              </a:tblGrid>
              <a:tr h="206765">
                <a:tc>
                  <a:txBody>
                    <a:bodyPr/>
                    <a:lstStyle/>
                    <a:p>
                      <a:pPr algn="ctr">
                        <a:lnSpc>
                          <a:spcPct val="107000"/>
                        </a:lnSpc>
                        <a:spcAft>
                          <a:spcPts val="800"/>
                        </a:spcAft>
                      </a:pPr>
                      <a:r>
                        <a:rPr lang="en-US" sz="1200" b="1" dirty="0">
                          <a:effectLst/>
                        </a:rPr>
                        <a:t>Kernel size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3438099"/>
                  </a:ext>
                </a:extLst>
              </a:tr>
              <a:tr h="206765">
                <a:tc>
                  <a:txBody>
                    <a:bodyPr/>
                    <a:lstStyle/>
                    <a:p>
                      <a:pPr algn="ctr">
                        <a:lnSpc>
                          <a:spcPct val="107000"/>
                        </a:lnSpc>
                        <a:spcAft>
                          <a:spcPts val="800"/>
                        </a:spcAft>
                      </a:pPr>
                      <a:r>
                        <a:rPr lang="en-US" sz="1200" b="1" dirty="0">
                          <a:effectLst/>
                        </a:rPr>
                        <a:t>Learning Rate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a:effectLst/>
                        </a:rPr>
                        <a:t>1e-2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8822067"/>
                  </a:ext>
                </a:extLst>
              </a:tr>
              <a:tr h="206765">
                <a:tc>
                  <a:txBody>
                    <a:bodyPr/>
                    <a:lstStyle/>
                    <a:p>
                      <a:pPr algn="ctr">
                        <a:lnSpc>
                          <a:spcPct val="107000"/>
                        </a:lnSpc>
                        <a:spcAft>
                          <a:spcPts val="800"/>
                        </a:spcAft>
                      </a:pPr>
                      <a:r>
                        <a:rPr lang="en-US" sz="1200" b="1" dirty="0">
                          <a:effectLst/>
                        </a:rPr>
                        <a:t>Number of filters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a:effectLst/>
                        </a:rPr>
                        <a:t>(32,64)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6928436"/>
                  </a:ext>
                </a:extLst>
              </a:tr>
              <a:tr h="206765">
                <a:tc>
                  <a:txBody>
                    <a:bodyPr/>
                    <a:lstStyle/>
                    <a:p>
                      <a:pPr algn="ctr">
                        <a:lnSpc>
                          <a:spcPct val="107000"/>
                        </a:lnSpc>
                        <a:spcAft>
                          <a:spcPts val="800"/>
                        </a:spcAft>
                      </a:pPr>
                      <a:r>
                        <a:rPr lang="en-US" sz="1200" b="1" dirty="0">
                          <a:effectLst/>
                        </a:rPr>
                        <a:t>Strides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5167776"/>
                  </a:ext>
                </a:extLst>
              </a:tr>
              <a:tr h="206765">
                <a:tc>
                  <a:txBody>
                    <a:bodyPr/>
                    <a:lstStyle/>
                    <a:p>
                      <a:pPr algn="ctr">
                        <a:lnSpc>
                          <a:spcPct val="107000"/>
                        </a:lnSpc>
                        <a:spcAft>
                          <a:spcPts val="800"/>
                        </a:spcAft>
                      </a:pPr>
                      <a:r>
                        <a:rPr lang="en-US" sz="1200" b="1" dirty="0">
                          <a:effectLst/>
                        </a:rPr>
                        <a:t>Pool size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9959878"/>
                  </a:ext>
                </a:extLst>
              </a:tr>
              <a:tr h="206765">
                <a:tc>
                  <a:txBody>
                    <a:bodyPr/>
                    <a:lstStyle/>
                    <a:p>
                      <a:pPr algn="ctr">
                        <a:lnSpc>
                          <a:spcPct val="107000"/>
                        </a:lnSpc>
                        <a:spcAft>
                          <a:spcPts val="800"/>
                        </a:spcAft>
                      </a:pPr>
                      <a:r>
                        <a:rPr lang="en-US" sz="1200" b="1" dirty="0">
                          <a:effectLst/>
                        </a:rPr>
                        <a:t>Padding</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“valid”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9294463"/>
                  </a:ext>
                </a:extLst>
              </a:tr>
              <a:tr h="206765">
                <a:tc>
                  <a:txBody>
                    <a:bodyPr/>
                    <a:lstStyle/>
                    <a:p>
                      <a:pPr algn="ctr">
                        <a:lnSpc>
                          <a:spcPct val="107000"/>
                        </a:lnSpc>
                        <a:spcAft>
                          <a:spcPts val="800"/>
                        </a:spcAft>
                      </a:pPr>
                      <a:r>
                        <a:rPr lang="en-US" sz="1200" b="1" dirty="0">
                          <a:effectLst/>
                        </a:rPr>
                        <a:t>Activation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noProof="1">
                          <a:effectLst/>
                        </a:rPr>
                        <a:t>ReLU</a:t>
                      </a:r>
                      <a:endParaRPr lang="en-US" sz="1100" noProof="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1164349"/>
                  </a:ext>
                </a:extLst>
              </a:tr>
            </a:tbl>
          </a:graphicData>
        </a:graphic>
      </p:graphicFrame>
      <p:graphicFrame>
        <p:nvGraphicFramePr>
          <p:cNvPr id="27" name="Table 26">
            <a:extLst>
              <a:ext uri="{FF2B5EF4-FFF2-40B4-BE49-F238E27FC236}">
                <a16:creationId xmlns:a16="http://schemas.microsoft.com/office/drawing/2014/main" id="{6839477A-07E0-4836-A514-A58BF6CED62F}"/>
              </a:ext>
            </a:extLst>
          </p:cNvPr>
          <p:cNvGraphicFramePr>
            <a:graphicFrameLocks noGrp="1"/>
          </p:cNvGraphicFramePr>
          <p:nvPr>
            <p:extLst>
              <p:ext uri="{D42A27DB-BD31-4B8C-83A1-F6EECF244321}">
                <p14:modId xmlns:p14="http://schemas.microsoft.com/office/powerpoint/2010/main" val="4208875365"/>
              </p:ext>
            </p:extLst>
          </p:nvPr>
        </p:nvGraphicFramePr>
        <p:xfrm>
          <a:off x="5254805" y="3337323"/>
          <a:ext cx="3157680" cy="904974"/>
        </p:xfrm>
        <a:graphic>
          <a:graphicData uri="http://schemas.openxmlformats.org/drawingml/2006/table">
            <a:tbl>
              <a:tblPr firstRow="1" firstCol="1" bandRow="1"/>
              <a:tblGrid>
                <a:gridCol w="2020713">
                  <a:extLst>
                    <a:ext uri="{9D8B030D-6E8A-4147-A177-3AD203B41FA5}">
                      <a16:colId xmlns:a16="http://schemas.microsoft.com/office/drawing/2014/main" val="2041150660"/>
                    </a:ext>
                  </a:extLst>
                </a:gridCol>
                <a:gridCol w="1136967">
                  <a:extLst>
                    <a:ext uri="{9D8B030D-6E8A-4147-A177-3AD203B41FA5}">
                      <a16:colId xmlns:a16="http://schemas.microsoft.com/office/drawing/2014/main" val="1421534483"/>
                    </a:ext>
                  </a:extLst>
                </a:gridCol>
              </a:tblGrid>
              <a:tr h="301658">
                <a:tc>
                  <a:txBody>
                    <a:bodyPr/>
                    <a:lstStyle/>
                    <a:p>
                      <a:pPr algn="ctr">
                        <a:lnSpc>
                          <a:spcPct val="107000"/>
                        </a:lnSpc>
                        <a:spcAft>
                          <a:spcPts val="800"/>
                        </a:spcAft>
                      </a:pPr>
                      <a:r>
                        <a:rPr lang="en-US" sz="1200" b="1" dirty="0">
                          <a:effectLst/>
                        </a:rPr>
                        <a:t>Train Set</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a:effectLst/>
                        </a:rPr>
                        <a:t>39.66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8760732"/>
                  </a:ext>
                </a:extLst>
              </a:tr>
              <a:tr h="301658">
                <a:tc>
                  <a:txBody>
                    <a:bodyPr/>
                    <a:lstStyle/>
                    <a:p>
                      <a:pPr algn="ctr">
                        <a:lnSpc>
                          <a:spcPct val="107000"/>
                        </a:lnSpc>
                        <a:spcAft>
                          <a:spcPts val="800"/>
                        </a:spcAft>
                      </a:pPr>
                      <a:r>
                        <a:rPr lang="en-US" sz="1200" b="1" dirty="0">
                          <a:effectLst/>
                        </a:rPr>
                        <a:t>Validation Set</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36.39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79366368"/>
                  </a:ext>
                </a:extLst>
              </a:tr>
              <a:tr h="301658">
                <a:tc>
                  <a:txBody>
                    <a:bodyPr/>
                    <a:lstStyle/>
                    <a:p>
                      <a:pPr algn="ctr">
                        <a:lnSpc>
                          <a:spcPct val="107000"/>
                        </a:lnSpc>
                        <a:spcAft>
                          <a:spcPts val="800"/>
                        </a:spcAft>
                      </a:pPr>
                      <a:r>
                        <a:rPr lang="en-US" sz="1200" b="1" dirty="0">
                          <a:effectLst/>
                        </a:rPr>
                        <a:t>Test Set</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300" dirty="0">
                          <a:effectLst/>
                        </a:rPr>
                        <a:t>45.55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9839412"/>
                  </a:ext>
                </a:extLst>
              </a:tr>
            </a:tbl>
          </a:graphicData>
        </a:graphic>
      </p:graphicFrame>
      <p:sp>
        <p:nvSpPr>
          <p:cNvPr id="28" name="TextBox 27">
            <a:extLst>
              <a:ext uri="{FF2B5EF4-FFF2-40B4-BE49-F238E27FC236}">
                <a16:creationId xmlns:a16="http://schemas.microsoft.com/office/drawing/2014/main" id="{E0B7C5A0-B0F8-4FF4-93E1-012DC57AC2AC}"/>
              </a:ext>
            </a:extLst>
          </p:cNvPr>
          <p:cNvSpPr txBox="1"/>
          <p:nvPr/>
        </p:nvSpPr>
        <p:spPr>
          <a:xfrm>
            <a:off x="350677" y="2813016"/>
            <a:ext cx="4053526" cy="445699"/>
          </a:xfrm>
          <a:prstGeom prst="rect">
            <a:avLst/>
          </a:prstGeom>
          <a:noFill/>
        </p:spPr>
        <p:txBody>
          <a:bodyPr wrap="square" rtlCol="0">
            <a:spAutoFit/>
          </a:bodyPr>
          <a:lstStyle/>
          <a:p>
            <a:pPr algn="ctr">
              <a:lnSpc>
                <a:spcPct val="107000"/>
              </a:lnSpc>
              <a:spcAft>
                <a:spcPts val="800"/>
              </a:spcAft>
            </a:pPr>
            <a:r>
              <a:rPr lang="en-IN" sz="1100" b="1" dirty="0">
                <a:latin typeface="+mn-lt"/>
              </a:rPr>
              <a:t>Table – </a:t>
            </a:r>
            <a:r>
              <a:rPr lang="en-US" sz="1100" b="1" dirty="0">
                <a:effectLst/>
                <a:latin typeface="+mn-lt"/>
                <a:ea typeface="Calibri" panose="020F0502020204030204" pitchFamily="34" charset="0"/>
                <a:cs typeface="Times New Roman" panose="02020603050405020304" pitchFamily="18" charset="0"/>
              </a:rPr>
              <a:t>Hyperparameter configuration for best model </a:t>
            </a:r>
            <a:r>
              <a:rPr lang="en-IN" sz="1100" b="1" dirty="0">
                <a:effectLst/>
                <a:latin typeface="+mn-lt"/>
                <a:ea typeface="Calibri" panose="020F0502020204030204" pitchFamily="34" charset="0"/>
                <a:cs typeface="Times New Roman" panose="02020603050405020304" pitchFamily="18" charset="0"/>
              </a:rPr>
              <a:t>                                                                  </a:t>
            </a:r>
            <a:r>
              <a:rPr lang="en-US" sz="1100" b="1" dirty="0">
                <a:effectLst/>
                <a:latin typeface="+mn-lt"/>
                <a:ea typeface="Calibri" panose="020F0502020204030204" pitchFamily="34" charset="0"/>
                <a:cs typeface="Times New Roman" panose="02020603050405020304" pitchFamily="18" charset="0"/>
              </a:rPr>
              <a:t>with Linear Activation function </a:t>
            </a:r>
            <a:endParaRPr lang="en-IN" sz="1100" dirty="0">
              <a:effectLst/>
              <a:latin typeface="+mn-lt"/>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5AD1EB62-109D-49D9-B1E9-9937527F1494}"/>
              </a:ext>
            </a:extLst>
          </p:cNvPr>
          <p:cNvSpPr txBox="1"/>
          <p:nvPr/>
        </p:nvSpPr>
        <p:spPr>
          <a:xfrm>
            <a:off x="546482" y="4389619"/>
            <a:ext cx="3492848" cy="445699"/>
          </a:xfrm>
          <a:prstGeom prst="rect">
            <a:avLst/>
          </a:prstGeom>
          <a:noFill/>
        </p:spPr>
        <p:txBody>
          <a:bodyPr wrap="square" rtlCol="0">
            <a:spAutoFit/>
          </a:bodyPr>
          <a:lstStyle/>
          <a:p>
            <a:pPr algn="ctr">
              <a:lnSpc>
                <a:spcPct val="107000"/>
              </a:lnSpc>
              <a:spcAft>
                <a:spcPts val="800"/>
              </a:spcAft>
            </a:pPr>
            <a:r>
              <a:rPr lang="en-US" sz="1100" b="1" dirty="0">
                <a:effectLst/>
                <a:latin typeface="+mn-lt"/>
                <a:ea typeface="Calibri" panose="020F0502020204030204" pitchFamily="34" charset="0"/>
                <a:cs typeface="Times New Roman" panose="02020603050405020304" pitchFamily="18" charset="0"/>
              </a:rPr>
              <a:t>Table – Train, Val and Test Relative Error for CNN </a:t>
            </a:r>
            <a:r>
              <a:rPr lang="en-IN" sz="1100" b="1" dirty="0">
                <a:latin typeface="+mn-lt"/>
                <a:ea typeface="Calibri" panose="020F0502020204030204" pitchFamily="34" charset="0"/>
                <a:cs typeface="Times New Roman" panose="02020603050405020304" pitchFamily="18" charset="0"/>
              </a:rPr>
              <a:t>                                                                                                    </a:t>
            </a:r>
            <a:r>
              <a:rPr lang="en-US" sz="1100" b="1" dirty="0">
                <a:effectLst/>
                <a:latin typeface="+mn-lt"/>
                <a:ea typeface="Calibri" panose="020F0502020204030204" pitchFamily="34" charset="0"/>
                <a:cs typeface="Times New Roman" panose="02020603050405020304" pitchFamily="18" charset="0"/>
              </a:rPr>
              <a:t>with Linear Activation function</a:t>
            </a:r>
            <a:endParaRPr lang="en-IN" sz="1100" b="1" dirty="0">
              <a:effectLst/>
              <a:latin typeface="+mn-lt"/>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F64EE72A-43D5-4BBD-AF74-0439A9DE9BFA}"/>
              </a:ext>
            </a:extLst>
          </p:cNvPr>
          <p:cNvSpPr txBox="1"/>
          <p:nvPr/>
        </p:nvSpPr>
        <p:spPr>
          <a:xfrm>
            <a:off x="4922677" y="2765335"/>
            <a:ext cx="4053526" cy="445699"/>
          </a:xfrm>
          <a:prstGeom prst="rect">
            <a:avLst/>
          </a:prstGeom>
          <a:noFill/>
        </p:spPr>
        <p:txBody>
          <a:bodyPr wrap="square" rtlCol="0">
            <a:spAutoFit/>
          </a:bodyPr>
          <a:lstStyle/>
          <a:p>
            <a:pPr algn="ctr">
              <a:lnSpc>
                <a:spcPct val="107000"/>
              </a:lnSpc>
              <a:spcAft>
                <a:spcPts val="800"/>
              </a:spcAft>
            </a:pPr>
            <a:r>
              <a:rPr lang="en-IN" sz="1100" b="1" dirty="0">
                <a:latin typeface="+mn-lt"/>
              </a:rPr>
              <a:t>Table – </a:t>
            </a:r>
            <a:r>
              <a:rPr lang="en-US" sz="1100" b="1" dirty="0">
                <a:effectLst/>
                <a:latin typeface="+mn-lt"/>
                <a:ea typeface="Calibri" panose="020F0502020204030204" pitchFamily="34" charset="0"/>
                <a:cs typeface="Times New Roman" panose="02020603050405020304" pitchFamily="18" charset="0"/>
              </a:rPr>
              <a:t>Hyperparameter configuration for best model </a:t>
            </a:r>
            <a:r>
              <a:rPr lang="en-IN" sz="1100" b="1" dirty="0">
                <a:effectLst/>
                <a:latin typeface="+mn-lt"/>
                <a:ea typeface="Calibri" panose="020F0502020204030204" pitchFamily="34" charset="0"/>
                <a:cs typeface="Times New Roman" panose="02020603050405020304" pitchFamily="18" charset="0"/>
              </a:rPr>
              <a:t>                                                                  </a:t>
            </a:r>
            <a:r>
              <a:rPr lang="en-US" sz="1100" b="1" dirty="0">
                <a:effectLst/>
                <a:latin typeface="+mn-lt"/>
                <a:ea typeface="Calibri" panose="020F0502020204030204" pitchFamily="34" charset="0"/>
                <a:cs typeface="Times New Roman" panose="02020603050405020304" pitchFamily="18" charset="0"/>
              </a:rPr>
              <a:t>with </a:t>
            </a:r>
            <a:r>
              <a:rPr lang="en-US" sz="1100" b="1" noProof="1">
                <a:effectLst/>
                <a:latin typeface="+mn-lt"/>
                <a:ea typeface="Calibri" panose="020F0502020204030204" pitchFamily="34" charset="0"/>
                <a:cs typeface="Times New Roman" panose="02020603050405020304" pitchFamily="18" charset="0"/>
              </a:rPr>
              <a:t>ReLU</a:t>
            </a:r>
            <a:r>
              <a:rPr lang="en-US" sz="1100" b="1" dirty="0">
                <a:effectLst/>
                <a:latin typeface="+mn-lt"/>
                <a:ea typeface="Calibri" panose="020F0502020204030204" pitchFamily="34" charset="0"/>
                <a:cs typeface="Times New Roman" panose="02020603050405020304" pitchFamily="18" charset="0"/>
              </a:rPr>
              <a:t> Activation function </a:t>
            </a:r>
            <a:endParaRPr lang="en-IN" sz="1100" dirty="0">
              <a:effectLst/>
              <a:latin typeface="+mn-lt"/>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00C0D020-457C-499F-AE8C-C512E8B6ED19}"/>
              </a:ext>
            </a:extLst>
          </p:cNvPr>
          <p:cNvSpPr txBox="1"/>
          <p:nvPr/>
        </p:nvSpPr>
        <p:spPr>
          <a:xfrm>
            <a:off x="5087221" y="4324641"/>
            <a:ext cx="3492848" cy="445699"/>
          </a:xfrm>
          <a:prstGeom prst="rect">
            <a:avLst/>
          </a:prstGeom>
          <a:noFill/>
        </p:spPr>
        <p:txBody>
          <a:bodyPr wrap="square" rtlCol="0">
            <a:spAutoFit/>
          </a:bodyPr>
          <a:lstStyle/>
          <a:p>
            <a:pPr algn="ctr">
              <a:lnSpc>
                <a:spcPct val="107000"/>
              </a:lnSpc>
              <a:spcAft>
                <a:spcPts val="800"/>
              </a:spcAft>
            </a:pPr>
            <a:r>
              <a:rPr lang="en-IN" sz="1100" b="1" noProof="1">
                <a:effectLst/>
                <a:latin typeface="+mn-lt"/>
                <a:ea typeface="Calibri" panose="020F0502020204030204" pitchFamily="34" charset="0"/>
                <a:cs typeface="Times New Roman" panose="02020603050405020304" pitchFamily="18" charset="0"/>
              </a:rPr>
              <a:t>Table – Train, Val and Test Relative Error for CNN </a:t>
            </a:r>
            <a:r>
              <a:rPr lang="en-IN" sz="1100" b="1" noProof="1">
                <a:latin typeface="+mn-lt"/>
                <a:ea typeface="Calibri" panose="020F0502020204030204" pitchFamily="34" charset="0"/>
                <a:cs typeface="Times New Roman" panose="02020603050405020304" pitchFamily="18" charset="0"/>
              </a:rPr>
              <a:t>                                                                                                    </a:t>
            </a:r>
            <a:r>
              <a:rPr lang="en-IN" sz="1100" b="1" noProof="1">
                <a:effectLst/>
                <a:latin typeface="+mn-lt"/>
                <a:ea typeface="Calibri" panose="020F0502020204030204" pitchFamily="34" charset="0"/>
                <a:cs typeface="Times New Roman" panose="02020603050405020304" pitchFamily="18" charset="0"/>
              </a:rPr>
              <a:t>with ReLU Activation function</a:t>
            </a:r>
          </a:p>
        </p:txBody>
      </p:sp>
      <p:cxnSp>
        <p:nvCxnSpPr>
          <p:cNvPr id="32" name="Straight Connector 31">
            <a:extLst>
              <a:ext uri="{FF2B5EF4-FFF2-40B4-BE49-F238E27FC236}">
                <a16:creationId xmlns:a16="http://schemas.microsoft.com/office/drawing/2014/main" id="{27AFECF9-EAD1-4C71-AAA0-B71306834098}"/>
              </a:ext>
            </a:extLst>
          </p:cNvPr>
          <p:cNvCxnSpPr>
            <a:cxnSpLocks/>
          </p:cNvCxnSpPr>
          <p:nvPr/>
        </p:nvCxnSpPr>
        <p:spPr>
          <a:xfrm flipH="1">
            <a:off x="4511821" y="1205018"/>
            <a:ext cx="12410" cy="356532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276206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smtClean="0">
                <a:solidFill>
                  <a:schemeClr val="lt1"/>
                </a:solidFill>
              </a:rPr>
              <a:t>1</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OBJECTIVE</a:t>
            </a:r>
            <a:endParaRPr lang="en-IN" sz="2000" b="1" dirty="0">
              <a:solidFill>
                <a:srgbClr val="15A7E1"/>
              </a:solidFill>
            </a:endParaRPr>
          </a:p>
        </p:txBody>
      </p:sp>
      <p:sp>
        <p:nvSpPr>
          <p:cNvPr id="41"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130946353"/>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
        <p:nvSpPr>
          <p:cNvPr id="19" name="TextBox 18">
            <a:extLst>
              <a:ext uri="{FF2B5EF4-FFF2-40B4-BE49-F238E27FC236}">
                <a16:creationId xmlns:a16="http://schemas.microsoft.com/office/drawing/2014/main" id="{AFC7A65A-3015-4544-948F-454A8924A2BF}"/>
              </a:ext>
            </a:extLst>
          </p:cNvPr>
          <p:cNvSpPr txBox="1"/>
          <p:nvPr/>
        </p:nvSpPr>
        <p:spPr>
          <a:xfrm>
            <a:off x="2377440" y="1058916"/>
            <a:ext cx="6406088" cy="3539430"/>
          </a:xfrm>
          <a:prstGeom prst="rect">
            <a:avLst/>
          </a:prstGeom>
          <a:noFill/>
        </p:spPr>
        <p:txBody>
          <a:bodyPr wrap="square" rtlCol="0">
            <a:spAutoFit/>
          </a:bodyPr>
          <a:lstStyle/>
          <a:p>
            <a:pPr marL="285750" lvl="0" indent="-285750">
              <a:buFont typeface="Wingdings" panose="05000000000000000000" pitchFamily="2" charset="2"/>
              <a:buChar char="q"/>
            </a:pPr>
            <a:r>
              <a:rPr lang="en-IN" sz="1600" dirty="0"/>
              <a:t>Study of </a:t>
            </a:r>
            <a:r>
              <a:rPr lang="en-IN" sz="1600" dirty="0">
                <a:solidFill>
                  <a:srgbClr val="1CAAE2"/>
                </a:solidFill>
              </a:rPr>
              <a:t>machine learning </a:t>
            </a:r>
            <a:r>
              <a:rPr lang="en-IN" sz="1600" dirty="0"/>
              <a:t>based approach to study different properties of porous media </a:t>
            </a:r>
            <a:r>
              <a:rPr lang="en-IN" sz="1600" dirty="0" smtClean="0"/>
              <a:t>and electrolytes from their structural data</a:t>
            </a:r>
          </a:p>
          <a:p>
            <a:pPr lvl="0"/>
            <a:endParaRPr lang="en-IN" sz="1600" dirty="0" smtClean="0"/>
          </a:p>
          <a:p>
            <a:pPr marL="285750" lvl="0" indent="-285750">
              <a:buFont typeface="Wingdings" panose="05000000000000000000" pitchFamily="2" charset="2"/>
              <a:buChar char="q"/>
            </a:pPr>
            <a:r>
              <a:rPr lang="en-IN" sz="1600" dirty="0" smtClean="0"/>
              <a:t>Development of a simple </a:t>
            </a:r>
            <a:r>
              <a:rPr lang="en-IN" sz="1600" dirty="0" smtClean="0">
                <a:solidFill>
                  <a:srgbClr val="1CAAE2"/>
                </a:solidFill>
              </a:rPr>
              <a:t>Convolutional Neural Network </a:t>
            </a:r>
            <a:r>
              <a:rPr lang="en-IN" sz="1600" dirty="0" smtClean="0"/>
              <a:t>to predict Effective Diffusivity of porous media</a:t>
            </a:r>
          </a:p>
          <a:p>
            <a:pPr lvl="0"/>
            <a:endParaRPr lang="en-IN" sz="1600" dirty="0" smtClean="0"/>
          </a:p>
          <a:p>
            <a:pPr marL="285750" lvl="0" indent="-285750">
              <a:buFont typeface="Wingdings" panose="05000000000000000000" pitchFamily="2" charset="2"/>
              <a:buChar char="q"/>
            </a:pPr>
            <a:r>
              <a:rPr lang="en-IN" sz="1600" dirty="0" smtClean="0"/>
              <a:t>Employing </a:t>
            </a:r>
            <a:r>
              <a:rPr lang="en-IN" sz="1600" dirty="0">
                <a:solidFill>
                  <a:srgbClr val="1CAAE2"/>
                </a:solidFill>
              </a:rPr>
              <a:t>Graph based methods </a:t>
            </a:r>
            <a:r>
              <a:rPr lang="en-IN" sz="1600" dirty="0"/>
              <a:t>to predict elastic properties like Bulk and Shear modulus for </a:t>
            </a:r>
            <a:r>
              <a:rPr lang="en-IN" sz="1600" dirty="0" smtClean="0"/>
              <a:t>solid electrolytes</a:t>
            </a:r>
          </a:p>
          <a:p>
            <a:pPr lvl="0"/>
            <a:endParaRPr lang="en-IN" sz="1600" dirty="0" smtClean="0"/>
          </a:p>
          <a:p>
            <a:pPr marL="285750" lvl="0" indent="-285750">
              <a:buFont typeface="Wingdings" panose="05000000000000000000" pitchFamily="2" charset="2"/>
              <a:buChar char="q"/>
            </a:pPr>
            <a:r>
              <a:rPr lang="en-IN" sz="1600" noProof="1" smtClean="0"/>
              <a:t>Hyperparameter</a:t>
            </a:r>
            <a:r>
              <a:rPr lang="en-IN" sz="1600" dirty="0" smtClean="0"/>
              <a:t> optimization of Convolutional Neural Networks (CNNs) and </a:t>
            </a:r>
            <a:r>
              <a:rPr lang="en-IN" sz="1600" dirty="0" smtClean="0">
                <a:solidFill>
                  <a:srgbClr val="1CAAE2"/>
                </a:solidFill>
              </a:rPr>
              <a:t>Crystal Graph CNNs </a:t>
            </a:r>
            <a:r>
              <a:rPr lang="en-IN" sz="1600" dirty="0" smtClean="0"/>
              <a:t>to create a generalized model to predict material properties</a:t>
            </a:r>
          </a:p>
          <a:p>
            <a:pPr lvl="0"/>
            <a:endParaRPr lang="en-IN" sz="1600" dirty="0"/>
          </a:p>
        </p:txBody>
      </p:sp>
      <p:sp>
        <p:nvSpPr>
          <p:cNvPr id="18"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305193"/>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p:nvPr/>
        </p:nvSpPr>
        <p:spPr>
          <a:xfrm>
            <a:off x="0" y="89000"/>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194560" y="-175"/>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164427" y="655413"/>
            <a:ext cx="8632265" cy="2414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961256" y="188644"/>
            <a:ext cx="7038605" cy="400110"/>
          </a:xfrm>
          <a:prstGeom prst="rect">
            <a:avLst/>
          </a:prstGeom>
          <a:noFill/>
          <a:ln>
            <a:noFill/>
          </a:ln>
        </p:spPr>
        <p:txBody>
          <a:bodyPr wrap="square" rtlCol="0">
            <a:spAutoFit/>
          </a:bodyPr>
          <a:lstStyle/>
          <a:p>
            <a:pPr algn="ctr"/>
            <a:r>
              <a:rPr lang="en-US" sz="2000" b="1" noProof="1" smtClean="0">
                <a:solidFill>
                  <a:srgbClr val="15A7E1"/>
                </a:solidFill>
              </a:rPr>
              <a:t>ANNEXURE</a:t>
            </a:r>
            <a:endParaRPr lang="en-IN" sz="2000" b="1" dirty="0">
              <a:solidFill>
                <a:srgbClr val="15A7E1"/>
              </a:solidFill>
            </a:endParaRPr>
          </a:p>
        </p:txBody>
      </p:sp>
      <p:sp>
        <p:nvSpPr>
          <p:cNvPr id="2" name="TextBox 1"/>
          <p:cNvSpPr txBox="1"/>
          <p:nvPr/>
        </p:nvSpPr>
        <p:spPr>
          <a:xfrm>
            <a:off x="1237753" y="746221"/>
            <a:ext cx="6851374" cy="307777"/>
          </a:xfrm>
          <a:prstGeom prst="rect">
            <a:avLst/>
          </a:prstGeom>
          <a:noFill/>
        </p:spPr>
        <p:txBody>
          <a:bodyPr wrap="square" rtlCol="0">
            <a:spAutoFit/>
          </a:bodyPr>
          <a:lstStyle/>
          <a:p>
            <a:pPr lvl="0" algn="ctr"/>
            <a:r>
              <a:rPr lang="en-IN" b="1" dirty="0" smtClean="0"/>
              <a:t>Crystal Graph Convolution Neural Network </a:t>
            </a:r>
            <a:r>
              <a:rPr lang="en-IN" b="1" dirty="0"/>
              <a:t>M</a:t>
            </a:r>
            <a:r>
              <a:rPr lang="en-IN" b="1" dirty="0" smtClean="0"/>
              <a:t>odel </a:t>
            </a:r>
            <a:r>
              <a:rPr lang="en-IN" b="1" dirty="0"/>
              <a:t>S</a:t>
            </a:r>
            <a:r>
              <a:rPr lang="en-IN" b="1" dirty="0" smtClean="0"/>
              <a:t>ummary</a:t>
            </a:r>
            <a:endParaRPr lang="en-IN" dirty="0"/>
          </a:p>
        </p:txBody>
      </p:sp>
      <p:sp>
        <p:nvSpPr>
          <p:cNvPr id="3" name="TextBox 2"/>
          <p:cNvSpPr txBox="1"/>
          <p:nvPr/>
        </p:nvSpPr>
        <p:spPr>
          <a:xfrm>
            <a:off x="245165" y="1155067"/>
            <a:ext cx="3611217" cy="3785652"/>
          </a:xfrm>
          <a:prstGeom prst="rect">
            <a:avLst/>
          </a:prstGeom>
          <a:noFill/>
          <a:ln>
            <a:solidFill>
              <a:schemeClr val="tx1"/>
            </a:solidFill>
          </a:ln>
        </p:spPr>
        <p:txBody>
          <a:bodyPr wrap="square" rtlCol="0">
            <a:spAutoFit/>
          </a:bodyPr>
          <a:lstStyle/>
          <a:p>
            <a:r>
              <a:rPr lang="en-IN" sz="600" noProof="1" smtClean="0"/>
              <a:t>CrystalGraphConvNet(</a:t>
            </a:r>
          </a:p>
          <a:p>
            <a:r>
              <a:rPr lang="en-IN" sz="600" noProof="1" smtClean="0"/>
              <a:t>  (embedding): Linear(in_features=92, out_features=64, bias=True)</a:t>
            </a:r>
          </a:p>
          <a:p>
            <a:r>
              <a:rPr lang="en-IN" sz="600" noProof="1" smtClean="0"/>
              <a:t>  (convs): ModuleList(</a:t>
            </a:r>
          </a:p>
          <a:p>
            <a:r>
              <a:rPr lang="en-IN" sz="600" noProof="1" smtClean="0"/>
              <a:t>    (0): ConvLayer((fc_full): Linear(in_features=169, out_features=128, bias=True)</a:t>
            </a:r>
          </a:p>
          <a:p>
            <a:r>
              <a:rPr lang="en-IN" sz="600" noProof="1" smtClean="0"/>
              <a:t>      (sigmoid): Sigmoid()</a:t>
            </a:r>
          </a:p>
          <a:p>
            <a:r>
              <a:rPr lang="en-IN" sz="600" noProof="1" smtClean="0"/>
              <a:t>      (softplus1): Softplus(beta=1, threshold=20)</a:t>
            </a:r>
          </a:p>
          <a:p>
            <a:r>
              <a:rPr lang="en-IN" sz="600" noProof="1" smtClean="0"/>
              <a:t>      (bn1): BatchNorm1d(128, eps=1e-05, momentum=0.1, affine=True, track_running_stats=True)</a:t>
            </a:r>
          </a:p>
          <a:p>
            <a:r>
              <a:rPr lang="en-IN" sz="600" noProof="1" smtClean="0"/>
              <a:t>      (bn2): BatchNorm1d(64, eps=1e-05, momentum=0.1, affine=True, track_running_stats=True)</a:t>
            </a:r>
          </a:p>
          <a:p>
            <a:r>
              <a:rPr lang="en-IN" sz="600" noProof="1" smtClean="0"/>
              <a:t>      (softplus2): Softplus(beta=1, threshold=20)</a:t>
            </a:r>
          </a:p>
          <a:p>
            <a:r>
              <a:rPr lang="en-IN" sz="600" noProof="1" smtClean="0"/>
              <a:t>    )</a:t>
            </a:r>
          </a:p>
          <a:p>
            <a:r>
              <a:rPr lang="en-IN" sz="600" noProof="1" smtClean="0"/>
              <a:t>    (1): ConvLayer(</a:t>
            </a:r>
          </a:p>
          <a:p>
            <a:r>
              <a:rPr lang="en-IN" sz="600" noProof="1" smtClean="0"/>
              <a:t>      (fc_full): Linear(in_features=169, out_features=128, bias=True)</a:t>
            </a:r>
          </a:p>
          <a:p>
            <a:r>
              <a:rPr lang="en-IN" sz="600" noProof="1" smtClean="0"/>
              <a:t>      (sigmoid): Sigmoid()</a:t>
            </a:r>
          </a:p>
          <a:p>
            <a:r>
              <a:rPr lang="en-IN" sz="600" noProof="1" smtClean="0"/>
              <a:t>      (softplus1): Softplus(beta=1, threshold=20)</a:t>
            </a:r>
          </a:p>
          <a:p>
            <a:r>
              <a:rPr lang="en-IN" sz="600" noProof="1" smtClean="0"/>
              <a:t>      (bn1): BatchNorm1d(128, eps=1e-05, momentum=0.1, affine=True, track_running_stats=True)</a:t>
            </a:r>
          </a:p>
          <a:p>
            <a:r>
              <a:rPr lang="en-IN" sz="600" noProof="1" smtClean="0"/>
              <a:t>      (bn2): BatchNorm1d(64, eps=1e-05, momentum=0.1, affine=True, track_running_stats=True)</a:t>
            </a:r>
          </a:p>
          <a:p>
            <a:r>
              <a:rPr lang="en-IN" sz="600" noProof="1" smtClean="0"/>
              <a:t>      (softplus2): Softplus(beta=1, threshold=20)</a:t>
            </a:r>
          </a:p>
          <a:p>
            <a:r>
              <a:rPr lang="en-IN" sz="600" noProof="1" smtClean="0"/>
              <a:t>    )</a:t>
            </a:r>
          </a:p>
          <a:p>
            <a:r>
              <a:rPr lang="en-IN" sz="600" noProof="1" smtClean="0"/>
              <a:t>    (2): ConvLayer(</a:t>
            </a:r>
          </a:p>
          <a:p>
            <a:r>
              <a:rPr lang="en-IN" sz="600" noProof="1" smtClean="0"/>
              <a:t>      (fc_full): Linear(in_features=169, out_features=128, bias=True)</a:t>
            </a:r>
          </a:p>
          <a:p>
            <a:r>
              <a:rPr lang="en-IN" sz="600" noProof="1" smtClean="0"/>
              <a:t>      (sigmoid): Sigmoid()</a:t>
            </a:r>
          </a:p>
          <a:p>
            <a:r>
              <a:rPr lang="en-IN" sz="600" noProof="1" smtClean="0"/>
              <a:t>      (softplus1): Softplus(beta=1, threshold=20)</a:t>
            </a:r>
          </a:p>
          <a:p>
            <a:r>
              <a:rPr lang="en-IN" sz="600" noProof="1" smtClean="0"/>
              <a:t>      (bn1): BatchNorm1d(128, eps=1e-05, momentum=0.1, affine=True, track_running_stats=True)</a:t>
            </a:r>
          </a:p>
          <a:p>
            <a:r>
              <a:rPr lang="en-IN" sz="600" noProof="1" smtClean="0"/>
              <a:t>      (bn2): BatchNorm1d(64, eps=1e-05, momentum=0.1, affine=True, track_running_stats=True)</a:t>
            </a:r>
          </a:p>
          <a:p>
            <a:r>
              <a:rPr lang="en-IN" sz="600" noProof="1" smtClean="0"/>
              <a:t>      (softplus2): Softplus(beta=1, threshold=20)</a:t>
            </a:r>
          </a:p>
          <a:p>
            <a:r>
              <a:rPr lang="en-IN" sz="600" noProof="1" smtClean="0"/>
              <a:t>    )</a:t>
            </a:r>
          </a:p>
          <a:p>
            <a:r>
              <a:rPr lang="en-IN" sz="600" noProof="1" smtClean="0"/>
              <a:t>    (3): ConvLayer(</a:t>
            </a:r>
          </a:p>
          <a:p>
            <a:r>
              <a:rPr lang="en-IN" sz="600" noProof="1" smtClean="0"/>
              <a:t>      (fc_full): Linear(in_features=169, out_features=128, bias=True)</a:t>
            </a:r>
          </a:p>
          <a:p>
            <a:r>
              <a:rPr lang="en-IN" sz="600" noProof="1" smtClean="0"/>
              <a:t>      (sigmoid): Sigmoid()</a:t>
            </a:r>
          </a:p>
          <a:p>
            <a:r>
              <a:rPr lang="en-IN" sz="600" noProof="1" smtClean="0"/>
              <a:t>      (softplus1): Softplus(beta=1, threshold=20)</a:t>
            </a:r>
          </a:p>
          <a:p>
            <a:r>
              <a:rPr lang="en-IN" sz="600" noProof="1" smtClean="0"/>
              <a:t>      (bn1): BatchNorm1d(128, eps=1e-05, momentum=0.1, affine=True, track_running_stats=True)</a:t>
            </a:r>
          </a:p>
          <a:p>
            <a:r>
              <a:rPr lang="en-IN" sz="600" noProof="1" smtClean="0"/>
              <a:t>      (bn2): BatchNorm1d(64, eps=1e-05, momentum=0.1, affine=True, track_running_stats=True)</a:t>
            </a:r>
          </a:p>
          <a:p>
            <a:r>
              <a:rPr lang="en-IN" sz="600" noProof="1" smtClean="0"/>
              <a:t>      (softplus2): Softplus(beta=1, threshold=20)</a:t>
            </a:r>
          </a:p>
          <a:p>
            <a:r>
              <a:rPr lang="en-IN" sz="600" noProof="1" smtClean="0"/>
              <a:t>    )</a:t>
            </a:r>
          </a:p>
          <a:p>
            <a:r>
              <a:rPr lang="en-IN" sz="600" noProof="1" smtClean="0"/>
              <a:t>  )</a:t>
            </a:r>
          </a:p>
          <a:p>
            <a:r>
              <a:rPr lang="en-IN" sz="600" noProof="1" smtClean="0"/>
              <a:t>  (conv_to_fc): Linear(in_features=64, out_features=128, bias=True)</a:t>
            </a:r>
          </a:p>
          <a:p>
            <a:r>
              <a:rPr lang="en-IN" sz="600" noProof="1" smtClean="0"/>
              <a:t>  (conv_to_fc_softplus): Softplus(beta=1, threshold=20)</a:t>
            </a:r>
          </a:p>
          <a:p>
            <a:r>
              <a:rPr lang="en-IN" sz="600" noProof="1" smtClean="0"/>
              <a:t>  (fc_out): Linear(in_features=128, out_features=1, bias=True)</a:t>
            </a:r>
          </a:p>
          <a:p>
            <a:r>
              <a:rPr lang="en-IN" sz="600" noProof="1" smtClean="0"/>
              <a:t>)</a:t>
            </a:r>
            <a:endParaRPr lang="en-IN" sz="600" noProof="1"/>
          </a:p>
        </p:txBody>
      </p:sp>
      <p:graphicFrame>
        <p:nvGraphicFramePr>
          <p:cNvPr id="4" name="Table 3"/>
          <p:cNvGraphicFramePr>
            <a:graphicFrameLocks noGrp="1"/>
          </p:cNvGraphicFramePr>
          <p:nvPr>
            <p:extLst>
              <p:ext uri="{D42A27DB-BD31-4B8C-83A1-F6EECF244321}">
                <p14:modId xmlns:p14="http://schemas.microsoft.com/office/powerpoint/2010/main" val="4108766717"/>
              </p:ext>
            </p:extLst>
          </p:nvPr>
        </p:nvGraphicFramePr>
        <p:xfrm>
          <a:off x="4050996" y="1857998"/>
          <a:ext cx="4806950" cy="1786890"/>
        </p:xfrm>
        <a:graphic>
          <a:graphicData uri="http://schemas.openxmlformats.org/drawingml/2006/table">
            <a:tbl>
              <a:tblPr firstRow="1" firstCol="1" bandRow="1">
                <a:tableStyleId>{5C22544A-7EE6-4342-B048-85BDC9FD1C3A}</a:tableStyleId>
              </a:tblPr>
              <a:tblGrid>
                <a:gridCol w="1556385">
                  <a:extLst>
                    <a:ext uri="{9D8B030D-6E8A-4147-A177-3AD203B41FA5}">
                      <a16:colId xmlns:a16="http://schemas.microsoft.com/office/drawing/2014/main" val="1609197260"/>
                    </a:ext>
                  </a:extLst>
                </a:gridCol>
                <a:gridCol w="1623060">
                  <a:extLst>
                    <a:ext uri="{9D8B030D-6E8A-4147-A177-3AD203B41FA5}">
                      <a16:colId xmlns:a16="http://schemas.microsoft.com/office/drawing/2014/main" val="1372529226"/>
                    </a:ext>
                  </a:extLst>
                </a:gridCol>
                <a:gridCol w="1627505">
                  <a:extLst>
                    <a:ext uri="{9D8B030D-6E8A-4147-A177-3AD203B41FA5}">
                      <a16:colId xmlns:a16="http://schemas.microsoft.com/office/drawing/2014/main" val="3008635080"/>
                    </a:ext>
                  </a:extLst>
                </a:gridCol>
              </a:tblGrid>
              <a:tr h="219075">
                <a:tc>
                  <a:txBody>
                    <a:bodyPr/>
                    <a:lstStyle/>
                    <a:p>
                      <a:pPr algn="ctr">
                        <a:lnSpc>
                          <a:spcPct val="107000"/>
                        </a:lnSpc>
                        <a:spcAft>
                          <a:spcPts val="0"/>
                        </a:spcAft>
                      </a:pPr>
                      <a:r>
                        <a:rPr lang="en-IN" sz="1200" dirty="0">
                          <a:solidFill>
                            <a:schemeClr val="tx1"/>
                          </a:solidFill>
                          <a:effectLst/>
                        </a:rPr>
                        <a:t>layer</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input_shape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output_shape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2167399"/>
                  </a:ext>
                </a:extLst>
              </a:tr>
              <a:tr h="230505">
                <a:tc>
                  <a:txBody>
                    <a:bodyPr/>
                    <a:lstStyle/>
                    <a:p>
                      <a:pPr algn="ctr">
                        <a:lnSpc>
                          <a:spcPct val="107000"/>
                        </a:lnSpc>
                        <a:spcAft>
                          <a:spcPts val="0"/>
                        </a:spcAft>
                      </a:pPr>
                      <a:r>
                        <a:rPr lang="en-IN" sz="1200">
                          <a:solidFill>
                            <a:schemeClr val="tx1"/>
                          </a:solidFill>
                          <a:effectLst/>
                        </a:rPr>
                        <a:t>Linear</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(256,16,92)</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(256,16,128)</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5799752"/>
                  </a:ext>
                </a:extLst>
              </a:tr>
              <a:tr h="219075">
                <a:tc>
                  <a:txBody>
                    <a:bodyPr/>
                    <a:lstStyle/>
                    <a:p>
                      <a:pPr algn="ctr">
                        <a:lnSpc>
                          <a:spcPct val="107000"/>
                        </a:lnSpc>
                        <a:spcAft>
                          <a:spcPts val="0"/>
                        </a:spcAft>
                      </a:pPr>
                      <a:r>
                        <a:rPr lang="en-IN" sz="1200">
                          <a:solidFill>
                            <a:schemeClr val="tx1"/>
                          </a:solidFill>
                          <a:effectLst/>
                        </a:rPr>
                        <a:t>Conv_1</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(256,16,128)</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(256,16,64)</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3965331"/>
                  </a:ext>
                </a:extLst>
              </a:tr>
              <a:tr h="230505">
                <a:tc>
                  <a:txBody>
                    <a:bodyPr/>
                    <a:lstStyle/>
                    <a:p>
                      <a:pPr algn="ctr">
                        <a:lnSpc>
                          <a:spcPct val="107000"/>
                        </a:lnSpc>
                        <a:spcAft>
                          <a:spcPts val="0"/>
                        </a:spcAft>
                      </a:pPr>
                      <a:r>
                        <a:rPr lang="en-IN" sz="1200">
                          <a:solidFill>
                            <a:schemeClr val="tx1"/>
                          </a:solidFill>
                          <a:effectLst/>
                        </a:rPr>
                        <a:t>Conv_2</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dirty="0">
                          <a:solidFill>
                            <a:schemeClr val="tx1"/>
                          </a:solidFill>
                          <a:effectLst/>
                        </a:rPr>
                        <a:t>(256,16,64)</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(256,16,32)</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1347509"/>
                  </a:ext>
                </a:extLst>
              </a:tr>
              <a:tr h="219075">
                <a:tc>
                  <a:txBody>
                    <a:bodyPr/>
                    <a:lstStyle/>
                    <a:p>
                      <a:pPr algn="ctr">
                        <a:lnSpc>
                          <a:spcPct val="107000"/>
                        </a:lnSpc>
                        <a:spcAft>
                          <a:spcPts val="0"/>
                        </a:spcAft>
                      </a:pPr>
                      <a:r>
                        <a:rPr lang="en-IN" sz="1200">
                          <a:solidFill>
                            <a:schemeClr val="tx1"/>
                          </a:solidFill>
                          <a:effectLst/>
                        </a:rPr>
                        <a:t>Conv_3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dirty="0">
                          <a:solidFill>
                            <a:schemeClr val="tx1"/>
                          </a:solidFill>
                          <a:effectLst/>
                        </a:rPr>
                        <a:t>(256,16,32)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(256,16,16)</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4648403"/>
                  </a:ext>
                </a:extLst>
              </a:tr>
              <a:tr h="230505">
                <a:tc>
                  <a:txBody>
                    <a:bodyPr/>
                    <a:lstStyle/>
                    <a:p>
                      <a:pPr algn="ctr">
                        <a:lnSpc>
                          <a:spcPct val="107000"/>
                        </a:lnSpc>
                        <a:spcAft>
                          <a:spcPts val="0"/>
                        </a:spcAft>
                      </a:pPr>
                      <a:r>
                        <a:rPr lang="en-IN" sz="1200">
                          <a:solidFill>
                            <a:schemeClr val="tx1"/>
                          </a:solidFill>
                          <a:effectLst/>
                        </a:rPr>
                        <a:t>Pooling</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dirty="0">
                          <a:solidFill>
                            <a:schemeClr val="tx1"/>
                          </a:solidFill>
                          <a:effectLst/>
                        </a:rPr>
                        <a:t>(256,16,16)</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(256,16,16)</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0409584"/>
                  </a:ext>
                </a:extLst>
              </a:tr>
              <a:tr h="219075">
                <a:tc>
                  <a:txBody>
                    <a:bodyPr/>
                    <a:lstStyle/>
                    <a:p>
                      <a:pPr algn="ctr">
                        <a:lnSpc>
                          <a:spcPct val="107000"/>
                        </a:lnSpc>
                        <a:spcAft>
                          <a:spcPts val="0"/>
                        </a:spcAft>
                      </a:pPr>
                      <a:r>
                        <a:rPr lang="en-IN" sz="1200">
                          <a:solidFill>
                            <a:schemeClr val="tx1"/>
                          </a:solidFill>
                          <a:effectLst/>
                        </a:rPr>
                        <a:t>FC</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dirty="0">
                          <a:solidFill>
                            <a:schemeClr val="tx1"/>
                          </a:solidFill>
                          <a:effectLst/>
                        </a:rPr>
                        <a:t>(256,16,16)</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dirty="0">
                          <a:solidFill>
                            <a:schemeClr val="tx1"/>
                          </a:solidFill>
                          <a:effectLst/>
                        </a:rPr>
                        <a:t>(256,16,32)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0860253"/>
                  </a:ext>
                </a:extLst>
              </a:tr>
              <a:tr h="219075">
                <a:tc>
                  <a:txBody>
                    <a:bodyPr/>
                    <a:lstStyle/>
                    <a:p>
                      <a:pPr algn="ctr">
                        <a:lnSpc>
                          <a:spcPct val="107000"/>
                        </a:lnSpc>
                        <a:spcAft>
                          <a:spcPts val="0"/>
                        </a:spcAft>
                      </a:pPr>
                      <a:r>
                        <a:rPr lang="en-IN" sz="1200">
                          <a:solidFill>
                            <a:schemeClr val="tx1"/>
                          </a:solidFill>
                          <a:effectLst/>
                        </a:rPr>
                        <a:t>Output</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a:solidFill>
                            <a:schemeClr val="tx1"/>
                          </a:solidFill>
                          <a:effectLst/>
                        </a:rPr>
                        <a:t>(256,16,32)</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0"/>
                        </a:spcAft>
                      </a:pPr>
                      <a:r>
                        <a:rPr lang="en-IN" sz="1200" dirty="0">
                          <a:solidFill>
                            <a:schemeClr val="tx1"/>
                          </a:solidFill>
                          <a:effectLst/>
                        </a:rPr>
                        <a:t>(256,16,1)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3377659"/>
                  </a:ext>
                </a:extLst>
              </a:tr>
            </a:tbl>
          </a:graphicData>
        </a:graphic>
      </p:graphicFrame>
      <p:sp>
        <p:nvSpPr>
          <p:cNvPr id="5" name="Rectangle 4"/>
          <p:cNvSpPr/>
          <p:nvPr/>
        </p:nvSpPr>
        <p:spPr>
          <a:xfrm>
            <a:off x="4391828" y="3682323"/>
            <a:ext cx="4572000" cy="276999"/>
          </a:xfrm>
          <a:prstGeom prst="rect">
            <a:avLst/>
          </a:prstGeom>
        </p:spPr>
        <p:txBody>
          <a:bodyPr>
            <a:spAutoFit/>
          </a:bodyPr>
          <a:lstStyle/>
          <a:p>
            <a:r>
              <a:rPr lang="en-US" sz="1200" b="1" dirty="0">
                <a:latin typeface="Times New Roman" panose="02020603050405020304" pitchFamily="18" charset="0"/>
                <a:ea typeface="Calibri" panose="020F0502020204030204" pitchFamily="34" charset="0"/>
              </a:rPr>
              <a:t>Different layers and their input and output shapes in a CGCNN</a:t>
            </a:r>
            <a:endParaRPr lang="en-IN" sz="1200" dirty="0"/>
          </a:p>
        </p:txBody>
      </p:sp>
    </p:spTree>
    <p:extLst>
      <p:ext uri="{BB962C8B-B14F-4D97-AF65-F5344CB8AC3E}">
        <p14:creationId xmlns:p14="http://schemas.microsoft.com/office/powerpoint/2010/main" val="12383575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a:solidFill>
                  <a:schemeClr val="lt1"/>
                </a:solidFill>
              </a:rPr>
              <a:t>2</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DATASET</a:t>
            </a:r>
            <a:endParaRPr lang="en-IN" sz="2000" b="1" dirty="0">
              <a:solidFill>
                <a:srgbClr val="15A7E1"/>
              </a:solidFill>
            </a:endParaRPr>
          </a:p>
        </p:txBody>
      </p:sp>
      <p:sp>
        <p:nvSpPr>
          <p:cNvPr id="17" name="TextBox 16">
            <a:extLst>
              <a:ext uri="{FF2B5EF4-FFF2-40B4-BE49-F238E27FC236}">
                <a16:creationId xmlns:a16="http://schemas.microsoft.com/office/drawing/2014/main" id="{F708BB79-1545-4F9B-89F0-3F2E58EE73AA}"/>
              </a:ext>
            </a:extLst>
          </p:cNvPr>
          <p:cNvSpPr txBox="1"/>
          <p:nvPr/>
        </p:nvSpPr>
        <p:spPr>
          <a:xfrm>
            <a:off x="2377441" y="2346665"/>
            <a:ext cx="6487076" cy="1482654"/>
          </a:xfrm>
          <a:prstGeom prst="rect">
            <a:avLst/>
          </a:prstGeom>
          <a:noFill/>
          <a:ln>
            <a:solidFill>
              <a:schemeClr val="tx1"/>
            </a:solidFill>
          </a:ln>
        </p:spPr>
        <p:txBody>
          <a:bodyPr wrap="square" rtlCol="0">
            <a:spAutoFit/>
          </a:bodyPr>
          <a:lstStyle/>
          <a:p>
            <a:endParaRPr lang="en-IN" dirty="0"/>
          </a:p>
        </p:txBody>
      </p:sp>
      <p:sp>
        <p:nvSpPr>
          <p:cNvPr id="18" name="TextBox 17">
            <a:extLst>
              <a:ext uri="{FF2B5EF4-FFF2-40B4-BE49-F238E27FC236}">
                <a16:creationId xmlns:a16="http://schemas.microsoft.com/office/drawing/2014/main" id="{FB79914D-E929-4FDC-884F-FA2DBCA64308}"/>
              </a:ext>
            </a:extLst>
          </p:cNvPr>
          <p:cNvSpPr txBox="1"/>
          <p:nvPr/>
        </p:nvSpPr>
        <p:spPr>
          <a:xfrm>
            <a:off x="2309759" y="1233488"/>
            <a:ext cx="6817379" cy="954107"/>
          </a:xfrm>
          <a:prstGeom prst="rect">
            <a:avLst/>
          </a:prstGeom>
          <a:noFill/>
        </p:spPr>
        <p:txBody>
          <a:bodyPr wrap="square" rtlCol="0">
            <a:spAutoFit/>
          </a:bodyPr>
          <a:lstStyle/>
          <a:p>
            <a:pPr marL="285750" indent="-285750">
              <a:buFont typeface="Wingdings" panose="05000000000000000000" pitchFamily="2" charset="2"/>
              <a:buChar char="q"/>
            </a:pPr>
            <a:r>
              <a:rPr lang="en-IN" dirty="0"/>
              <a:t>The images are obtained from the raw csv file using OpenCV library from Python</a:t>
            </a:r>
          </a:p>
          <a:p>
            <a:pPr marL="285750" indent="-285750">
              <a:buFont typeface="Wingdings" panose="05000000000000000000" pitchFamily="2" charset="2"/>
              <a:buChar char="q"/>
            </a:pPr>
            <a:r>
              <a:rPr lang="en-IN" dirty="0"/>
              <a:t>SEM images of the porous film of a nanostructured electrode used in electrochemical energy storage</a:t>
            </a:r>
          </a:p>
          <a:p>
            <a:pPr marL="285750" indent="-285750">
              <a:buFont typeface="Wingdings" panose="05000000000000000000" pitchFamily="2" charset="2"/>
              <a:buChar char="q"/>
            </a:pPr>
            <a:r>
              <a:rPr lang="en-IN" dirty="0"/>
              <a:t>Pore space is marked as 0 (black) and solid space is marked as 1 (white)</a:t>
            </a:r>
          </a:p>
        </p:txBody>
      </p:sp>
      <p:sp>
        <p:nvSpPr>
          <p:cNvPr id="19" name="TextBox 18">
            <a:extLst>
              <a:ext uri="{FF2B5EF4-FFF2-40B4-BE49-F238E27FC236}">
                <a16:creationId xmlns:a16="http://schemas.microsoft.com/office/drawing/2014/main" id="{577238FC-507E-4DF9-BD15-72141EE58335}"/>
              </a:ext>
            </a:extLst>
          </p:cNvPr>
          <p:cNvSpPr txBox="1"/>
          <p:nvPr/>
        </p:nvSpPr>
        <p:spPr>
          <a:xfrm>
            <a:off x="2377441" y="3891418"/>
            <a:ext cx="6487076" cy="261610"/>
          </a:xfrm>
          <a:prstGeom prst="rect">
            <a:avLst/>
          </a:prstGeom>
          <a:noFill/>
        </p:spPr>
        <p:txBody>
          <a:bodyPr wrap="square" rtlCol="0">
            <a:spAutoFit/>
          </a:bodyPr>
          <a:lstStyle/>
          <a:p>
            <a:pPr algn="ctr"/>
            <a:r>
              <a:rPr lang="en-IN" sz="1100" b="1" dirty="0"/>
              <a:t>Figure – Sample SEM images of porous film</a:t>
            </a:r>
          </a:p>
        </p:txBody>
      </p:sp>
      <p:sp>
        <p:nvSpPr>
          <p:cNvPr id="21" name="TextBox 20">
            <a:extLst>
              <a:ext uri="{FF2B5EF4-FFF2-40B4-BE49-F238E27FC236}">
                <a16:creationId xmlns:a16="http://schemas.microsoft.com/office/drawing/2014/main" id="{E7F08342-AE29-44A9-828D-F698F6854A33}"/>
              </a:ext>
            </a:extLst>
          </p:cNvPr>
          <p:cNvSpPr txBox="1"/>
          <p:nvPr/>
        </p:nvSpPr>
        <p:spPr>
          <a:xfrm>
            <a:off x="2256761" y="4224166"/>
            <a:ext cx="6358482" cy="523220"/>
          </a:xfrm>
          <a:prstGeom prst="rect">
            <a:avLst/>
          </a:prstGeom>
          <a:noFill/>
        </p:spPr>
        <p:txBody>
          <a:bodyPr wrap="square" rtlCol="0">
            <a:spAutoFit/>
          </a:bodyPr>
          <a:lstStyle/>
          <a:p>
            <a:pPr marL="285750" indent="-285750">
              <a:buFont typeface="Wingdings" panose="05000000000000000000" pitchFamily="2" charset="2"/>
              <a:buChar char="q"/>
            </a:pPr>
            <a:r>
              <a:rPr lang="en-IN" dirty="0"/>
              <a:t>The diffusivity values are also provided for corresponding image, these are the target values to be used for model development and training</a:t>
            </a:r>
          </a:p>
        </p:txBody>
      </p:sp>
      <p:pic>
        <p:nvPicPr>
          <p:cNvPr id="23" name="Picture 22">
            <a:extLst>
              <a:ext uri="{FF2B5EF4-FFF2-40B4-BE49-F238E27FC236}">
                <a16:creationId xmlns:a16="http://schemas.microsoft.com/office/drawing/2014/main" id="{884A29D3-3AF0-433E-9D8D-3EA74EE328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0181" y="2409993"/>
            <a:ext cx="1350192" cy="1350190"/>
          </a:xfrm>
          <a:prstGeom prst="rect">
            <a:avLst/>
          </a:prstGeom>
          <a:noFill/>
          <a:ln>
            <a:noFill/>
          </a:ln>
        </p:spPr>
      </p:pic>
      <p:pic>
        <p:nvPicPr>
          <p:cNvPr id="24" name="Picture 23">
            <a:extLst>
              <a:ext uri="{FF2B5EF4-FFF2-40B4-BE49-F238E27FC236}">
                <a16:creationId xmlns:a16="http://schemas.microsoft.com/office/drawing/2014/main" id="{BD1F8DBC-398B-40C6-BF52-2373DC5F79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4185" y="2403231"/>
            <a:ext cx="1363713" cy="1363713"/>
          </a:xfrm>
          <a:prstGeom prst="rect">
            <a:avLst/>
          </a:prstGeom>
          <a:noFill/>
          <a:ln>
            <a:noFill/>
          </a:ln>
        </p:spPr>
      </p:pic>
      <p:pic>
        <p:nvPicPr>
          <p:cNvPr id="25" name="Picture 24">
            <a:extLst>
              <a:ext uri="{FF2B5EF4-FFF2-40B4-BE49-F238E27FC236}">
                <a16:creationId xmlns:a16="http://schemas.microsoft.com/office/drawing/2014/main" id="{E0E86E1D-D821-4A32-8EDA-0472974DBB7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44003" y="2422517"/>
            <a:ext cx="1388519" cy="1388517"/>
          </a:xfrm>
          <a:prstGeom prst="rect">
            <a:avLst/>
          </a:prstGeom>
          <a:noFill/>
          <a:ln>
            <a:noFill/>
          </a:ln>
        </p:spPr>
      </p:pic>
      <p:pic>
        <p:nvPicPr>
          <p:cNvPr id="26" name="Picture 25">
            <a:extLst>
              <a:ext uri="{FF2B5EF4-FFF2-40B4-BE49-F238E27FC236}">
                <a16:creationId xmlns:a16="http://schemas.microsoft.com/office/drawing/2014/main" id="{448F5AE8-051E-498D-8B9C-79462D9DCC7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18449" y="2403231"/>
            <a:ext cx="1319447" cy="1363713"/>
          </a:xfrm>
          <a:prstGeom prst="rect">
            <a:avLst/>
          </a:prstGeom>
          <a:noFill/>
          <a:ln>
            <a:noFill/>
          </a:ln>
        </p:spPr>
      </p:pic>
      <p:cxnSp>
        <p:nvCxnSpPr>
          <p:cNvPr id="27" name="Straight Connector 26">
            <a:extLst>
              <a:ext uri="{FF2B5EF4-FFF2-40B4-BE49-F238E27FC236}">
                <a16:creationId xmlns:a16="http://schemas.microsoft.com/office/drawing/2014/main" id="{D4C03A8C-BD7E-4213-B90D-556B1156BAC2}"/>
              </a:ext>
            </a:extLst>
          </p:cNvPr>
          <p:cNvCxnSpPr/>
          <p:nvPr/>
        </p:nvCxnSpPr>
        <p:spPr>
          <a:xfrm flipH="1">
            <a:off x="3922780" y="2409993"/>
            <a:ext cx="16703" cy="13254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4C03A8C-BD7E-4213-B90D-556B1156BAC2}"/>
              </a:ext>
            </a:extLst>
          </p:cNvPr>
          <p:cNvCxnSpPr/>
          <p:nvPr/>
        </p:nvCxnSpPr>
        <p:spPr>
          <a:xfrm flipH="1">
            <a:off x="5583790" y="2410536"/>
            <a:ext cx="16703" cy="1325494"/>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4C03A8C-BD7E-4213-B90D-556B1156BAC2}"/>
              </a:ext>
            </a:extLst>
          </p:cNvPr>
          <p:cNvCxnSpPr/>
          <p:nvPr/>
        </p:nvCxnSpPr>
        <p:spPr>
          <a:xfrm flipH="1">
            <a:off x="7179031" y="2410536"/>
            <a:ext cx="16703" cy="1325494"/>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878023" y="750277"/>
            <a:ext cx="5335535" cy="307777"/>
          </a:xfrm>
          <a:prstGeom prst="rect">
            <a:avLst/>
          </a:prstGeom>
          <a:noFill/>
        </p:spPr>
        <p:txBody>
          <a:bodyPr wrap="square" rtlCol="0">
            <a:spAutoFit/>
          </a:bodyPr>
          <a:lstStyle/>
          <a:p>
            <a:pPr algn="ctr"/>
            <a:r>
              <a:rPr lang="en-IN" b="1" dirty="0" smtClean="0"/>
              <a:t>Dataset for Predicting Effective Diffusivity of Porous media</a:t>
            </a:r>
            <a:endParaRPr lang="en-IN" b="1" dirty="0"/>
          </a:p>
        </p:txBody>
      </p:sp>
      <p:sp>
        <p:nvSpPr>
          <p:cNvPr id="50"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graphicFrame>
        <p:nvGraphicFramePr>
          <p:cNvPr id="51" name="Table 50"/>
          <p:cNvGraphicFramePr>
            <a:graphicFrameLocks noGrp="1"/>
          </p:cNvGraphicFramePr>
          <p:nvPr>
            <p:extLst>
              <p:ext uri="{D42A27DB-BD31-4B8C-83A1-F6EECF244321}">
                <p14:modId xmlns:p14="http://schemas.microsoft.com/office/powerpoint/2010/main" val="2525699388"/>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
        <p:nvSpPr>
          <p:cNvPr id="52"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958502"/>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a:solidFill>
                  <a:schemeClr val="lt1"/>
                </a:solidFill>
              </a:rPr>
              <a:t>3</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DATASET</a:t>
            </a:r>
            <a:endParaRPr lang="en-IN" sz="2000" b="1" dirty="0">
              <a:solidFill>
                <a:srgbClr val="15A7E1"/>
              </a:solidFill>
            </a:endParaRPr>
          </a:p>
        </p:txBody>
      </p:sp>
      <p:sp>
        <p:nvSpPr>
          <p:cNvPr id="17" name="TextBox 16"/>
          <p:cNvSpPr txBox="1"/>
          <p:nvPr/>
        </p:nvSpPr>
        <p:spPr>
          <a:xfrm>
            <a:off x="2878023" y="710172"/>
            <a:ext cx="5335535" cy="307777"/>
          </a:xfrm>
          <a:prstGeom prst="rect">
            <a:avLst/>
          </a:prstGeom>
          <a:noFill/>
        </p:spPr>
        <p:txBody>
          <a:bodyPr wrap="square" rtlCol="0">
            <a:spAutoFit/>
          </a:bodyPr>
          <a:lstStyle/>
          <a:p>
            <a:pPr algn="ctr"/>
            <a:r>
              <a:rPr lang="en-IN" b="1" dirty="0" smtClean="0"/>
              <a:t>Dataset for Predicting Elastic Constants of Electrolytes</a:t>
            </a:r>
            <a:endParaRPr lang="en-IN" b="1" dirty="0"/>
          </a:p>
        </p:txBody>
      </p:sp>
      <p:sp>
        <p:nvSpPr>
          <p:cNvPr id="3" name="TextBox 2"/>
          <p:cNvSpPr txBox="1"/>
          <p:nvPr/>
        </p:nvSpPr>
        <p:spPr>
          <a:xfrm>
            <a:off x="2377440" y="1058054"/>
            <a:ext cx="2154455" cy="3562514"/>
          </a:xfrm>
          <a:prstGeom prst="rect">
            <a:avLst/>
          </a:prstGeom>
          <a:noFill/>
          <a:ln>
            <a:solidFill>
              <a:schemeClr val="tx1"/>
            </a:solidFill>
          </a:ln>
        </p:spPr>
        <p:txBody>
          <a:bodyPr wrap="square" rtlCol="0">
            <a:spAutoFit/>
          </a:bodyPr>
          <a:lstStyle/>
          <a:p>
            <a:r>
              <a:rPr lang="en-IN" sz="550" b="1" noProof="1" smtClean="0"/>
              <a:t>data_LiGdAu2</a:t>
            </a:r>
          </a:p>
          <a:p>
            <a:r>
              <a:rPr lang="en-IN" sz="550" b="1" noProof="1" smtClean="0"/>
              <a:t>_symmetry_space_group_name_H-M   'P 1'</a:t>
            </a:r>
          </a:p>
          <a:p>
            <a:r>
              <a:rPr lang="en-IN" sz="550" b="1" noProof="1" smtClean="0"/>
              <a:t>_cell_length_a   6.91600800</a:t>
            </a:r>
          </a:p>
          <a:p>
            <a:r>
              <a:rPr lang="en-IN" sz="550" b="1" noProof="1" smtClean="0"/>
              <a:t>_cell_length_b   6.91600800</a:t>
            </a:r>
          </a:p>
          <a:p>
            <a:r>
              <a:rPr lang="en-IN" sz="550" b="1" noProof="1" smtClean="0"/>
              <a:t>_cell_length_c   6.91600800</a:t>
            </a:r>
          </a:p>
          <a:p>
            <a:r>
              <a:rPr lang="en-IN" sz="550" b="1" noProof="1" smtClean="0"/>
              <a:t>_cell_angle_alpha   90.00000000</a:t>
            </a:r>
          </a:p>
          <a:p>
            <a:r>
              <a:rPr lang="en-IN" sz="550" b="1" noProof="1" smtClean="0"/>
              <a:t>_cell_angle_beta   90.00000000</a:t>
            </a:r>
          </a:p>
          <a:p>
            <a:r>
              <a:rPr lang="en-IN" sz="550" b="1" noProof="1" smtClean="0"/>
              <a:t>_cell_angle_gamma   90.00000000</a:t>
            </a:r>
          </a:p>
          <a:p>
            <a:r>
              <a:rPr lang="en-IN" sz="550" b="1" noProof="1" smtClean="0"/>
              <a:t>_symmetry_Int_Tables_number   1</a:t>
            </a:r>
          </a:p>
          <a:p>
            <a:r>
              <a:rPr lang="en-IN" sz="550" b="1" noProof="1" smtClean="0"/>
              <a:t>_chemical_formula_structural   LiGdAu2</a:t>
            </a:r>
          </a:p>
          <a:p>
            <a:r>
              <a:rPr lang="en-IN" sz="550" b="1" noProof="1" smtClean="0"/>
              <a:t>_chemical_formula_sum   'Li4 Gd4 Au8'</a:t>
            </a:r>
          </a:p>
          <a:p>
            <a:r>
              <a:rPr lang="en-IN" sz="550" b="1" noProof="1" smtClean="0"/>
              <a:t>_cell_volume   330.80073124</a:t>
            </a:r>
          </a:p>
          <a:p>
            <a:r>
              <a:rPr lang="en-IN" sz="550" b="1" noProof="1" smtClean="0"/>
              <a:t>_cell_formula_units_Z   4</a:t>
            </a:r>
          </a:p>
          <a:p>
            <a:r>
              <a:rPr lang="en-IN" sz="550" b="1" noProof="1" smtClean="0"/>
              <a:t>loop_</a:t>
            </a:r>
          </a:p>
          <a:p>
            <a:r>
              <a:rPr lang="en-IN" sz="550" b="1" noProof="1" smtClean="0"/>
              <a:t> _symmetry_equiv_pos_site_id</a:t>
            </a:r>
          </a:p>
          <a:p>
            <a:r>
              <a:rPr lang="en-IN" sz="550" b="1" noProof="1" smtClean="0"/>
              <a:t> _symmetry_equiv_pos_as_xyz</a:t>
            </a:r>
          </a:p>
          <a:p>
            <a:r>
              <a:rPr lang="en-IN" sz="550" b="1" noProof="1" smtClean="0"/>
              <a:t>  1  'x, y, z'</a:t>
            </a:r>
          </a:p>
          <a:p>
            <a:r>
              <a:rPr lang="en-IN" sz="550" b="1" noProof="1" smtClean="0"/>
              <a:t>loop_</a:t>
            </a:r>
          </a:p>
          <a:p>
            <a:r>
              <a:rPr lang="en-IN" sz="550" b="1" noProof="1" smtClean="0"/>
              <a:t> _atom_site_type_symbol</a:t>
            </a:r>
          </a:p>
          <a:p>
            <a:r>
              <a:rPr lang="en-IN" sz="550" b="1" noProof="1" smtClean="0"/>
              <a:t> _atom_site_label</a:t>
            </a:r>
          </a:p>
          <a:p>
            <a:r>
              <a:rPr lang="en-IN" sz="550" b="1" noProof="1" smtClean="0"/>
              <a:t> _atom_site_symmetry_multiplicity</a:t>
            </a:r>
          </a:p>
          <a:p>
            <a:r>
              <a:rPr lang="en-IN" sz="550" b="1" noProof="1" smtClean="0"/>
              <a:t> _atom_site_fract_x</a:t>
            </a:r>
          </a:p>
          <a:p>
            <a:r>
              <a:rPr lang="en-IN" sz="550" b="1" noProof="1" smtClean="0"/>
              <a:t> _atom_site_fract_y</a:t>
            </a:r>
          </a:p>
          <a:p>
            <a:r>
              <a:rPr lang="en-IN" sz="550" b="1" noProof="1" smtClean="0"/>
              <a:t> _atom_site_fract_z</a:t>
            </a:r>
          </a:p>
          <a:p>
            <a:r>
              <a:rPr lang="en-IN" sz="550" b="1" noProof="1" smtClean="0"/>
              <a:t> _atom_site_occupancy</a:t>
            </a:r>
          </a:p>
          <a:p>
            <a:r>
              <a:rPr lang="en-IN" sz="550" b="1" noProof="1" smtClean="0"/>
              <a:t>  Li  Li0  1  0.00000000  0.00000000  0.00000000  1</a:t>
            </a:r>
          </a:p>
          <a:p>
            <a:r>
              <a:rPr lang="en-IN" sz="550" b="1" noProof="1" smtClean="0"/>
              <a:t>  Li  Li1  1  0.00000000  0.50000000  0.50000000  1</a:t>
            </a:r>
          </a:p>
          <a:p>
            <a:r>
              <a:rPr lang="en-IN" sz="550" b="1" noProof="1" smtClean="0"/>
              <a:t>  Li  Li2  1  0.50000000  0.00000000  0.50000000  1</a:t>
            </a:r>
          </a:p>
          <a:p>
            <a:r>
              <a:rPr lang="en-IN" sz="550" b="1" noProof="1" smtClean="0"/>
              <a:t>  Li  Li3  1  0.50000000  0.50000000  0.00000000  1</a:t>
            </a:r>
          </a:p>
          <a:p>
            <a:r>
              <a:rPr lang="en-IN" sz="550" b="1" noProof="1" smtClean="0"/>
              <a:t>  Gd  Gd4  1  0.50000000  0.00000000  0.00000000  1</a:t>
            </a:r>
          </a:p>
          <a:p>
            <a:r>
              <a:rPr lang="en-IN" sz="550" b="1" noProof="1" smtClean="0"/>
              <a:t>  Gd  Gd5  1  0.50000000  0.50000000  0.50000000  1</a:t>
            </a:r>
          </a:p>
          <a:p>
            <a:r>
              <a:rPr lang="en-IN" sz="550" b="1" noProof="1" smtClean="0"/>
              <a:t>  Gd  Gd6  1  0.00000000  0.00000000  0.50000000  1</a:t>
            </a:r>
          </a:p>
          <a:p>
            <a:r>
              <a:rPr lang="en-IN" sz="550" b="1" noProof="1" smtClean="0"/>
              <a:t>  Gd  Gd7  1  0.00000000  0.50000000  0.00000000  1</a:t>
            </a:r>
          </a:p>
          <a:p>
            <a:r>
              <a:rPr lang="en-IN" sz="550" b="1" noProof="1" smtClean="0"/>
              <a:t>  Au  Au8  1  0.25000000  0.75000000  0.75000000  1</a:t>
            </a:r>
          </a:p>
          <a:p>
            <a:r>
              <a:rPr lang="en-IN" sz="550" b="1" noProof="1" smtClean="0"/>
              <a:t>  Au  Au9  1  0.25000000  0.25000000  0.75000000  1</a:t>
            </a:r>
          </a:p>
          <a:p>
            <a:r>
              <a:rPr lang="en-IN" sz="550" b="1" noProof="1" smtClean="0"/>
              <a:t>  Au  Au10  1  0.25000000  0.25000000  0.25000000  1</a:t>
            </a:r>
          </a:p>
          <a:p>
            <a:r>
              <a:rPr lang="en-IN" sz="550" b="1" noProof="1" smtClean="0"/>
              <a:t>  Au  Au11  1  0.25000000  0.75000000  0.25000000  1</a:t>
            </a:r>
          </a:p>
          <a:p>
            <a:r>
              <a:rPr lang="en-IN" sz="550" b="1" noProof="1" smtClean="0"/>
              <a:t>  Au  Au12  1  0.75000000  0.75000000  0.25000000  1</a:t>
            </a:r>
          </a:p>
          <a:p>
            <a:r>
              <a:rPr lang="en-IN" sz="550" b="1" noProof="1" smtClean="0"/>
              <a:t>  Au  Au13  1  0.75000000  0.25000000  0.25000000  1</a:t>
            </a:r>
          </a:p>
          <a:p>
            <a:r>
              <a:rPr lang="en-IN" sz="550" b="1" noProof="1" smtClean="0"/>
              <a:t>  Au  Au14  1  0.75000000  0.25000000  0.75000000  1</a:t>
            </a:r>
          </a:p>
          <a:p>
            <a:r>
              <a:rPr lang="en-IN" sz="550" b="1" noProof="1" smtClean="0"/>
              <a:t>  Au  Au15  1  0.75000000  0.75000000  0.75000000  1</a:t>
            </a:r>
            <a:endParaRPr lang="en-IN" sz="550" b="1" noProof="1"/>
          </a:p>
        </p:txBody>
      </p:sp>
      <p:sp>
        <p:nvSpPr>
          <p:cNvPr id="4" name="TextBox 3"/>
          <p:cNvSpPr txBox="1"/>
          <p:nvPr/>
        </p:nvSpPr>
        <p:spPr>
          <a:xfrm>
            <a:off x="4531895" y="1090753"/>
            <a:ext cx="4170947" cy="181588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Our database </a:t>
            </a:r>
            <a:r>
              <a:rPr lang="en-US" dirty="0"/>
              <a:t>has around 46744 materials covering 87 elements, 7 lattice systems and 216 space </a:t>
            </a:r>
            <a:r>
              <a:rPr lang="en-US" dirty="0" smtClean="0"/>
              <a:t>groups</a:t>
            </a:r>
          </a:p>
          <a:p>
            <a:endParaRPr lang="en-US" dirty="0" smtClean="0"/>
          </a:p>
          <a:p>
            <a:pPr marL="285750" indent="-285750">
              <a:buFont typeface="Wingdings" panose="05000000000000000000" pitchFamily="2" charset="2"/>
              <a:buChar char="q"/>
            </a:pPr>
            <a:r>
              <a:rPr lang="en-US" dirty="0"/>
              <a:t>T</a:t>
            </a:r>
            <a:r>
              <a:rPr lang="en-US" dirty="0" smtClean="0"/>
              <a:t>he </a:t>
            </a:r>
            <a:r>
              <a:rPr lang="en-US" dirty="0"/>
              <a:t>elastic </a:t>
            </a:r>
            <a:r>
              <a:rPr lang="en-US" dirty="0" smtClean="0"/>
              <a:t>tensor which has properties like bulk and shear moduli has </a:t>
            </a:r>
            <a:r>
              <a:rPr lang="en-US" dirty="0"/>
              <a:t>only been calculated for around 9507 materials </a:t>
            </a:r>
            <a:r>
              <a:rPr lang="en-US" dirty="0" smtClean="0"/>
              <a:t>properties out of all </a:t>
            </a:r>
            <a:r>
              <a:rPr lang="en-US" dirty="0"/>
              <a:t>these 46744 </a:t>
            </a:r>
            <a:r>
              <a:rPr lang="en-US" dirty="0" smtClean="0"/>
              <a:t>materials</a:t>
            </a:r>
          </a:p>
        </p:txBody>
      </p:sp>
      <p:pic>
        <p:nvPicPr>
          <p:cNvPr id="5" name="Picture 4"/>
          <p:cNvPicPr>
            <a:picLocks noChangeAspect="1"/>
          </p:cNvPicPr>
          <p:nvPr/>
        </p:nvPicPr>
        <p:blipFill>
          <a:blip r:embed="rId3"/>
          <a:stretch>
            <a:fillRect/>
          </a:stretch>
        </p:blipFill>
        <p:spPr>
          <a:xfrm>
            <a:off x="7573008" y="2848707"/>
            <a:ext cx="1240944" cy="2087332"/>
          </a:xfrm>
          <a:prstGeom prst="rect">
            <a:avLst/>
          </a:prstGeom>
          <a:ln>
            <a:solidFill>
              <a:schemeClr val="tx1"/>
            </a:solidFill>
          </a:ln>
        </p:spPr>
      </p:pic>
      <p:sp>
        <p:nvSpPr>
          <p:cNvPr id="6" name="TextBox 5"/>
          <p:cNvSpPr txBox="1"/>
          <p:nvPr/>
        </p:nvSpPr>
        <p:spPr>
          <a:xfrm>
            <a:off x="4531895" y="2939334"/>
            <a:ext cx="3057500" cy="1815882"/>
          </a:xfrm>
          <a:prstGeom prst="rect">
            <a:avLst/>
          </a:prstGeom>
          <a:noFill/>
        </p:spPr>
        <p:txBody>
          <a:bodyPr wrap="square" rtlCol="0">
            <a:spAutoFit/>
          </a:bodyPr>
          <a:lstStyle/>
          <a:p>
            <a:pPr marL="285750" indent="-285750">
              <a:buFont typeface="Wingdings" panose="05000000000000000000" pitchFamily="2" charset="2"/>
              <a:buChar char="q"/>
            </a:pPr>
            <a:r>
              <a:rPr lang="en-US" dirty="0"/>
              <a:t>The dataset directory has the following substructure – </a:t>
            </a:r>
            <a:r>
              <a:rPr lang="en-US" noProof="1" smtClean="0"/>
              <a:t>cif files contain the properties of the crystal, atom_init.json contains the dictionary of feature vector of all the atoms and id_prop.csv contains the material ids and </a:t>
            </a:r>
            <a:r>
              <a:rPr lang="en-US" dirty="0" smtClean="0"/>
              <a:t>properties </a:t>
            </a:r>
            <a:r>
              <a:rPr lang="en-US" dirty="0"/>
              <a:t>of all the materials</a:t>
            </a:r>
            <a:r>
              <a:rPr lang="en-US" dirty="0" smtClean="0"/>
              <a:t>.</a:t>
            </a:r>
            <a:endParaRPr lang="en-US" dirty="0"/>
          </a:p>
        </p:txBody>
      </p:sp>
      <p:sp>
        <p:nvSpPr>
          <p:cNvPr id="7" name="TextBox 6"/>
          <p:cNvSpPr txBox="1"/>
          <p:nvPr/>
        </p:nvSpPr>
        <p:spPr>
          <a:xfrm>
            <a:off x="2412187" y="4693372"/>
            <a:ext cx="2154455" cy="184666"/>
          </a:xfrm>
          <a:prstGeom prst="rect">
            <a:avLst/>
          </a:prstGeom>
          <a:noFill/>
        </p:spPr>
        <p:txBody>
          <a:bodyPr wrap="square" rtlCol="0">
            <a:spAutoFit/>
          </a:bodyPr>
          <a:lstStyle/>
          <a:p>
            <a:pPr lvl="0"/>
            <a:r>
              <a:rPr lang="en-IN" sz="600" b="1" dirty="0"/>
              <a:t>Crystallographic Information File (CIF) of </a:t>
            </a:r>
            <a:r>
              <a:rPr lang="en-IN" sz="600" b="1" dirty="0" smtClean="0"/>
              <a:t>LiGdAu</a:t>
            </a:r>
            <a:r>
              <a:rPr lang="en-IN" sz="600" b="1" baseline="-25000" dirty="0" smtClean="0"/>
              <a:t>2</a:t>
            </a:r>
            <a:endParaRPr lang="en-IN" sz="600" dirty="0"/>
          </a:p>
        </p:txBody>
      </p:sp>
      <p:sp>
        <p:nvSpPr>
          <p:cNvPr id="23"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4032111739"/>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
        <p:nvSpPr>
          <p:cNvPr id="25"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18626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a:solidFill>
                  <a:schemeClr val="lt1"/>
                </a:solidFill>
              </a:rPr>
              <a:t>4</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REPRESENTATION OF MATERIALS</a:t>
            </a:r>
            <a:endParaRPr lang="en-IN" sz="2000" b="1" dirty="0">
              <a:solidFill>
                <a:srgbClr val="15A7E1"/>
              </a:solidFill>
            </a:endParaRPr>
          </a:p>
        </p:txBody>
      </p:sp>
      <p:sp>
        <p:nvSpPr>
          <p:cNvPr id="3" name="TextBox 2"/>
          <p:cNvSpPr txBox="1"/>
          <p:nvPr/>
        </p:nvSpPr>
        <p:spPr>
          <a:xfrm>
            <a:off x="2494547" y="850232"/>
            <a:ext cx="6232358" cy="2462213"/>
          </a:xfrm>
          <a:prstGeom prst="rect">
            <a:avLst/>
          </a:prstGeom>
          <a:noFill/>
        </p:spPr>
        <p:txBody>
          <a:bodyPr wrap="square" rtlCol="0">
            <a:spAutoFit/>
          </a:bodyPr>
          <a:lstStyle/>
          <a:p>
            <a:pPr marL="285750" indent="-285750">
              <a:buFont typeface="Wingdings" panose="05000000000000000000" pitchFamily="2" charset="2"/>
              <a:buChar char="q"/>
            </a:pPr>
            <a:r>
              <a:rPr lang="en-IN" b="1" dirty="0" smtClean="0"/>
              <a:t>SMILES (Simplified Molecule Input Line Entry System)</a:t>
            </a:r>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smtClean="0"/>
          </a:p>
          <a:p>
            <a:pPr lvl="1"/>
            <a:r>
              <a:rPr lang="en-IN" dirty="0"/>
              <a:t>	</a:t>
            </a:r>
            <a:endParaRPr lang="en-IN" dirty="0" smtClean="0"/>
          </a:p>
          <a:p>
            <a:pPr marL="285750" indent="-285750">
              <a:buFont typeface="Wingdings" panose="05000000000000000000" pitchFamily="2" charset="2"/>
              <a:buChar char="q"/>
            </a:pPr>
            <a:r>
              <a:rPr lang="en-IN" b="1" dirty="0" smtClean="0"/>
              <a:t>Molecule Graphs</a:t>
            </a:r>
            <a:endParaRPr lang="en-IN" b="1" dirty="0"/>
          </a:p>
        </p:txBody>
      </p:sp>
      <p:pic>
        <p:nvPicPr>
          <p:cNvPr id="4" name="Picture 3"/>
          <p:cNvPicPr>
            <a:picLocks noChangeAspect="1"/>
          </p:cNvPicPr>
          <p:nvPr/>
        </p:nvPicPr>
        <p:blipFill>
          <a:blip r:embed="rId3"/>
          <a:stretch>
            <a:fillRect/>
          </a:stretch>
        </p:blipFill>
        <p:spPr>
          <a:xfrm>
            <a:off x="2377440" y="3467579"/>
            <a:ext cx="3068855" cy="1231659"/>
          </a:xfrm>
          <a:prstGeom prst="rect">
            <a:avLst/>
          </a:prstGeom>
        </p:spPr>
      </p:pic>
      <p:pic>
        <p:nvPicPr>
          <p:cNvPr id="5" name="Picture 4"/>
          <p:cNvPicPr>
            <a:picLocks noChangeAspect="1"/>
          </p:cNvPicPr>
          <p:nvPr/>
        </p:nvPicPr>
        <p:blipFill>
          <a:blip r:embed="rId4"/>
          <a:stretch>
            <a:fillRect/>
          </a:stretch>
        </p:blipFill>
        <p:spPr>
          <a:xfrm>
            <a:off x="2801955" y="1460496"/>
            <a:ext cx="5905699" cy="1277699"/>
          </a:xfrm>
          <a:prstGeom prst="rect">
            <a:avLst/>
          </a:prstGeom>
        </p:spPr>
      </p:pic>
      <p:sp>
        <p:nvSpPr>
          <p:cNvPr id="7" name="TextBox 6"/>
          <p:cNvSpPr txBox="1"/>
          <p:nvPr/>
        </p:nvSpPr>
        <p:spPr>
          <a:xfrm>
            <a:off x="5587066" y="3821798"/>
            <a:ext cx="3364429" cy="523220"/>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t>Graph </a:t>
            </a:r>
            <a:r>
              <a:rPr lang="en-IN" dirty="0"/>
              <a:t>construction is straightforward</a:t>
            </a:r>
          </a:p>
          <a:p>
            <a:pPr marL="285750" indent="-285750">
              <a:buFont typeface="Wingdings" panose="05000000000000000000" pitchFamily="2" charset="2"/>
              <a:buChar char="ü"/>
            </a:pPr>
            <a:r>
              <a:rPr lang="en-IN" dirty="0" smtClean="0"/>
              <a:t>All </a:t>
            </a:r>
            <a:r>
              <a:rPr lang="en-IN" dirty="0"/>
              <a:t>information </a:t>
            </a:r>
            <a:r>
              <a:rPr lang="en-IN" dirty="0" smtClean="0"/>
              <a:t>is encoded</a:t>
            </a:r>
            <a:endParaRPr lang="en-IN" dirty="0"/>
          </a:p>
        </p:txBody>
      </p:sp>
      <p:sp>
        <p:nvSpPr>
          <p:cNvPr id="23"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3791189055"/>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
        <p:nvSpPr>
          <p:cNvPr id="25"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30059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a:solidFill>
                  <a:schemeClr val="lt1"/>
                </a:solidFill>
              </a:rPr>
              <a:t>5</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REPRESENTATION OF MATERIALS</a:t>
            </a:r>
            <a:endParaRPr lang="en-IN" sz="2000" b="1" dirty="0">
              <a:solidFill>
                <a:srgbClr val="15A7E1"/>
              </a:solidFill>
            </a:endParaRPr>
          </a:p>
        </p:txBody>
      </p:sp>
      <p:sp>
        <p:nvSpPr>
          <p:cNvPr id="3" name="TextBox 2"/>
          <p:cNvSpPr txBox="1"/>
          <p:nvPr/>
        </p:nvSpPr>
        <p:spPr>
          <a:xfrm>
            <a:off x="2377439" y="871606"/>
            <a:ext cx="6485823" cy="3970318"/>
          </a:xfrm>
          <a:prstGeom prst="rect">
            <a:avLst/>
          </a:prstGeom>
          <a:noFill/>
        </p:spPr>
        <p:txBody>
          <a:bodyPr wrap="square" rtlCol="0">
            <a:spAutoFit/>
          </a:bodyPr>
          <a:lstStyle/>
          <a:p>
            <a:pPr marL="285750" indent="-285750">
              <a:buFont typeface="Wingdings" panose="05000000000000000000" pitchFamily="2" charset="2"/>
              <a:buChar char="q"/>
            </a:pPr>
            <a:r>
              <a:rPr lang="en-IN" b="1" dirty="0" smtClean="0"/>
              <a:t>Crystal Graphs </a:t>
            </a:r>
            <a:r>
              <a:rPr lang="en-IN" dirty="0" smtClean="0"/>
              <a:t>(Crystallographic Information Files)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endParaRPr lang="en-IN" dirty="0"/>
          </a:p>
          <a:p>
            <a:endParaRPr lang="en-IN" dirty="0" smtClean="0"/>
          </a:p>
          <a:p>
            <a:endParaRPr lang="en-IN" dirty="0" smtClean="0"/>
          </a:p>
          <a:p>
            <a:endParaRPr lang="en-IN" dirty="0"/>
          </a:p>
          <a:p>
            <a:pPr marL="285750" indent="-285750">
              <a:buFont typeface="Wingdings" panose="05000000000000000000" pitchFamily="2" charset="2"/>
              <a:buChar char="ü"/>
            </a:pPr>
            <a:r>
              <a:rPr lang="en-IN" dirty="0" smtClean="0"/>
              <a:t>A crystal </a:t>
            </a:r>
            <a:r>
              <a:rPr lang="en-IN" dirty="0"/>
              <a:t>graph G is an </a:t>
            </a:r>
            <a:r>
              <a:rPr lang="en-IN" dirty="0">
                <a:solidFill>
                  <a:srgbClr val="1CAAE2"/>
                </a:solidFill>
              </a:rPr>
              <a:t>undirected </a:t>
            </a:r>
            <a:r>
              <a:rPr lang="en-IN" dirty="0" smtClean="0">
                <a:solidFill>
                  <a:srgbClr val="1CAAE2"/>
                </a:solidFill>
              </a:rPr>
              <a:t>multigraph</a:t>
            </a:r>
            <a:r>
              <a:rPr lang="en-IN" dirty="0" smtClean="0"/>
              <a:t> </a:t>
            </a:r>
            <a:r>
              <a:rPr lang="en-IN" dirty="0"/>
              <a:t>defined by nodes </a:t>
            </a:r>
            <a:r>
              <a:rPr lang="en-IN" dirty="0" smtClean="0"/>
              <a:t>representing </a:t>
            </a:r>
            <a:r>
              <a:rPr lang="en-IN" dirty="0"/>
              <a:t>atoms and edges representing connections between atoms in a </a:t>
            </a:r>
            <a:r>
              <a:rPr lang="en-IN" dirty="0" smtClean="0"/>
              <a:t>crystal</a:t>
            </a:r>
          </a:p>
          <a:p>
            <a:pPr marL="285750" indent="-285750">
              <a:buFont typeface="Wingdings" panose="05000000000000000000" pitchFamily="2" charset="2"/>
              <a:buChar char="ü"/>
            </a:pPr>
            <a:r>
              <a:rPr lang="en-IN" dirty="0"/>
              <a:t>The crystal graph is unlike normal graphs since it </a:t>
            </a:r>
            <a:r>
              <a:rPr lang="en-IN" dirty="0">
                <a:solidFill>
                  <a:srgbClr val="1CAAE2"/>
                </a:solidFill>
              </a:rPr>
              <a:t>allows multiple edges </a:t>
            </a:r>
            <a:r>
              <a:rPr lang="en-IN" dirty="0"/>
              <a:t>between the same pair of end nodes, a characteristic for crystal graphs due to their periodicity, in contrast to molecular </a:t>
            </a:r>
            <a:r>
              <a:rPr lang="en-IN" dirty="0" smtClean="0"/>
              <a:t>graphs</a:t>
            </a:r>
          </a:p>
          <a:p>
            <a:pPr marL="285750" indent="-285750">
              <a:buFont typeface="Wingdings" panose="05000000000000000000" pitchFamily="2" charset="2"/>
              <a:buChar char="ü"/>
            </a:pPr>
            <a:r>
              <a:rPr lang="en-IN" dirty="0"/>
              <a:t>Each node </a:t>
            </a:r>
            <a:r>
              <a:rPr lang="en-IN" dirty="0" err="1"/>
              <a:t>i</a:t>
            </a:r>
            <a:r>
              <a:rPr lang="en-IN" dirty="0"/>
              <a:t> is represented by a feature vector v</a:t>
            </a:r>
            <a:r>
              <a:rPr lang="en-IN" baseline="-25000" dirty="0"/>
              <a:t>i</a:t>
            </a:r>
            <a:r>
              <a:rPr lang="en-IN" dirty="0"/>
              <a:t>, encoding the property of the atom corresponding to node </a:t>
            </a:r>
            <a:r>
              <a:rPr lang="en-IN" dirty="0" err="1"/>
              <a:t>i</a:t>
            </a:r>
            <a:r>
              <a:rPr lang="en-IN" dirty="0"/>
              <a:t>. Similarly, each edge (</a:t>
            </a:r>
            <a:r>
              <a:rPr lang="en-IN" dirty="0" err="1"/>
              <a:t>i,j</a:t>
            </a:r>
            <a:r>
              <a:rPr lang="en-IN" dirty="0"/>
              <a:t>)</a:t>
            </a:r>
            <a:r>
              <a:rPr lang="en-IN" baseline="-25000" dirty="0"/>
              <a:t>k</a:t>
            </a:r>
            <a:r>
              <a:rPr lang="en-IN" dirty="0"/>
              <a:t> is represented by a feature vector u(</a:t>
            </a:r>
            <a:r>
              <a:rPr lang="en-IN" dirty="0" err="1"/>
              <a:t>i,j</a:t>
            </a:r>
            <a:r>
              <a:rPr lang="en-IN" dirty="0"/>
              <a:t>)</a:t>
            </a:r>
            <a:r>
              <a:rPr lang="en-IN" baseline="-25000" dirty="0"/>
              <a:t>k</a:t>
            </a:r>
            <a:r>
              <a:rPr lang="en-IN" dirty="0"/>
              <a:t> corresponding to the k-</a:t>
            </a:r>
            <a:r>
              <a:rPr lang="en-IN" dirty="0" err="1"/>
              <a:t>th</a:t>
            </a:r>
            <a:r>
              <a:rPr lang="en-IN" dirty="0"/>
              <a:t> bond connecting atom </a:t>
            </a:r>
            <a:r>
              <a:rPr lang="en-IN" dirty="0" err="1"/>
              <a:t>i</a:t>
            </a:r>
            <a:r>
              <a:rPr lang="en-IN" dirty="0"/>
              <a:t> and atom j.</a:t>
            </a:r>
          </a:p>
        </p:txBody>
      </p:sp>
      <p:pic>
        <p:nvPicPr>
          <p:cNvPr id="19" name="Picture 18"/>
          <p:cNvPicPr/>
          <p:nvPr/>
        </p:nvPicPr>
        <p:blipFill rotWithShape="1">
          <a:blip r:embed="rId3">
            <a:extLst>
              <a:ext uri="{28A0092B-C50C-407E-A947-70E740481C1C}">
                <a14:useLocalDpi xmlns:a14="http://schemas.microsoft.com/office/drawing/2010/main" val="0"/>
              </a:ext>
            </a:extLst>
          </a:blip>
          <a:srcRect r="990"/>
          <a:stretch/>
        </p:blipFill>
        <p:spPr bwMode="auto">
          <a:xfrm>
            <a:off x="3599212" y="1276331"/>
            <a:ext cx="3716053" cy="1451610"/>
          </a:xfrm>
          <a:prstGeom prst="rect">
            <a:avLst/>
          </a:prstGeom>
          <a:ln w="9525" cap="flat" cmpd="sng" algn="ctr">
            <a:noFill/>
            <a:prstDash val="solid"/>
            <a:round/>
            <a:headEnd type="none" w="med" len="med"/>
            <a:tailEnd type="none" w="med" len="med"/>
          </a:ln>
          <a:extLst>
            <a:ext uri="{53640926-AAD7-44D8-BBD7-CCE9431645EC}">
              <a14:shadowObscured xmlns:a14="http://schemas.microsoft.com/office/drawing/2010/main"/>
            </a:ext>
          </a:extLst>
        </p:spPr>
      </p:pic>
      <p:sp>
        <p:nvSpPr>
          <p:cNvPr id="21"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graphicFrame>
        <p:nvGraphicFramePr>
          <p:cNvPr id="22" name="Table 21"/>
          <p:cNvGraphicFramePr>
            <a:graphicFrameLocks noGrp="1"/>
          </p:cNvGraphicFramePr>
          <p:nvPr>
            <p:extLst>
              <p:ext uri="{D42A27DB-BD31-4B8C-83A1-F6EECF244321}">
                <p14:modId xmlns:p14="http://schemas.microsoft.com/office/powerpoint/2010/main" val="3007470692"/>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
        <p:nvSpPr>
          <p:cNvPr id="23"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81915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a:solidFill>
                  <a:schemeClr val="lt1"/>
                </a:solidFill>
              </a:rPr>
              <a:t>6</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GRAPH CONVOLUTION NETWORKS</a:t>
            </a:r>
            <a:endParaRPr lang="en-IN" sz="2000" b="1" dirty="0">
              <a:solidFill>
                <a:srgbClr val="15A7E1"/>
              </a:solidFill>
            </a:endParaRPr>
          </a:p>
        </p:txBody>
      </p:sp>
      <p:pic>
        <p:nvPicPr>
          <p:cNvPr id="3" name="Picture 2"/>
          <p:cNvPicPr>
            <a:picLocks noChangeAspect="1"/>
          </p:cNvPicPr>
          <p:nvPr/>
        </p:nvPicPr>
        <p:blipFill rotWithShape="1">
          <a:blip r:embed="rId3"/>
          <a:srcRect t="1828"/>
          <a:stretch/>
        </p:blipFill>
        <p:spPr>
          <a:xfrm>
            <a:off x="2262246" y="1560250"/>
            <a:ext cx="2950813" cy="3419183"/>
          </a:xfrm>
          <a:prstGeom prst="rect">
            <a:avLst/>
          </a:prstGeom>
        </p:spPr>
      </p:pic>
      <p:pic>
        <p:nvPicPr>
          <p:cNvPr id="4" name="Picture 3"/>
          <p:cNvPicPr>
            <a:picLocks noChangeAspect="1"/>
          </p:cNvPicPr>
          <p:nvPr/>
        </p:nvPicPr>
        <p:blipFill>
          <a:blip r:embed="rId4"/>
          <a:stretch>
            <a:fillRect/>
          </a:stretch>
        </p:blipFill>
        <p:spPr>
          <a:xfrm>
            <a:off x="5872022" y="1480146"/>
            <a:ext cx="3038424" cy="3499279"/>
          </a:xfrm>
          <a:prstGeom prst="rect">
            <a:avLst/>
          </a:prstGeom>
        </p:spPr>
      </p:pic>
      <p:cxnSp>
        <p:nvCxnSpPr>
          <p:cNvPr id="6" name="Straight Arrow Connector 5"/>
          <p:cNvCxnSpPr/>
          <p:nvPr/>
        </p:nvCxnSpPr>
        <p:spPr>
          <a:xfrm>
            <a:off x="5308217" y="2069432"/>
            <a:ext cx="36434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253605" y="3208367"/>
            <a:ext cx="36434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222723" y="4379495"/>
            <a:ext cx="36434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878023" y="1136063"/>
            <a:ext cx="5589074" cy="307777"/>
          </a:xfrm>
          <a:prstGeom prst="rect">
            <a:avLst/>
          </a:prstGeom>
          <a:noFill/>
          <a:ln>
            <a:solidFill>
              <a:srgbClr val="1CAAE2"/>
            </a:solidFill>
          </a:ln>
        </p:spPr>
        <p:txBody>
          <a:bodyPr wrap="square" rtlCol="0">
            <a:spAutoFit/>
          </a:bodyPr>
          <a:lstStyle/>
          <a:p>
            <a:r>
              <a:rPr lang="en-IN" dirty="0" smtClean="0"/>
              <a:t>Invariances </a:t>
            </a:r>
            <a:r>
              <a:rPr lang="en-IN" dirty="0"/>
              <a:t>are built into the neural networks to prevent overfitting</a:t>
            </a:r>
          </a:p>
        </p:txBody>
      </p:sp>
      <p:sp>
        <p:nvSpPr>
          <p:cNvPr id="8" name="TextBox 7"/>
          <p:cNvSpPr txBox="1"/>
          <p:nvPr/>
        </p:nvSpPr>
        <p:spPr>
          <a:xfrm>
            <a:off x="2878023" y="750277"/>
            <a:ext cx="5335535" cy="307777"/>
          </a:xfrm>
          <a:prstGeom prst="rect">
            <a:avLst/>
          </a:prstGeom>
          <a:noFill/>
        </p:spPr>
        <p:txBody>
          <a:bodyPr wrap="square" rtlCol="0">
            <a:spAutoFit/>
          </a:bodyPr>
          <a:lstStyle/>
          <a:p>
            <a:pPr algn="ctr"/>
            <a:r>
              <a:rPr lang="en-IN" b="1" dirty="0" smtClean="0"/>
              <a:t>Deep Learning for different data types</a:t>
            </a:r>
            <a:endParaRPr lang="en-IN" b="1" dirty="0"/>
          </a:p>
        </p:txBody>
      </p:sp>
      <p:sp>
        <p:nvSpPr>
          <p:cNvPr id="25"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2175919548"/>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
        <p:nvSpPr>
          <p:cNvPr id="27"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62959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a:solidFill>
                  <a:schemeClr val="lt1"/>
                </a:solidFill>
              </a:rPr>
              <a:t>7</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GRAPH CONVOLUTION NETWORKS</a:t>
            </a:r>
            <a:endParaRPr lang="en-IN" sz="2000" b="1" dirty="0">
              <a:solidFill>
                <a:srgbClr val="15A7E1"/>
              </a:solidFill>
            </a:endParaRPr>
          </a:p>
        </p:txBody>
      </p:sp>
      <p:sp>
        <p:nvSpPr>
          <p:cNvPr id="24" name="TextBox 23"/>
          <p:cNvSpPr txBox="1"/>
          <p:nvPr/>
        </p:nvSpPr>
        <p:spPr>
          <a:xfrm>
            <a:off x="3633939" y="776485"/>
            <a:ext cx="3906253" cy="307777"/>
          </a:xfrm>
          <a:prstGeom prst="rect">
            <a:avLst/>
          </a:prstGeom>
          <a:noFill/>
          <a:ln>
            <a:solidFill>
              <a:schemeClr val="tx1"/>
            </a:solidFill>
          </a:ln>
        </p:spPr>
        <p:txBody>
          <a:bodyPr wrap="square" rtlCol="0">
            <a:spAutoFit/>
          </a:bodyPr>
          <a:lstStyle/>
          <a:p>
            <a:pPr algn="ctr"/>
            <a:r>
              <a:rPr lang="en-IN" b="1" dirty="0" smtClean="0"/>
              <a:t>Convolutional Neural Network</a:t>
            </a:r>
            <a:endParaRPr lang="en-IN" b="1" dirty="0"/>
          </a:p>
        </p:txBody>
      </p:sp>
      <p:pic>
        <p:nvPicPr>
          <p:cNvPr id="25" name="Picture 24">
            <a:extLst>
              <a:ext uri="{FF2B5EF4-FFF2-40B4-BE49-F238E27FC236}">
                <a16:creationId xmlns:a16="http://schemas.microsoft.com/office/drawing/2014/main" id="{B2955C33-0A74-4722-85B8-FCA2DE166BA8}"/>
              </a:ext>
            </a:extLst>
          </p:cNvPr>
          <p:cNvPicPr>
            <a:picLocks noChangeAspect="1"/>
          </p:cNvPicPr>
          <p:nvPr/>
        </p:nvPicPr>
        <p:blipFill rotWithShape="1">
          <a:blip r:embed="rId3"/>
          <a:srcRect l="7252"/>
          <a:stretch/>
        </p:blipFill>
        <p:spPr>
          <a:xfrm>
            <a:off x="2506744" y="1231938"/>
            <a:ext cx="6160644" cy="1714083"/>
          </a:xfrm>
          <a:prstGeom prst="rect">
            <a:avLst/>
          </a:prstGeom>
        </p:spPr>
      </p:pic>
      <p:pic>
        <p:nvPicPr>
          <p:cNvPr id="26" name="Picture 2" descr="How to calculate output sizes after a convolution layer in a configuration  file? - Stack Overflow">
            <a:extLst>
              <a:ext uri="{FF2B5EF4-FFF2-40B4-BE49-F238E27FC236}">
                <a16:creationId xmlns:a16="http://schemas.microsoft.com/office/drawing/2014/main" id="{91AE16C6-C802-4A12-A174-1E6288AD9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136" y="3383900"/>
            <a:ext cx="2031556" cy="14159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1B20FC9-09C5-4732-A0E0-8D73E4FD71A4}"/>
              </a:ext>
            </a:extLst>
          </p:cNvPr>
          <p:cNvSpPr txBox="1"/>
          <p:nvPr/>
        </p:nvSpPr>
        <p:spPr>
          <a:xfrm>
            <a:off x="3224463" y="2946021"/>
            <a:ext cx="4989096" cy="261610"/>
          </a:xfrm>
          <a:prstGeom prst="rect">
            <a:avLst/>
          </a:prstGeom>
          <a:noFill/>
        </p:spPr>
        <p:txBody>
          <a:bodyPr wrap="square" rtlCol="0">
            <a:spAutoFit/>
          </a:bodyPr>
          <a:lstStyle/>
          <a:p>
            <a:pPr algn="ctr"/>
            <a:r>
              <a:rPr lang="en-IN" sz="1050" b="1" dirty="0"/>
              <a:t>Figure – 2 layer CNN architecture </a:t>
            </a:r>
          </a:p>
        </p:txBody>
      </p:sp>
      <p:sp>
        <p:nvSpPr>
          <p:cNvPr id="5" name="TextBox 4"/>
          <p:cNvSpPr txBox="1"/>
          <p:nvPr/>
        </p:nvSpPr>
        <p:spPr>
          <a:xfrm>
            <a:off x="2377440" y="3383900"/>
            <a:ext cx="4280322" cy="1384995"/>
          </a:xfrm>
          <a:prstGeom prst="rect">
            <a:avLst/>
          </a:prstGeom>
          <a:noFill/>
        </p:spPr>
        <p:txBody>
          <a:bodyPr wrap="square" rtlCol="0">
            <a:spAutoFit/>
          </a:bodyPr>
          <a:lstStyle/>
          <a:p>
            <a:pPr marL="285750" indent="-285750">
              <a:buFont typeface="Wingdings" panose="05000000000000000000" pitchFamily="2" charset="2"/>
              <a:buChar char="ü"/>
            </a:pPr>
            <a:r>
              <a:rPr lang="en-US">
                <a:solidFill>
                  <a:srgbClr val="0A0A0A"/>
                </a:solidFill>
              </a:rPr>
              <a:t>CNN are highly popular because of their architecture as there is no need for feature extraction. </a:t>
            </a:r>
          </a:p>
          <a:p>
            <a:pPr marL="285750" indent="-285750">
              <a:buFont typeface="Wingdings" panose="05000000000000000000" pitchFamily="2" charset="2"/>
              <a:buChar char="ü"/>
            </a:pPr>
            <a:r>
              <a:rPr lang="en-IN" smtClean="0"/>
              <a:t>2 layer CNN architecture can be used to predict effective diffusivity of porous media from their structural images</a:t>
            </a:r>
            <a:endParaRPr lang="en-IN"/>
          </a:p>
        </p:txBody>
      </p:sp>
      <p:sp>
        <p:nvSpPr>
          <p:cNvPr id="31"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sp>
        <p:nvSpPr>
          <p:cNvPr id="32"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8" name="Table 37"/>
          <p:cNvGraphicFramePr>
            <a:graphicFrameLocks noGrp="1"/>
          </p:cNvGraphicFramePr>
          <p:nvPr>
            <p:extLst>
              <p:ext uri="{D42A27DB-BD31-4B8C-83A1-F6EECF244321}">
                <p14:modId xmlns:p14="http://schemas.microsoft.com/office/powerpoint/2010/main" val="314110609"/>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Tree>
    <p:extLst>
      <p:ext uri="{BB962C8B-B14F-4D97-AF65-F5344CB8AC3E}">
        <p14:creationId xmlns:p14="http://schemas.microsoft.com/office/powerpoint/2010/main" val="1245495620"/>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5"/>
          <p:cNvSpPr/>
          <p:nvPr/>
        </p:nvSpPr>
        <p:spPr>
          <a:xfrm>
            <a:off x="2377440" y="5058171"/>
            <a:ext cx="4572000" cy="89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52560" y="2862072"/>
            <a:ext cx="91500" cy="2194500"/>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681085" y="5058163"/>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49565" y="5058163"/>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412605" y="5058163"/>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ldNum" idx="12"/>
          </p:nvPr>
        </p:nvSpPr>
        <p:spPr>
          <a:xfrm>
            <a:off x="8783528" y="-176"/>
            <a:ext cx="360600" cy="330600"/>
          </a:xfrm>
          <a:prstGeom prst="rect">
            <a:avLst/>
          </a:prstGeom>
          <a:solidFill>
            <a:srgbClr val="1CAAE2"/>
          </a:solidFill>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IN" dirty="0">
                <a:solidFill>
                  <a:schemeClr val="lt1"/>
                </a:solidFill>
              </a:rPr>
              <a:t>8</a:t>
            </a:r>
            <a:endParaRPr dirty="0">
              <a:solidFill>
                <a:schemeClr val="lt1"/>
              </a:solidFill>
            </a:endParaRPr>
          </a:p>
        </p:txBody>
      </p:sp>
      <p:cxnSp>
        <p:nvCxnSpPr>
          <p:cNvPr id="13" name="Straight Connector 12">
            <a:extLst>
              <a:ext uri="{FF2B5EF4-FFF2-40B4-BE49-F238E27FC236}">
                <a16:creationId xmlns:a16="http://schemas.microsoft.com/office/drawing/2014/main" id="{6A66B1A0-6736-4BE4-962C-B5AFC9E66A6A}"/>
              </a:ext>
            </a:extLst>
          </p:cNvPr>
          <p:cNvCxnSpPr>
            <a:cxnSpLocks/>
          </p:cNvCxnSpPr>
          <p:nvPr/>
        </p:nvCxnSpPr>
        <p:spPr>
          <a:xfrm flipV="1">
            <a:off x="2377440" y="655414"/>
            <a:ext cx="6419252" cy="1207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523A48-90E1-4234-93BF-685B711746BA}"/>
              </a:ext>
            </a:extLst>
          </p:cNvPr>
          <p:cNvSpPr txBox="1"/>
          <p:nvPr/>
        </p:nvSpPr>
        <p:spPr>
          <a:xfrm>
            <a:off x="2377440" y="188644"/>
            <a:ext cx="6419252" cy="400110"/>
          </a:xfrm>
          <a:prstGeom prst="rect">
            <a:avLst/>
          </a:prstGeom>
          <a:noFill/>
          <a:ln>
            <a:noFill/>
          </a:ln>
        </p:spPr>
        <p:txBody>
          <a:bodyPr wrap="square" rtlCol="0">
            <a:spAutoFit/>
          </a:bodyPr>
          <a:lstStyle/>
          <a:p>
            <a:pPr algn="ctr"/>
            <a:r>
              <a:rPr lang="en-US" sz="2000" b="1" noProof="1" smtClean="0">
                <a:solidFill>
                  <a:srgbClr val="15A7E1"/>
                </a:solidFill>
              </a:rPr>
              <a:t>CRYSTAL GRAPH CNN</a:t>
            </a:r>
            <a:endParaRPr lang="en-IN" sz="2000" b="1" dirty="0">
              <a:solidFill>
                <a:srgbClr val="15A7E1"/>
              </a:solidFill>
            </a:endParaRPr>
          </a:p>
        </p:txBody>
      </p:sp>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3013869" y="2914016"/>
            <a:ext cx="5462129" cy="1753411"/>
          </a:xfrm>
          <a:prstGeom prst="rect">
            <a:avLst/>
          </a:prstGeom>
          <a:ln>
            <a:noFill/>
          </a:ln>
        </p:spPr>
      </p:pic>
      <p:sp>
        <p:nvSpPr>
          <p:cNvPr id="18" name="TextBox 17">
            <a:extLst>
              <a:ext uri="{FF2B5EF4-FFF2-40B4-BE49-F238E27FC236}">
                <a16:creationId xmlns:a16="http://schemas.microsoft.com/office/drawing/2014/main" id="{C1B20FC9-09C5-4732-A0E0-8D73E4FD71A4}"/>
              </a:ext>
            </a:extLst>
          </p:cNvPr>
          <p:cNvSpPr txBox="1"/>
          <p:nvPr/>
        </p:nvSpPr>
        <p:spPr>
          <a:xfrm>
            <a:off x="3250386" y="4630445"/>
            <a:ext cx="4989096" cy="253916"/>
          </a:xfrm>
          <a:prstGeom prst="rect">
            <a:avLst/>
          </a:prstGeom>
          <a:noFill/>
        </p:spPr>
        <p:txBody>
          <a:bodyPr wrap="square" rtlCol="0">
            <a:spAutoFit/>
          </a:bodyPr>
          <a:lstStyle/>
          <a:p>
            <a:pPr algn="ctr"/>
            <a:r>
              <a:rPr lang="en-IN" sz="1050" b="1" dirty="0"/>
              <a:t>Figure – </a:t>
            </a:r>
            <a:r>
              <a:rPr lang="en-US" sz="1050" b="1"/>
              <a:t>Convolutional neural network on top of the crystal </a:t>
            </a:r>
            <a:r>
              <a:rPr lang="en-US" sz="1050" b="1" smtClean="0"/>
              <a:t>graph</a:t>
            </a:r>
            <a:endParaRPr lang="en-IN" sz="1050"/>
          </a:p>
        </p:txBody>
      </p:sp>
      <p:sp>
        <p:nvSpPr>
          <p:cNvPr id="19" name="TextBox 18"/>
          <p:cNvSpPr txBox="1"/>
          <p:nvPr/>
        </p:nvSpPr>
        <p:spPr>
          <a:xfrm>
            <a:off x="3389498" y="760175"/>
            <a:ext cx="4395135" cy="307777"/>
          </a:xfrm>
          <a:prstGeom prst="rect">
            <a:avLst/>
          </a:prstGeom>
          <a:noFill/>
          <a:ln>
            <a:solidFill>
              <a:schemeClr val="tx1"/>
            </a:solidFill>
          </a:ln>
        </p:spPr>
        <p:txBody>
          <a:bodyPr wrap="square" rtlCol="0">
            <a:spAutoFit/>
          </a:bodyPr>
          <a:lstStyle/>
          <a:p>
            <a:pPr algn="ctr"/>
            <a:r>
              <a:rPr lang="en-IN" b="1" dirty="0" smtClean="0"/>
              <a:t>Crystal Graph Convolutional Neural Network</a:t>
            </a:r>
            <a:endParaRPr lang="en-IN" b="1" dirty="0"/>
          </a:p>
        </p:txBody>
      </p:sp>
      <p:sp>
        <p:nvSpPr>
          <p:cNvPr id="3" name="Rounded Rectangle 2"/>
          <p:cNvSpPr/>
          <p:nvPr/>
        </p:nvSpPr>
        <p:spPr>
          <a:xfrm>
            <a:off x="2895798" y="1690245"/>
            <a:ext cx="2086678" cy="409074"/>
          </a:xfrm>
          <a:prstGeom prst="roundRect">
            <a:avLst/>
          </a:prstGeom>
          <a:noFill/>
          <a:ln>
            <a:solidFill>
              <a:srgbClr val="1C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6377031" y="1691777"/>
            <a:ext cx="2035454" cy="409074"/>
          </a:xfrm>
          <a:prstGeom prst="roundRect">
            <a:avLst/>
          </a:prstGeom>
          <a:noFill/>
          <a:ln>
            <a:solidFill>
              <a:srgbClr val="1C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980622" y="1732441"/>
            <a:ext cx="1917030" cy="307777"/>
          </a:xfrm>
          <a:prstGeom prst="rect">
            <a:avLst/>
          </a:prstGeom>
          <a:noFill/>
        </p:spPr>
        <p:txBody>
          <a:bodyPr wrap="square" rtlCol="0">
            <a:spAutoFit/>
          </a:bodyPr>
          <a:lstStyle/>
          <a:p>
            <a:r>
              <a:rPr lang="en-IN" dirty="0" smtClean="0"/>
              <a:t>Convolutional layers</a:t>
            </a:r>
            <a:endParaRPr lang="en-IN" dirty="0"/>
          </a:p>
        </p:txBody>
      </p:sp>
      <p:sp>
        <p:nvSpPr>
          <p:cNvPr id="24" name="TextBox 23"/>
          <p:cNvSpPr txBox="1"/>
          <p:nvPr/>
        </p:nvSpPr>
        <p:spPr>
          <a:xfrm>
            <a:off x="6694297" y="1727648"/>
            <a:ext cx="1636412" cy="307777"/>
          </a:xfrm>
          <a:prstGeom prst="rect">
            <a:avLst/>
          </a:prstGeom>
          <a:noFill/>
        </p:spPr>
        <p:txBody>
          <a:bodyPr wrap="square" rtlCol="0">
            <a:spAutoFit/>
          </a:bodyPr>
          <a:lstStyle/>
          <a:p>
            <a:r>
              <a:rPr lang="en-IN" dirty="0" smtClean="0"/>
              <a:t>Pooling layers</a:t>
            </a:r>
            <a:endParaRPr lang="en-IN" dirty="0"/>
          </a:p>
        </p:txBody>
      </p:sp>
      <p:pic>
        <p:nvPicPr>
          <p:cNvPr id="25" name="Picture 24"/>
          <p:cNvPicPr/>
          <p:nvPr/>
        </p:nvPicPr>
        <p:blipFill>
          <a:blip r:embed="rId4">
            <a:extLst>
              <a:ext uri="{28A0092B-C50C-407E-A947-70E740481C1C}">
                <a14:useLocalDpi xmlns:a14="http://schemas.microsoft.com/office/drawing/2010/main" val="0"/>
              </a:ext>
            </a:extLst>
          </a:blip>
          <a:stretch>
            <a:fillRect/>
          </a:stretch>
        </p:blipFill>
        <p:spPr>
          <a:xfrm>
            <a:off x="2293590" y="2253211"/>
            <a:ext cx="3125002" cy="466864"/>
          </a:xfrm>
          <a:prstGeom prst="rect">
            <a:avLst/>
          </a:prstGeom>
          <a:ln>
            <a:solidFill>
              <a:schemeClr val="tx1"/>
            </a:solidFill>
          </a:ln>
        </p:spPr>
      </p:pic>
      <p:pic>
        <p:nvPicPr>
          <p:cNvPr id="26" name="Picture 25"/>
          <p:cNvPicPr/>
          <p:nvPr/>
        </p:nvPicPr>
        <p:blipFill>
          <a:blip r:embed="rId5">
            <a:extLst>
              <a:ext uri="{28A0092B-C50C-407E-A947-70E740481C1C}">
                <a14:useLocalDpi xmlns:a14="http://schemas.microsoft.com/office/drawing/2010/main" val="0"/>
              </a:ext>
            </a:extLst>
          </a:blip>
          <a:stretch>
            <a:fillRect/>
          </a:stretch>
        </p:blipFill>
        <p:spPr>
          <a:xfrm>
            <a:off x="5999771" y="2277776"/>
            <a:ext cx="3025464" cy="445755"/>
          </a:xfrm>
          <a:prstGeom prst="rect">
            <a:avLst/>
          </a:prstGeom>
          <a:ln>
            <a:solidFill>
              <a:schemeClr val="tx1"/>
            </a:solidFill>
          </a:ln>
        </p:spPr>
      </p:pic>
      <p:cxnSp>
        <p:nvCxnSpPr>
          <p:cNvPr id="6" name="Straight Arrow Connector 5"/>
          <p:cNvCxnSpPr>
            <a:stCxn id="19" idx="2"/>
            <a:endCxn id="3" idx="0"/>
          </p:cNvCxnSpPr>
          <p:nvPr/>
        </p:nvCxnSpPr>
        <p:spPr>
          <a:xfrm flipH="1">
            <a:off x="3939137" y="1067952"/>
            <a:ext cx="1647929" cy="622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19" idx="2"/>
            <a:endCxn id="22" idx="0"/>
          </p:cNvCxnSpPr>
          <p:nvPr/>
        </p:nvCxnSpPr>
        <p:spPr>
          <a:xfrm>
            <a:off x="5587066" y="1067952"/>
            <a:ext cx="1807692" cy="623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Google Shape;108;p16"/>
          <p:cNvSpPr/>
          <p:nvPr/>
        </p:nvSpPr>
        <p:spPr>
          <a:xfrm>
            <a:off x="-1" y="139147"/>
            <a:ext cx="2194435" cy="4863549"/>
          </a:xfrm>
          <a:prstGeom prst="rect">
            <a:avLst/>
          </a:prstGeom>
          <a:solidFill>
            <a:srgbClr val="1CA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9E2FF"/>
              </a:solidFill>
            </a:endParaRPr>
          </a:p>
        </p:txBody>
      </p:sp>
      <p:sp>
        <p:nvSpPr>
          <p:cNvPr id="36" name="Google Shape;85;p15"/>
          <p:cNvSpPr/>
          <p:nvPr/>
        </p:nvSpPr>
        <p:spPr>
          <a:xfrm>
            <a:off x="731520" y="0"/>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p15"/>
          <p:cNvSpPr/>
          <p:nvPr/>
        </p:nvSpPr>
        <p:spPr>
          <a:xfrm>
            <a:off x="0" y="0"/>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7;p15"/>
          <p:cNvSpPr/>
          <p:nvPr/>
        </p:nvSpPr>
        <p:spPr>
          <a:xfrm>
            <a:off x="1463040" y="0"/>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p15"/>
          <p:cNvSpPr/>
          <p:nvPr/>
        </p:nvSpPr>
        <p:spPr>
          <a:xfrm>
            <a:off x="731520" y="5054399"/>
            <a:ext cx="731400" cy="89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6;p15"/>
          <p:cNvSpPr/>
          <p:nvPr/>
        </p:nvSpPr>
        <p:spPr>
          <a:xfrm>
            <a:off x="0" y="5054399"/>
            <a:ext cx="731400" cy="89100"/>
          </a:xfrm>
          <a:prstGeom prst="rect">
            <a:avLst/>
          </a:prstGeom>
          <a:solidFill>
            <a:srgbClr val="E6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7;p15"/>
          <p:cNvSpPr/>
          <p:nvPr/>
        </p:nvSpPr>
        <p:spPr>
          <a:xfrm>
            <a:off x="1463040" y="5054399"/>
            <a:ext cx="731400" cy="89100"/>
          </a:xfrm>
          <a:prstGeom prst="rect">
            <a:avLst/>
          </a:prstGeom>
          <a:solidFill>
            <a:srgbClr val="75B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3" name="Table 42"/>
          <p:cNvGraphicFramePr>
            <a:graphicFrameLocks noGrp="1"/>
          </p:cNvGraphicFramePr>
          <p:nvPr>
            <p:extLst>
              <p:ext uri="{D42A27DB-BD31-4B8C-83A1-F6EECF244321}">
                <p14:modId xmlns:p14="http://schemas.microsoft.com/office/powerpoint/2010/main" val="4117147248"/>
              </p:ext>
            </p:extLst>
          </p:nvPr>
        </p:nvGraphicFramePr>
        <p:xfrm>
          <a:off x="0" y="802175"/>
          <a:ext cx="2194434" cy="3385941"/>
        </p:xfrm>
        <a:graphic>
          <a:graphicData uri="http://schemas.openxmlformats.org/drawingml/2006/table">
            <a:tbl>
              <a:tblPr firstRow="1" bandRow="1"/>
              <a:tblGrid>
                <a:gridCol w="2194434">
                  <a:extLst>
                    <a:ext uri="{9D8B030D-6E8A-4147-A177-3AD203B41FA5}">
                      <a16:colId xmlns:a16="http://schemas.microsoft.com/office/drawing/2014/main" val="3612473722"/>
                    </a:ext>
                  </a:extLst>
                </a:gridCol>
              </a:tblGrid>
              <a:tr h="3381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OBJECTIVE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219030402"/>
                  </a:ext>
                </a:extLst>
              </a:tr>
              <a:tr h="38227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DATASET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2072672306"/>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REPRESENTATION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880257389"/>
                  </a:ext>
                </a:extLst>
              </a:tr>
              <a:tr h="5101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GRAPH CONVOLUTION NETWORKS</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CAAE2"/>
                    </a:solidFill>
                  </a:tcPr>
                </a:tc>
                <a:extLst>
                  <a:ext uri="{0D108BD9-81ED-4DB2-BD59-A6C34878D82A}">
                    <a16:rowId xmlns:a16="http://schemas.microsoft.com/office/drawing/2014/main" val="413616469"/>
                  </a:ext>
                </a:extLst>
              </a:tr>
              <a:tr h="4606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CRYSTAL</a:t>
                      </a:r>
                      <a:r>
                        <a:rPr lang="en-IN" sz="1050" b="1" baseline="0" dirty="0" smtClean="0">
                          <a:solidFill>
                            <a:schemeClr val="bg1"/>
                          </a:solidFill>
                        </a:rPr>
                        <a:t> GRAPH CNN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2185C5"/>
                    </a:solidFill>
                  </a:tcPr>
                </a:tc>
                <a:extLst>
                  <a:ext uri="{0D108BD9-81ED-4DB2-BD59-A6C34878D82A}">
                    <a16:rowId xmlns:a16="http://schemas.microsoft.com/office/drawing/2014/main" val="361949446"/>
                  </a:ext>
                </a:extLst>
              </a:tr>
              <a:tr h="47984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smtClean="0">
                          <a:solidFill>
                            <a:schemeClr val="bg1"/>
                          </a:solidFill>
                        </a:rPr>
                        <a:t>HYPERPARAMETER OPTIMIZATION</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99841403"/>
                  </a:ext>
                </a:extLst>
              </a:tr>
              <a:tr h="3756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327568"/>
                  </a:ext>
                </a:extLst>
              </a:tr>
              <a:tr h="41961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50" b="1" dirty="0">
                          <a:solidFill>
                            <a:schemeClr val="bg1"/>
                          </a:solidFill>
                        </a:rPr>
                        <a:t>FUTURE </a:t>
                      </a:r>
                      <a:r>
                        <a:rPr lang="en-IN" sz="1050" b="1" dirty="0" smtClean="0">
                          <a:solidFill>
                            <a:schemeClr val="bg1"/>
                          </a:solidFill>
                        </a:rPr>
                        <a:t>SCOPE</a:t>
                      </a:r>
                      <a:endParaRPr lang="en-IN" sz="1050"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5065602"/>
                  </a:ext>
                </a:extLst>
              </a:tr>
            </a:tbl>
          </a:graphicData>
        </a:graphic>
      </p:graphicFrame>
    </p:spTree>
    <p:extLst>
      <p:ext uri="{BB962C8B-B14F-4D97-AF65-F5344CB8AC3E}">
        <p14:creationId xmlns:p14="http://schemas.microsoft.com/office/powerpoint/2010/main" val="3860131487"/>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15418</TotalTime>
  <Words>3337</Words>
  <Application>Microsoft Office PowerPoint</Application>
  <PresentationFormat>On-screen Show (16:9)</PresentationFormat>
  <Paragraphs>539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SKP</dc:creator>
  <cp:lastModifiedBy>SKP</cp:lastModifiedBy>
  <cp:revision>352</cp:revision>
  <dcterms:modified xsi:type="dcterms:W3CDTF">2022-05-04T20:20:21Z</dcterms:modified>
</cp:coreProperties>
</file>