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hdev Pal" userId="cc07184d843404f9" providerId="LiveId" clId="{F3074FE3-696F-4330-BF01-B2A4A0E78849}"/>
    <pc:docChg chg="undo custSel addSld delSld modSld">
      <pc:chgData name="Sukhdev Pal" userId="cc07184d843404f9" providerId="LiveId" clId="{F3074FE3-696F-4330-BF01-B2A4A0E78849}" dt="2023-02-11T19:07:39.224" v="1338" actId="20577"/>
      <pc:docMkLst>
        <pc:docMk/>
      </pc:docMkLst>
      <pc:sldChg chg="delSp modSp mod">
        <pc:chgData name="Sukhdev Pal" userId="cc07184d843404f9" providerId="LiveId" clId="{F3074FE3-696F-4330-BF01-B2A4A0E78849}" dt="2023-02-11T18:40:03.806" v="420"/>
        <pc:sldMkLst>
          <pc:docMk/>
          <pc:sldMk cId="4195569286" sldId="256"/>
        </pc:sldMkLst>
        <pc:spChg chg="mod">
          <ac:chgData name="Sukhdev Pal" userId="cc07184d843404f9" providerId="LiveId" clId="{F3074FE3-696F-4330-BF01-B2A4A0E78849}" dt="2023-02-11T18:40:03.806" v="420"/>
          <ac:spMkLst>
            <pc:docMk/>
            <pc:sldMk cId="4195569286" sldId="256"/>
            <ac:spMk id="2" creationId="{5F302912-3444-BFCB-4DD7-7240B4271F2E}"/>
          </ac:spMkLst>
        </pc:spChg>
        <pc:spChg chg="del">
          <ac:chgData name="Sukhdev Pal" userId="cc07184d843404f9" providerId="LiveId" clId="{F3074FE3-696F-4330-BF01-B2A4A0E78849}" dt="2023-02-11T18:26:12.967" v="96" actId="478"/>
          <ac:spMkLst>
            <pc:docMk/>
            <pc:sldMk cId="4195569286" sldId="256"/>
            <ac:spMk id="3" creationId="{16BBEDE5-79D8-9F08-7C86-BCCC128992C7}"/>
          </ac:spMkLst>
        </pc:spChg>
      </pc:sldChg>
      <pc:sldChg chg="addSp delSp modSp mod">
        <pc:chgData name="Sukhdev Pal" userId="cc07184d843404f9" providerId="LiveId" clId="{F3074FE3-696F-4330-BF01-B2A4A0E78849}" dt="2023-02-11T18:25:58.489" v="94" actId="14100"/>
        <pc:sldMkLst>
          <pc:docMk/>
          <pc:sldMk cId="4289163101" sldId="257"/>
        </pc:sldMkLst>
        <pc:spChg chg="mod">
          <ac:chgData name="Sukhdev Pal" userId="cc07184d843404f9" providerId="LiveId" clId="{F3074FE3-696F-4330-BF01-B2A4A0E78849}" dt="2023-02-11T18:25:58.489" v="94" actId="14100"/>
          <ac:spMkLst>
            <pc:docMk/>
            <pc:sldMk cId="4289163101" sldId="257"/>
            <ac:spMk id="2" creationId="{5F302912-3444-BFCB-4DD7-7240B4271F2E}"/>
          </ac:spMkLst>
        </pc:spChg>
        <pc:picChg chg="add mod">
          <ac:chgData name="Sukhdev Pal" userId="cc07184d843404f9" providerId="LiveId" clId="{F3074FE3-696F-4330-BF01-B2A4A0E78849}" dt="2023-02-11T18:25:21.368" v="91" actId="1076"/>
          <ac:picMkLst>
            <pc:docMk/>
            <pc:sldMk cId="4289163101" sldId="257"/>
            <ac:picMk id="5" creationId="{EDD981F5-AE92-A035-94E9-D65294EDC4CB}"/>
          </ac:picMkLst>
        </pc:picChg>
        <pc:picChg chg="add del mod">
          <ac:chgData name="Sukhdev Pal" userId="cc07184d843404f9" providerId="LiveId" clId="{F3074FE3-696F-4330-BF01-B2A4A0E78849}" dt="2023-02-11T18:22:10.337" v="78"/>
          <ac:picMkLst>
            <pc:docMk/>
            <pc:sldMk cId="4289163101" sldId="257"/>
            <ac:picMk id="1026" creationId="{2043C345-FB8D-5DEB-F164-CC239B036F47}"/>
          </ac:picMkLst>
        </pc:picChg>
      </pc:sldChg>
      <pc:sldChg chg="delSp modSp add mod">
        <pc:chgData name="Sukhdev Pal" userId="cc07184d843404f9" providerId="LiveId" clId="{F3074FE3-696F-4330-BF01-B2A4A0E78849}" dt="2023-02-11T18:40:35.149" v="422" actId="20577"/>
        <pc:sldMkLst>
          <pc:docMk/>
          <pc:sldMk cId="1022287705" sldId="258"/>
        </pc:sldMkLst>
        <pc:spChg chg="mod">
          <ac:chgData name="Sukhdev Pal" userId="cc07184d843404f9" providerId="LiveId" clId="{F3074FE3-696F-4330-BF01-B2A4A0E78849}" dt="2023-02-11T18:40:35.149" v="422" actId="20577"/>
          <ac:spMkLst>
            <pc:docMk/>
            <pc:sldMk cId="1022287705" sldId="258"/>
            <ac:spMk id="2" creationId="{5F302912-3444-BFCB-4DD7-7240B4271F2E}"/>
          </ac:spMkLst>
        </pc:spChg>
        <pc:picChg chg="del">
          <ac:chgData name="Sukhdev Pal" userId="cc07184d843404f9" providerId="LiveId" clId="{F3074FE3-696F-4330-BF01-B2A4A0E78849}" dt="2023-02-11T18:28:48.306" v="100" actId="478"/>
          <ac:picMkLst>
            <pc:docMk/>
            <pc:sldMk cId="1022287705" sldId="258"/>
            <ac:picMk id="5" creationId="{EDD981F5-AE92-A035-94E9-D65294EDC4CB}"/>
          </ac:picMkLst>
        </pc:picChg>
      </pc:sldChg>
      <pc:sldChg chg="add del">
        <pc:chgData name="Sukhdev Pal" userId="cc07184d843404f9" providerId="LiveId" clId="{F3074FE3-696F-4330-BF01-B2A4A0E78849}" dt="2023-02-11T18:26:05.707" v="95" actId="47"/>
        <pc:sldMkLst>
          <pc:docMk/>
          <pc:sldMk cId="1062534194" sldId="258"/>
        </pc:sldMkLst>
      </pc:sldChg>
      <pc:sldChg chg="addSp modSp add mod">
        <pc:chgData name="Sukhdev Pal" userId="cc07184d843404f9" providerId="LiveId" clId="{F3074FE3-696F-4330-BF01-B2A4A0E78849}" dt="2023-02-11T19:07:39.224" v="1338" actId="20577"/>
        <pc:sldMkLst>
          <pc:docMk/>
          <pc:sldMk cId="3803384798" sldId="259"/>
        </pc:sldMkLst>
        <pc:spChg chg="mod">
          <ac:chgData name="Sukhdev Pal" userId="cc07184d843404f9" providerId="LiveId" clId="{F3074FE3-696F-4330-BF01-B2A4A0E78849}" dt="2023-02-11T19:07:39.224" v="1338" actId="20577"/>
          <ac:spMkLst>
            <pc:docMk/>
            <pc:sldMk cId="3803384798" sldId="259"/>
            <ac:spMk id="2" creationId="{5F302912-3444-BFCB-4DD7-7240B4271F2E}"/>
          </ac:spMkLst>
        </pc:spChg>
        <pc:picChg chg="add mod">
          <ac:chgData name="Sukhdev Pal" userId="cc07184d843404f9" providerId="LiveId" clId="{F3074FE3-696F-4330-BF01-B2A4A0E78849}" dt="2023-02-11T19:07:00.022" v="1337" actId="14100"/>
          <ac:picMkLst>
            <pc:docMk/>
            <pc:sldMk cId="3803384798" sldId="259"/>
            <ac:picMk id="4" creationId="{CE20A5B8-6A94-8174-A56D-DD8D973338DE}"/>
          </ac:picMkLst>
        </pc:picChg>
      </pc:sldChg>
      <pc:sldChg chg="addSp delSp modSp add mod">
        <pc:chgData name="Sukhdev Pal" userId="cc07184d843404f9" providerId="LiveId" clId="{F3074FE3-696F-4330-BF01-B2A4A0E78849}" dt="2023-02-11T19:04:25.385" v="1335" actId="5793"/>
        <pc:sldMkLst>
          <pc:docMk/>
          <pc:sldMk cId="4101074739" sldId="260"/>
        </pc:sldMkLst>
        <pc:spChg chg="mod">
          <ac:chgData name="Sukhdev Pal" userId="cc07184d843404f9" providerId="LiveId" clId="{F3074FE3-696F-4330-BF01-B2A4A0E78849}" dt="2023-02-11T19:04:25.385" v="1335" actId="5793"/>
          <ac:spMkLst>
            <pc:docMk/>
            <pc:sldMk cId="4101074739" sldId="260"/>
            <ac:spMk id="2" creationId="{5F302912-3444-BFCB-4DD7-7240B4271F2E}"/>
          </ac:spMkLst>
        </pc:spChg>
        <pc:graphicFrameChg chg="add del mod modGraphic">
          <ac:chgData name="Sukhdev Pal" userId="cc07184d843404f9" providerId="LiveId" clId="{F3074FE3-696F-4330-BF01-B2A4A0E78849}" dt="2023-02-11T19:03:02.167" v="1326"/>
          <ac:graphicFrameMkLst>
            <pc:docMk/>
            <pc:sldMk cId="4101074739" sldId="260"/>
            <ac:graphicFrameMk id="3" creationId="{2B9E5654-0C73-4E86-7B63-8B830751E36F}"/>
          </ac:graphicFrameMkLst>
        </pc:graphicFrameChg>
        <pc:graphicFrameChg chg="add del mod">
          <ac:chgData name="Sukhdev Pal" userId="cc07184d843404f9" providerId="LiveId" clId="{F3074FE3-696F-4330-BF01-B2A4A0E78849}" dt="2023-02-11T19:03:45.577" v="1330"/>
          <ac:graphicFrameMkLst>
            <pc:docMk/>
            <pc:sldMk cId="4101074739" sldId="260"/>
            <ac:graphicFrameMk id="5" creationId="{72C18F57-26AB-A129-67A8-912217B5B267}"/>
          </ac:graphicFrameMkLst>
        </pc:graphicFrameChg>
        <pc:graphicFrameChg chg="add mod modGraphic">
          <ac:chgData name="Sukhdev Pal" userId="cc07184d843404f9" providerId="LiveId" clId="{F3074FE3-696F-4330-BF01-B2A4A0E78849}" dt="2023-02-11T19:03:58.869" v="1334" actId="14100"/>
          <ac:graphicFrameMkLst>
            <pc:docMk/>
            <pc:sldMk cId="4101074739" sldId="260"/>
            <ac:graphicFrameMk id="6" creationId="{F3522622-4181-8018-7E65-2E71CD74F241}"/>
          </ac:graphicFrameMkLst>
        </pc:graphicFrameChg>
        <pc:picChg chg="del">
          <ac:chgData name="Sukhdev Pal" userId="cc07184d843404f9" providerId="LiveId" clId="{F3074FE3-696F-4330-BF01-B2A4A0E78849}" dt="2023-02-11T18:48:34.134" v="556" actId="478"/>
          <ac:picMkLst>
            <pc:docMk/>
            <pc:sldMk cId="4101074739" sldId="260"/>
            <ac:picMk id="4" creationId="{CE20A5B8-6A94-8174-A56D-DD8D973338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29660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362537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50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450143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1409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371972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031013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336030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61158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03871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3C2E0B-7B68-4022-B8D4-9A9E04BB8B1F}" type="datetimeFigureOut">
              <a:rPr lang="en-GB" smtClean="0"/>
              <a:t>11/02/2023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1666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3C2E0B-7B68-4022-B8D4-9A9E04BB8B1F}" type="datetimeFigureOut">
              <a:rPr lang="en-GB" smtClean="0"/>
              <a:t>11/02/2023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27524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C2E0B-7B68-4022-B8D4-9A9E04BB8B1F}" type="datetimeFigureOut">
              <a:rPr lang="en-GB" smtClean="0"/>
              <a:t>11/02/2023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33527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C2E0B-7B68-4022-B8D4-9A9E04BB8B1F}" type="datetimeFigureOut">
              <a:rPr lang="en-GB" smtClean="0"/>
              <a:t>11/02/2023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419614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3C2E0B-7B68-4022-B8D4-9A9E04BB8B1F}" type="datetimeFigureOut">
              <a:rPr lang="en-GB" smtClean="0"/>
              <a:t>11/02/2023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59951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C2E0B-7B68-4022-B8D4-9A9E04BB8B1F}" type="datetimeFigureOut">
              <a:rPr lang="en-GB" smtClean="0"/>
              <a:t>11/02/2023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21769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3C2E0B-7B68-4022-B8D4-9A9E04BB8B1F}" type="datetimeFigureOut">
              <a:rPr lang="en-GB" smtClean="0"/>
              <a:t>11/02/2023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337CE1-8B3F-4E56-994E-02AFE206A8DC}" type="slidenum">
              <a:rPr lang="en-GB" smtClean="0"/>
              <a:t>‹#›</a:t>
            </a:fld>
            <a:endParaRPr lang="en-GB"/>
          </a:p>
        </p:txBody>
      </p:sp>
    </p:spTree>
    <p:extLst>
      <p:ext uri="{BB962C8B-B14F-4D97-AF65-F5344CB8AC3E}">
        <p14:creationId xmlns:p14="http://schemas.microsoft.com/office/powerpoint/2010/main" val="3100128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p:txBody>
          <a:bodyPr/>
          <a:lstStyle/>
          <a:p>
            <a:r>
              <a:rPr lang="en-GB" dirty="0"/>
              <a:t>Selenium</a:t>
            </a:r>
          </a:p>
        </p:txBody>
      </p:sp>
    </p:spTree>
    <p:extLst>
      <p:ext uri="{BB962C8B-B14F-4D97-AF65-F5344CB8AC3E}">
        <p14:creationId xmlns:p14="http://schemas.microsoft.com/office/powerpoint/2010/main" val="419556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i="0" dirty="0">
                <a:solidFill>
                  <a:srgbClr val="222222"/>
                </a:solidFill>
                <a:effectLst/>
                <a:latin typeface="Source Sans Pro" panose="020B0503030403020204" pitchFamily="34" charset="0"/>
              </a:rPr>
              <a:t>What is Selenium?</a:t>
            </a:r>
            <a:br>
              <a:rPr lang="en-IN" sz="2000" b="1" i="0" dirty="0">
                <a:solidFill>
                  <a:srgbClr val="222222"/>
                </a:solidFill>
                <a:effectLst/>
                <a:latin typeface="Source Sans Pro" panose="020B0503030403020204" pitchFamily="34" charset="0"/>
              </a:rPr>
            </a:br>
            <a:br>
              <a:rPr lang="en-IN" sz="2000" b="1" i="0" dirty="0">
                <a:solidFill>
                  <a:srgbClr val="222222"/>
                </a:solidFill>
                <a:effectLst/>
                <a:latin typeface="Source Sans Pro" panose="020B0503030403020204" pitchFamily="34" charset="0"/>
              </a:rPr>
            </a:br>
            <a:r>
              <a:rPr lang="en-IN" sz="1800" b="1" i="0" dirty="0">
                <a:solidFill>
                  <a:srgbClr val="222222"/>
                </a:solidFill>
                <a:effectLst/>
                <a:latin typeface="Source Sans Pro" panose="020B0503030403020204" pitchFamily="34" charset="0"/>
              </a:rPr>
              <a:t>Selenium</a:t>
            </a:r>
            <a:r>
              <a:rPr lang="en-IN" sz="1800" b="0" i="0" dirty="0">
                <a:solidFill>
                  <a:srgbClr val="222222"/>
                </a:solidFill>
                <a:effectLst/>
                <a:latin typeface="Source Sans Pro" panose="020B0503030403020204" pitchFamily="34" charset="0"/>
              </a:rPr>
              <a:t> is a free (open-source) automated testing framework used to validate web applications across different browsers and platforms. You can use multiple programming languages like Java, C#, Python, etc to create Selenium Test Scripts.</a:t>
            </a:r>
            <a:br>
              <a:rPr lang="en-IN" sz="2000" b="0" i="0" dirty="0">
                <a:solidFill>
                  <a:srgbClr val="222222"/>
                </a:solidFill>
                <a:effectLst/>
                <a:latin typeface="Source Sans Pro" panose="020B0503030403020204" pitchFamily="34" charset="0"/>
              </a:rPr>
            </a:br>
            <a:br>
              <a:rPr lang="en-IN" sz="2000" b="0" i="0" dirty="0">
                <a:solidFill>
                  <a:srgbClr val="222222"/>
                </a:solidFill>
                <a:effectLst/>
                <a:latin typeface="Source Sans Pro" panose="020B0503030403020204" pitchFamily="34" charset="0"/>
              </a:rPr>
            </a:br>
            <a:r>
              <a:rPr lang="en-GB" sz="2000" b="1" dirty="0">
                <a:solidFill>
                  <a:srgbClr val="222222"/>
                </a:solidFill>
                <a:latin typeface="Source Sans Pro" panose="020B0503030403020204" pitchFamily="34" charset="0"/>
              </a:rPr>
              <a:t>Selenium Tool Suite or Components of Selenium</a:t>
            </a:r>
            <a:br>
              <a:rPr lang="en-GB" sz="2000" b="1" dirty="0">
                <a:solidFill>
                  <a:srgbClr val="222222"/>
                </a:solidFill>
                <a:latin typeface="Source Sans Pro" panose="020B0503030403020204" pitchFamily="34" charset="0"/>
              </a:rPr>
            </a:br>
            <a:br>
              <a:rPr lang="en-GB" sz="800" b="1" i="0" dirty="0">
                <a:solidFill>
                  <a:srgbClr val="222222"/>
                </a:solidFill>
                <a:effectLst/>
                <a:latin typeface="Source Sans Pro" panose="020B0503030403020204" pitchFamily="34" charset="0"/>
              </a:rPr>
            </a:br>
            <a:r>
              <a:rPr lang="en-GB" sz="1800" dirty="0">
                <a:solidFill>
                  <a:srgbClr val="222222"/>
                </a:solidFill>
                <a:latin typeface="Source Sans Pro" panose="020B0503030403020204" pitchFamily="34" charset="0"/>
              </a:rPr>
              <a:t>Selenium Software is not just a single tool but a suite of software, each piece catering to different Selenium QA testing needs of an organization. Here is the list of tools :</a:t>
            </a:r>
            <a:br>
              <a:rPr lang="en-GB" sz="1800" dirty="0">
                <a:solidFill>
                  <a:srgbClr val="222222"/>
                </a:solidFill>
                <a:latin typeface="Source Sans Pro" panose="020B0503030403020204" pitchFamily="34" charset="0"/>
              </a:rPr>
            </a:b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1. Selenium Integrated Development Environment (IDE)</a:t>
            </a: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2. Selenium Remote Control (RC)</a:t>
            </a: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3. WebDriver</a:t>
            </a: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4. Selenium Grid</a:t>
            </a:r>
            <a:br>
              <a:rPr lang="en-GB" sz="2000" dirty="0">
                <a:solidFill>
                  <a:srgbClr val="222222"/>
                </a:solidFill>
                <a:latin typeface="Source Sans Pro" panose="020B0503030403020204" pitchFamily="34" charset="0"/>
              </a:rPr>
            </a:br>
            <a:br>
              <a:rPr lang="en-GB" sz="2000" dirty="0">
                <a:solidFill>
                  <a:srgbClr val="222222"/>
                </a:solidFill>
                <a:latin typeface="Source Sans Pro" panose="020B0503030403020204" pitchFamily="34" charset="0"/>
              </a:rPr>
            </a:br>
            <a:br>
              <a:rPr lang="en-GB" sz="2000" dirty="0">
                <a:solidFill>
                  <a:srgbClr val="222222"/>
                </a:solidFill>
                <a:latin typeface="Source Sans Pro" panose="020B0503030403020204" pitchFamily="34" charset="0"/>
              </a:rPr>
            </a:br>
            <a:endParaRPr lang="en-GB" sz="2000" dirty="0">
              <a:solidFill>
                <a:srgbClr val="222222"/>
              </a:solidFill>
              <a:latin typeface="Source Sans Pro" panose="020B0503030403020204" pitchFamily="34" charset="0"/>
            </a:endParaRPr>
          </a:p>
        </p:txBody>
      </p:sp>
      <p:pic>
        <p:nvPicPr>
          <p:cNvPr id="5" name="Picture 4">
            <a:extLst>
              <a:ext uri="{FF2B5EF4-FFF2-40B4-BE49-F238E27FC236}">
                <a16:creationId xmlns:a16="http://schemas.microsoft.com/office/drawing/2014/main" id="{EDD981F5-AE92-A035-94E9-D65294ED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998" y="3941685"/>
            <a:ext cx="6658252" cy="2371324"/>
          </a:xfrm>
          <a:prstGeom prst="rect">
            <a:avLst/>
          </a:prstGeom>
        </p:spPr>
      </p:pic>
    </p:spTree>
    <p:extLst>
      <p:ext uri="{BB962C8B-B14F-4D97-AF65-F5344CB8AC3E}">
        <p14:creationId xmlns:p14="http://schemas.microsoft.com/office/powerpoint/2010/main" val="428916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dirty="0">
                <a:solidFill>
                  <a:srgbClr val="222222"/>
                </a:solidFill>
                <a:latin typeface="Source Sans Pro" panose="020B0503030403020204" pitchFamily="34" charset="0"/>
              </a:rPr>
              <a:t>What is Selenium IDE?</a:t>
            </a:r>
            <a:br>
              <a:rPr lang="en-IN" sz="2000" b="1" dirty="0">
                <a:solidFill>
                  <a:srgbClr val="222222"/>
                </a:solidFill>
                <a:latin typeface="Source Sans Pro" panose="020B0503030403020204" pitchFamily="34" charset="0"/>
              </a:rPr>
            </a:br>
            <a:br>
              <a:rPr lang="en-IN" sz="800" b="1" i="0" dirty="0">
                <a:solidFill>
                  <a:srgbClr val="222222"/>
                </a:solidFill>
                <a:effectLst/>
                <a:latin typeface="Source Sans Pro" panose="020B0503030403020204" pitchFamily="34" charset="0"/>
              </a:rPr>
            </a:br>
            <a:r>
              <a:rPr lang="en-IN" sz="1800" dirty="0">
                <a:solidFill>
                  <a:srgbClr val="222222"/>
                </a:solidFill>
                <a:latin typeface="Source Sans Pro" panose="020B0503030403020204" pitchFamily="34" charset="0"/>
              </a:rPr>
              <a:t>Selenium Integrated Development Environment (IDE) is the simplest framework in the Selenium suite and is the easiest one to learn. </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It is a record and playback test automation for the web applications, it means that you can record an operation (like adding a product to cart in </a:t>
            </a:r>
            <a:r>
              <a:rPr lang="en-IN" sz="1800" dirty="0" err="1">
                <a:solidFill>
                  <a:srgbClr val="222222"/>
                </a:solidFill>
                <a:latin typeface="Source Sans Pro" panose="020B0503030403020204" pitchFamily="34" charset="0"/>
              </a:rPr>
              <a:t>flipkart</a:t>
            </a:r>
            <a:r>
              <a:rPr lang="en-IN" sz="1800" dirty="0">
                <a:solidFill>
                  <a:srgbClr val="222222"/>
                </a:solidFill>
                <a:latin typeface="Source Sans Pro" panose="020B0503030403020204" pitchFamily="34" charset="0"/>
              </a:rPr>
              <a:t>) and playback the recording anytime again,  so the Selenium IDE will do the same job (adding product to card) automatically for you without any manual intervention.</a:t>
            </a:r>
            <a:br>
              <a:rPr lang="en-IN" sz="800" b="0" i="0" dirty="0">
                <a:solidFill>
                  <a:srgbClr val="222222"/>
                </a:solidFill>
                <a:effectLst/>
                <a:latin typeface="Source Sans Pro" panose="020B0503030403020204" pitchFamily="34" charset="0"/>
              </a:rPr>
            </a:br>
            <a:br>
              <a:rPr lang="en-GB" sz="1800" dirty="0">
                <a:solidFill>
                  <a:srgbClr val="222222"/>
                </a:solidFill>
                <a:latin typeface="Source Sans Pro" panose="020B0503030403020204" pitchFamily="34" charset="0"/>
              </a:rPr>
            </a:br>
            <a:r>
              <a:rPr lang="en-GB" sz="2000" b="1" dirty="0">
                <a:solidFill>
                  <a:srgbClr val="222222"/>
                </a:solidFill>
                <a:latin typeface="Source Sans Pro" panose="020B0503030403020204" pitchFamily="34" charset="0"/>
              </a:rPr>
              <a:t>What is </a:t>
            </a:r>
            <a:r>
              <a:rPr lang="en-IN" sz="2000" b="1" dirty="0">
                <a:solidFill>
                  <a:srgbClr val="222222"/>
                </a:solidFill>
                <a:latin typeface="Source Sans Pro" panose="020B0503030403020204" pitchFamily="34" charset="0"/>
              </a:rPr>
              <a:t>Selenium RC ?</a:t>
            </a:r>
            <a:br>
              <a:rPr lang="en-IN" sz="2000" b="1" dirty="0">
                <a:solidFill>
                  <a:srgbClr val="222222"/>
                </a:solidFill>
                <a:latin typeface="Source Sans Pro" panose="020B0503030403020204" pitchFamily="34" charset="0"/>
              </a:rPr>
            </a:br>
            <a:br>
              <a:rPr lang="en-IN" sz="2000" b="1"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It is a testing framework that enables a QA or a developer to write test cases in any programming language in order to automate UI tests for web applications against any HTTP website</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2000" b="1" dirty="0">
                <a:solidFill>
                  <a:srgbClr val="222222"/>
                </a:solidFill>
                <a:latin typeface="Source Sans Pro" panose="020B0503030403020204" pitchFamily="34" charset="0"/>
              </a:rPr>
              <a:t>What is Selenium Grid?</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Selenium Grid is a tool used together with Selenium RC to run tests on different machines against different browsers in parallel. That is, running multiple tests at the same time against different machines running different browsers and operating systems.</a:t>
            </a:r>
            <a:br>
              <a:rPr lang="en-IN" sz="1800" dirty="0">
                <a:solidFill>
                  <a:srgbClr val="222222"/>
                </a:solidFill>
                <a:latin typeface="Source Sans Pro" panose="020B0503030403020204" pitchFamily="34" charset="0"/>
              </a:rPr>
            </a:br>
            <a:endParaRPr lang="en-GB" sz="20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0222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dirty="0">
                <a:solidFill>
                  <a:srgbClr val="222222"/>
                </a:solidFill>
                <a:latin typeface="Source Sans Pro" panose="020B0503030403020204" pitchFamily="34" charset="0"/>
              </a:rPr>
              <a:t>What is Selenium </a:t>
            </a:r>
            <a:r>
              <a:rPr lang="en-GB" sz="2000" b="1">
                <a:solidFill>
                  <a:srgbClr val="222222"/>
                </a:solidFill>
                <a:latin typeface="Source Sans Pro" panose="020B0503030403020204" pitchFamily="34" charset="0"/>
              </a:rPr>
              <a:t>Webdriver</a:t>
            </a:r>
            <a:r>
              <a:rPr lang="en-GB" sz="2000" b="1" dirty="0">
                <a:solidFill>
                  <a:srgbClr val="222222"/>
                </a:solidFill>
                <a:latin typeface="Source Sans Pro" panose="020B0503030403020204" pitchFamily="34" charset="0"/>
              </a:rPr>
              <a:t>?</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WebDriver is a web framework that permits you to execute cross-browser tests. This tool is used for automating web-based application testing to verify that it performs expectedly. </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Selenium WebDriver allows you to choose a programming language to create test scripts.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Web driver is the mostly used frameworks in IT and it can automate any type of Web applications.</a:t>
            </a:r>
            <a:br>
              <a:rPr lang="en-IN" sz="1800" dirty="0">
                <a:solidFill>
                  <a:srgbClr val="222222"/>
                </a:solidFill>
                <a:latin typeface="Source Sans Pro" panose="020B0503030403020204" pitchFamily="34" charset="0"/>
              </a:rPr>
            </a:br>
            <a:endParaRPr lang="en-GB" sz="1800" dirty="0">
              <a:solidFill>
                <a:srgbClr val="222222"/>
              </a:solidFill>
              <a:latin typeface="Source Sans Pro" panose="020B0503030403020204" pitchFamily="34" charset="0"/>
            </a:endParaRPr>
          </a:p>
        </p:txBody>
      </p:sp>
      <p:pic>
        <p:nvPicPr>
          <p:cNvPr id="4" name="Picture 3">
            <a:extLst>
              <a:ext uri="{FF2B5EF4-FFF2-40B4-BE49-F238E27FC236}">
                <a16:creationId xmlns:a16="http://schemas.microsoft.com/office/drawing/2014/main" id="{CE20A5B8-6A94-8174-A56D-DD8D9733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32" y="2734323"/>
            <a:ext cx="8131946" cy="3889082"/>
          </a:xfrm>
          <a:prstGeom prst="rect">
            <a:avLst/>
          </a:prstGeom>
        </p:spPr>
      </p:pic>
    </p:spTree>
    <p:extLst>
      <p:ext uri="{BB962C8B-B14F-4D97-AF65-F5344CB8AC3E}">
        <p14:creationId xmlns:p14="http://schemas.microsoft.com/office/powerpoint/2010/main" val="380338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dirty="0">
                <a:solidFill>
                  <a:srgbClr val="222222"/>
                </a:solidFill>
                <a:latin typeface="Source Sans Pro" panose="020B0503030403020204" pitchFamily="34" charset="0"/>
              </a:rPr>
              <a:t>What is </a:t>
            </a:r>
            <a:r>
              <a:rPr lang="en-GB" sz="2000" b="1" dirty="0">
                <a:solidFill>
                  <a:srgbClr val="222222"/>
                </a:solidFill>
                <a:latin typeface="Source Sans Pro" panose="020B0503030403020204" pitchFamily="34" charset="0"/>
              </a:rPr>
              <a:t>Locator ?</a:t>
            </a:r>
            <a:br>
              <a:rPr lang="en-GB" sz="2000" b="1" dirty="0">
                <a:solidFill>
                  <a:srgbClr val="222222"/>
                </a:solidFill>
                <a:latin typeface="Source Sans Pro" panose="020B0503030403020204" pitchFamily="34" charset="0"/>
              </a:rPr>
            </a:br>
            <a:br>
              <a:rPr lang="en-GB" sz="2000" b="1"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Every website has textboxes, buttons, link, dropdown etc, these are called ‘Web elements’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So when you want to perform some action on website, you need to click on the button or enter something in the textbox, so how do we do this using automation tools like Selenium?</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Answer is, we do this using ‘Locator’, so in simple term locator is a way to identify a web element in the website.</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How can we identify web elements using Locators?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There are 8 types of locators in selenium but you need to use just 1 to identify elements in a web page, you can choose any one out of below 8 locators: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endParaRPr lang="en-GB" sz="1800" dirty="0">
              <a:solidFill>
                <a:srgbClr val="222222"/>
              </a:solidFill>
              <a:latin typeface="Source Sans Pro" panose="020B0503030403020204" pitchFamily="34" charset="0"/>
            </a:endParaRPr>
          </a:p>
        </p:txBody>
      </p:sp>
      <p:graphicFrame>
        <p:nvGraphicFramePr>
          <p:cNvPr id="6" name="Table 5">
            <a:extLst>
              <a:ext uri="{FF2B5EF4-FFF2-40B4-BE49-F238E27FC236}">
                <a16:creationId xmlns:a16="http://schemas.microsoft.com/office/drawing/2014/main" id="{F3522622-4181-8018-7E65-2E71CD74F241}"/>
              </a:ext>
            </a:extLst>
          </p:cNvPr>
          <p:cNvGraphicFramePr>
            <a:graphicFrameLocks noGrp="1"/>
          </p:cNvGraphicFramePr>
          <p:nvPr>
            <p:extLst>
              <p:ext uri="{D42A27DB-BD31-4B8C-83A1-F6EECF244321}">
                <p14:modId xmlns:p14="http://schemas.microsoft.com/office/powerpoint/2010/main" val="1313010573"/>
              </p:ext>
            </p:extLst>
          </p:nvPr>
        </p:nvGraphicFramePr>
        <p:xfrm>
          <a:off x="805548" y="4174990"/>
          <a:ext cx="9297240" cy="2216934"/>
        </p:xfrm>
        <a:graphic>
          <a:graphicData uri="http://schemas.openxmlformats.org/drawingml/2006/table">
            <a:tbl>
              <a:tblPr/>
              <a:tblGrid>
                <a:gridCol w="1502008">
                  <a:extLst>
                    <a:ext uri="{9D8B030D-6E8A-4147-A177-3AD203B41FA5}">
                      <a16:colId xmlns:a16="http://schemas.microsoft.com/office/drawing/2014/main" val="4004876974"/>
                    </a:ext>
                  </a:extLst>
                </a:gridCol>
                <a:gridCol w="4182807">
                  <a:extLst>
                    <a:ext uri="{9D8B030D-6E8A-4147-A177-3AD203B41FA5}">
                      <a16:colId xmlns:a16="http://schemas.microsoft.com/office/drawing/2014/main" val="1437156677"/>
                    </a:ext>
                  </a:extLst>
                </a:gridCol>
                <a:gridCol w="3612425">
                  <a:extLst>
                    <a:ext uri="{9D8B030D-6E8A-4147-A177-3AD203B41FA5}">
                      <a16:colId xmlns:a16="http://schemas.microsoft.com/office/drawing/2014/main" val="48907733"/>
                    </a:ext>
                  </a:extLst>
                </a:gridCol>
              </a:tblGrid>
              <a:tr h="246326">
                <a:tc>
                  <a:txBody>
                    <a:bodyPr/>
                    <a:lstStyle/>
                    <a:p>
                      <a:pPr algn="ctr" fontAlgn="t"/>
                      <a:r>
                        <a:rPr lang="en-GB" sz="900" b="1" i="0" u="none" strike="noStrike">
                          <a:solidFill>
                            <a:srgbClr val="212529"/>
                          </a:solidFill>
                          <a:effectLst/>
                          <a:latin typeface="Nunito" pitchFamily="2" charset="0"/>
                        </a:rPr>
                        <a:t>Method</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GB" sz="900" b="1" i="0" u="none" strike="noStrike">
                          <a:solidFill>
                            <a:srgbClr val="212529"/>
                          </a:solidFill>
                          <a:effectLst/>
                          <a:latin typeface="Nunito" pitchFamily="2" charset="0"/>
                        </a:rPr>
                        <a:t>Syntax</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GB" sz="900" b="1" i="0" u="none" strike="noStrike">
                          <a:solidFill>
                            <a:srgbClr val="212529"/>
                          </a:solidFill>
                          <a:effectLst/>
                          <a:latin typeface="Nunito" pitchFamily="2" charset="0"/>
                        </a:rPr>
                        <a:t>Description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425607142"/>
                  </a:ext>
                </a:extLst>
              </a:tr>
              <a:tr h="246326">
                <a:tc>
                  <a:txBody>
                    <a:bodyPr/>
                    <a:lstStyle/>
                    <a:p>
                      <a:pPr algn="l" fontAlgn="ctr"/>
                      <a:r>
                        <a:rPr lang="en-GB" sz="900" b="0" i="0" u="none" strike="noStrike">
                          <a:solidFill>
                            <a:srgbClr val="212529"/>
                          </a:solidFill>
                          <a:effectLst/>
                          <a:latin typeface="Nunito" pitchFamily="2" charset="0"/>
                        </a:rPr>
                        <a:t>By 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driver.findElement(By.id (&lt;element ID&gt;))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ID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793618"/>
                  </a:ext>
                </a:extLst>
              </a:tr>
              <a:tr h="246326">
                <a:tc>
                  <a:txBody>
                    <a:bodyPr/>
                    <a:lstStyle/>
                    <a:p>
                      <a:pPr algn="l" fontAlgn="ctr"/>
                      <a:r>
                        <a:rPr lang="en-GB" sz="900" b="0" i="0" u="none" strike="noStrike">
                          <a:solidFill>
                            <a:srgbClr val="212529"/>
                          </a:solidFill>
                          <a:effectLst/>
                          <a:latin typeface="Nunito" pitchFamily="2" charset="0"/>
                        </a:rPr>
                        <a:t>By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212529"/>
                          </a:solidFill>
                          <a:effectLst/>
                          <a:latin typeface="Nunito" pitchFamily="2" charset="0"/>
                        </a:rPr>
                        <a:t>driver.findElement(By.name (&lt;element name&gt;))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Name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673847"/>
                  </a:ext>
                </a:extLst>
              </a:tr>
              <a:tr h="246326">
                <a:tc>
                  <a:txBody>
                    <a:bodyPr/>
                    <a:lstStyle/>
                    <a:p>
                      <a:pPr algn="l" fontAlgn="ctr"/>
                      <a:r>
                        <a:rPr lang="en-GB" sz="900" b="0" i="0" u="none" strike="noStrike">
                          <a:solidFill>
                            <a:srgbClr val="212529"/>
                          </a:solidFill>
                          <a:effectLst/>
                          <a:latin typeface="Nunito" pitchFamily="2" charset="0"/>
                        </a:rPr>
                        <a:t>By class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driver.findElement(By.className (&lt;element class&gt;))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Class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708920"/>
                  </a:ext>
                </a:extLst>
              </a:tr>
              <a:tr h="246326">
                <a:tc>
                  <a:txBody>
                    <a:bodyPr/>
                    <a:lstStyle/>
                    <a:p>
                      <a:pPr algn="l" fontAlgn="ctr"/>
                      <a:r>
                        <a:rPr lang="en-GB" sz="900" b="0" i="0" u="none" strike="noStrike">
                          <a:solidFill>
                            <a:srgbClr val="212529"/>
                          </a:solidFill>
                          <a:effectLst/>
                          <a:latin typeface="Nunito" pitchFamily="2" charset="0"/>
                        </a:rPr>
                        <a:t>By tag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driver.findElement(By.tagName (&lt;htmltagname&gt;))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HTML tag</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9464761"/>
                  </a:ext>
                </a:extLst>
              </a:tr>
              <a:tr h="246326">
                <a:tc>
                  <a:txBody>
                    <a:bodyPr/>
                    <a:lstStyle/>
                    <a:p>
                      <a:pPr algn="l" fontAlgn="ctr"/>
                      <a:r>
                        <a:rPr lang="en-GB" sz="900" b="0" i="0" u="none" strike="noStrike">
                          <a:solidFill>
                            <a:srgbClr val="212529"/>
                          </a:solidFill>
                          <a:effectLst/>
                          <a:latin typeface="Nunito" pitchFamily="2" charset="0"/>
                        </a:rPr>
                        <a:t>By link text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driver.findElement(By.linkText (&lt;linktext&gt;))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 link using link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19864"/>
                  </a:ext>
                </a:extLst>
              </a:tr>
              <a:tr h="246326">
                <a:tc>
                  <a:txBody>
                    <a:bodyPr/>
                    <a:lstStyle/>
                    <a:p>
                      <a:pPr algn="l" fontAlgn="t"/>
                      <a:r>
                        <a:rPr lang="en-GB" sz="900" b="0" i="0" u="none" strike="noStrike">
                          <a:solidFill>
                            <a:srgbClr val="212529"/>
                          </a:solidFill>
                          <a:effectLst/>
                          <a:latin typeface="Nunito" pitchFamily="2" charset="0"/>
                        </a:rPr>
                        <a:t>By partial link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driver.findElement(By.partialLinkText (&lt;linktext&gt;))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 link using the link's partial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7616803"/>
                  </a:ext>
                </a:extLst>
              </a:tr>
              <a:tr h="246326">
                <a:tc>
                  <a:txBody>
                    <a:bodyPr/>
                    <a:lstStyle/>
                    <a:p>
                      <a:pPr algn="l" fontAlgn="ctr"/>
                      <a:r>
                        <a:rPr lang="en-GB" sz="900" b="0" i="0" u="none" strike="noStrike">
                          <a:solidFill>
                            <a:srgbClr val="212529"/>
                          </a:solidFill>
                          <a:effectLst/>
                          <a:latin typeface="Nunito" pitchFamily="2" charset="0"/>
                        </a:rPr>
                        <a:t>By CSS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driver.findElement(By.cssSelector (&lt;css selector&gt;))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CSS selector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191971"/>
                  </a:ext>
                </a:extLst>
              </a:tr>
              <a:tr h="246326">
                <a:tc>
                  <a:txBody>
                    <a:bodyPr/>
                    <a:lstStyle/>
                    <a:p>
                      <a:pPr algn="l" fontAlgn="ctr"/>
                      <a:r>
                        <a:rPr lang="en-GB" sz="900" b="0" i="0" u="none" strike="noStrike">
                          <a:solidFill>
                            <a:srgbClr val="212529"/>
                          </a:solidFill>
                          <a:effectLst/>
                          <a:latin typeface="Nunito" pitchFamily="2" charset="0"/>
                        </a:rPr>
                        <a:t>By XPath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driver.findElement(By.xpath (&lt;xpath&gt;))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dirty="0">
                          <a:solidFill>
                            <a:srgbClr val="212529"/>
                          </a:solidFill>
                          <a:effectLst/>
                          <a:latin typeface="Nunito" pitchFamily="2" charset="0"/>
                        </a:rPr>
                        <a:t>Locates an element using XPath query</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407363"/>
                  </a:ext>
                </a:extLst>
              </a:tr>
            </a:tbl>
          </a:graphicData>
        </a:graphic>
      </p:graphicFrame>
    </p:spTree>
    <p:extLst>
      <p:ext uri="{BB962C8B-B14F-4D97-AF65-F5344CB8AC3E}">
        <p14:creationId xmlns:p14="http://schemas.microsoft.com/office/powerpoint/2010/main" val="41010747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52</TotalTime>
  <Words>693</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Nunito</vt:lpstr>
      <vt:lpstr>Source Sans Pro</vt:lpstr>
      <vt:lpstr>Trebuchet MS</vt:lpstr>
      <vt:lpstr>Wingdings 3</vt:lpstr>
      <vt:lpstr>Facet</vt:lpstr>
      <vt:lpstr>Selenium</vt:lpstr>
      <vt:lpstr>What is Selenium?  Selenium is a free (open-source) automated testing framework used to validate web applications across different browsers and platforms. You can use multiple programming languages like Java, C#, Python, etc to create Selenium Test Scripts.  Selenium Tool Suite or Components of Selenium  Selenium Software is not just a single tool but a suite of software, each piece catering to different Selenium QA testing needs of an organization. Here is the list of tools :  1. Selenium Integrated Development Environment (IDE) 2. Selenium Remote Control (RC) 3. WebDriver 4. Selenium Grid   </vt:lpstr>
      <vt:lpstr>What is Selenium IDE?  Selenium Integrated Development Environment (IDE) is the simplest framework in the Selenium suite and is the easiest one to learn.   It is a record and playback test automation for the web applications, it means that you can record an operation (like adding a product to cart in flipkart) and playback the recording anytime again,  so the Selenium IDE will do the same job (adding product to card) automatically for you without any manual intervention.  What is Selenium RC ?  It is a testing framework that enables a QA or a developer to write test cases in any programming language in order to automate UI tests for web applications against any HTTP website  What is Selenium Grid?  Selenium Grid is a tool used together with Selenium RC to run tests on different machines against different browsers in parallel. That is, running multiple tests at the same time against different machines running different browsers and operating systems. </vt:lpstr>
      <vt:lpstr>What is Selenium Webdriver?  WebDriver is a web framework that permits you to execute cross-browser tests. This tool is used for automating web-based application testing to verify that it performs expectedly.   Selenium WebDriver allows you to choose a programming language to create test scripts.  Web driver is the mostly used frameworks in IT and it can automate any type of Web applications. </vt:lpstr>
      <vt:lpstr>What is Locator ?  Every website has textboxes, buttons, link, dropdown etc, these are called ‘Web elements’  So when you want to perform some action on website, you need to click on the button or enter something in the textbox, so how do we do this using automation tools like Selenium?  Answer is, we do this using ‘Locator’, so in simple term locator is a way to identify a web element in the website.  How can we identify web elements using Locators?  There are 8 types of locators in selenium but you need to use just 1 to identify elements in a web page, you can choose any one out of below 8 locators: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Sukhdev Pal</dc:creator>
  <cp:lastModifiedBy>Sukhdev Pal</cp:lastModifiedBy>
  <cp:revision>1</cp:revision>
  <dcterms:created xsi:type="dcterms:W3CDTF">2023-02-11T18:15:26Z</dcterms:created>
  <dcterms:modified xsi:type="dcterms:W3CDTF">2023-02-11T19:07:40Z</dcterms:modified>
</cp:coreProperties>
</file>