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259" r:id="rId3"/>
    <p:sldId id="261" r:id="rId4"/>
    <p:sldId id="263" r:id="rId5"/>
    <p:sldId id="264" r:id="rId6"/>
    <p:sldId id="266" r:id="rId7"/>
    <p:sldId id="267" r:id="rId8"/>
    <p:sldId id="291" r:id="rId9"/>
    <p:sldId id="292" r:id="rId10"/>
    <p:sldId id="296" r:id="rId11"/>
    <p:sldId id="295" r:id="rId12"/>
    <p:sldId id="270" r:id="rId13"/>
    <p:sldId id="293" r:id="rId14"/>
    <p:sldId id="271" r:id="rId15"/>
    <p:sldId id="272" r:id="rId16"/>
  </p:sldIdLst>
  <p:sldSz cx="9144000" cy="5143500" type="screen16x9"/>
  <p:notesSz cx="6858000" cy="9144000"/>
  <p:embeddedFontLs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rial Unicode MS" panose="020B0604020202020204" charset="-128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D63"/>
    <a:srgbClr val="5981B5"/>
    <a:srgbClr val="3A4549"/>
    <a:srgbClr val="1F92E1"/>
    <a:srgbClr val="24A3DC"/>
    <a:srgbClr val="5067B0"/>
    <a:srgbClr val="0085C0"/>
    <a:srgbClr val="899CAE"/>
    <a:srgbClr val="1767E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4DE06-B88D-4D55-81EC-1D8FDAE09B12}">
  <a:tblStyle styleId="{73E4DE06-B88D-4D55-81EC-1D8FDAE09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59445850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59445850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92698da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92698da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href="http://www.freepik.com/free-photo/top-view-of-co-workers-planning-a-strategy_864127.htm"&gt;Designed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http://www.freepik.com/free-photo/happy-co-workers-close-to-the-window_866124.htm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592698da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592698da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92698da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92698da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href='http://www.freepik.com/free-photo/skyscraper-urban-view_881301.htm'&gt;Designed by Freepik&lt;/a&gt;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9445850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9445850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7" r:id="rId14"/>
    <p:sldLayoutId id="2147483668" r:id="rId15"/>
    <p:sldLayoutId id="2147483669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446367" y="1059701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Arial Black" pitchFamily="34" charset="0"/>
                <a:cs typeface="Times New Roman" pitchFamily="18" charset="0"/>
                <a:sym typeface="Arial Black"/>
              </a:rPr>
              <a:t> Crop Output Prediction</a:t>
            </a:r>
            <a:endParaRPr sz="3200" b="1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1465764" y="1506061"/>
            <a:ext cx="7405103" cy="1388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Under the supervision of</a:t>
            </a:r>
            <a:b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Dr. Amitava Nag (Associate Professor, HoD, Dept. of IT)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6832881" y="4045952"/>
            <a:ext cx="2037986" cy="73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Nayan </a:t>
            </a:r>
            <a:r>
              <a:rPr lang="en-IN" dirty="0" err="1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Jeet</a:t>
            </a:r>
            <a:r>
              <a:rPr lang="en-IN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 </a:t>
            </a:r>
            <a:r>
              <a:rPr lang="en-IN" dirty="0" err="1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Dewri</a:t>
            </a:r>
            <a:r>
              <a:rPr lang="en-IN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Shubham</a:t>
            </a:r>
            <a:r>
              <a:rPr lang="en-IN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 Pandey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Swasat</a:t>
            </a:r>
            <a:r>
              <a:rPr lang="en-IN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Arial Black"/>
              </a:rPr>
              <a:t> Dutta</a:t>
            </a:r>
            <a:endParaRPr dirty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633" y="3676620"/>
            <a:ext cx="22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dirty="0" smtClean="0">
                <a:solidFill>
                  <a:srgbClr val="899CAE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Presented by</a:t>
            </a:r>
            <a:endParaRPr lang="en-IN" sz="1800" dirty="0">
              <a:solidFill>
                <a:srgbClr val="899CAE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053" y="641132"/>
            <a:ext cx="4382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Progress Presentation on</a:t>
            </a:r>
            <a:endParaRPr lang="en-US" sz="20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4355"/>
              </p:ext>
            </p:extLst>
          </p:nvPr>
        </p:nvGraphicFramePr>
        <p:xfrm>
          <a:off x="3678435" y="1239418"/>
          <a:ext cx="1106460" cy="336550"/>
        </p:xfrm>
        <a:graphic>
          <a:graphicData uri="http://schemas.openxmlformats.org/drawingml/2006/table">
            <a:tbl>
              <a:tblPr firstRow="1" bandRow="1">
                <a:tableStyleId>{73E4DE06-B88D-4D55-81EC-1D8FDAE09B12}</a:tableStyleId>
              </a:tblPr>
              <a:tblGrid>
                <a:gridCol w="18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31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96" marR="16596" marT="8299" marB="8299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96" marR="16596" marT="8299" marB="8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2409825" y="1933575"/>
          <a:ext cx="697020" cy="280880"/>
        </p:xfrm>
        <a:graphic>
          <a:graphicData uri="http://schemas.openxmlformats.org/drawingml/2006/table">
            <a:tbl>
              <a:tblPr firstRow="1" bandRow="1">
                <a:tableStyleId>{73E4DE06-B88D-4D55-81EC-1D8FDAE09B12}</a:tableStyleId>
              </a:tblPr>
              <a:tblGrid>
                <a:gridCol w="11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99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Oval 64"/>
          <p:cNvSpPr/>
          <p:nvPr/>
        </p:nvSpPr>
        <p:spPr>
          <a:xfrm>
            <a:off x="2619375" y="2543176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409825" y="2847975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784475" y="2880153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244725" y="3279775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19375" y="3267075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997575" y="2531724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88025" y="2836523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162675" y="2987675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22925" y="3268323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5" idx="3"/>
            <a:endCxn id="66" idx="0"/>
          </p:cNvCxnSpPr>
          <p:nvPr/>
        </p:nvCxnSpPr>
        <p:spPr>
          <a:xfrm rot="5400000">
            <a:off x="2444713" y="2655968"/>
            <a:ext cx="216340" cy="16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5" idx="5"/>
            <a:endCxn id="67" idx="0"/>
          </p:cNvCxnSpPr>
          <p:nvPr/>
        </p:nvCxnSpPr>
        <p:spPr>
          <a:xfrm rot="16200000" flipH="1">
            <a:off x="2657824" y="2694281"/>
            <a:ext cx="248518" cy="12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4"/>
            <a:endCxn id="68" idx="0"/>
          </p:cNvCxnSpPr>
          <p:nvPr/>
        </p:nvCxnSpPr>
        <p:spPr>
          <a:xfrm rot="5400000">
            <a:off x="2222414" y="3033143"/>
            <a:ext cx="328164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6" idx="4"/>
            <a:endCxn id="69" idx="1"/>
          </p:cNvCxnSpPr>
          <p:nvPr/>
        </p:nvCxnSpPr>
        <p:spPr>
          <a:xfrm rot="16200000" flipH="1">
            <a:off x="2387563" y="3033094"/>
            <a:ext cx="330641" cy="16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3"/>
            <a:endCxn id="71" idx="0"/>
          </p:cNvCxnSpPr>
          <p:nvPr/>
        </p:nvCxnSpPr>
        <p:spPr>
          <a:xfrm rot="5400000">
            <a:off x="5822913" y="2644516"/>
            <a:ext cx="216340" cy="16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0" idx="5"/>
            <a:endCxn id="72" idx="7"/>
          </p:cNvCxnSpPr>
          <p:nvPr/>
        </p:nvCxnSpPr>
        <p:spPr>
          <a:xfrm rot="16200000" flipH="1">
            <a:off x="5989887" y="2728967"/>
            <a:ext cx="382669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73" idx="0"/>
          </p:cNvCxnSpPr>
          <p:nvPr/>
        </p:nvCxnSpPr>
        <p:spPr>
          <a:xfrm rot="5400000">
            <a:off x="5600614" y="3021691"/>
            <a:ext cx="328164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951956" y="3271284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1" idx="4"/>
            <a:endCxn id="81" idx="0"/>
          </p:cNvCxnSpPr>
          <p:nvPr/>
        </p:nvCxnSpPr>
        <p:spPr>
          <a:xfrm rot="16200000" flipH="1">
            <a:off x="5763649" y="3023755"/>
            <a:ext cx="331125" cy="1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3" idx="1"/>
          </p:cNvCxnSpPr>
          <p:nvPr/>
        </p:nvCxnSpPr>
        <p:spPr>
          <a:xfrm flipH="1">
            <a:off x="2826356" y="1407693"/>
            <a:ext cx="852079" cy="50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87" idx="0"/>
          </p:cNvCxnSpPr>
          <p:nvPr/>
        </p:nvCxnSpPr>
        <p:spPr>
          <a:xfrm flipH="1">
            <a:off x="4219245" y="1575968"/>
            <a:ext cx="12420" cy="35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3" idx="3"/>
          </p:cNvCxnSpPr>
          <p:nvPr/>
        </p:nvCxnSpPr>
        <p:spPr>
          <a:xfrm>
            <a:off x="4784895" y="1407693"/>
            <a:ext cx="1076369" cy="456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06111" y="1031738"/>
            <a:ext cx="2036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3A454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Sample dataset</a:t>
            </a:r>
            <a:endParaRPr lang="en-US" sz="1000" dirty="0">
              <a:solidFill>
                <a:srgbClr val="3A454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58356"/>
              </p:ext>
            </p:extLst>
          </p:nvPr>
        </p:nvGraphicFramePr>
        <p:xfrm>
          <a:off x="3870735" y="1932296"/>
          <a:ext cx="697020" cy="280880"/>
        </p:xfrm>
        <a:graphic>
          <a:graphicData uri="http://schemas.openxmlformats.org/drawingml/2006/table">
            <a:tbl>
              <a:tblPr firstRow="1" bandRow="1">
                <a:tableStyleId>{73E4DE06-B88D-4D55-81EC-1D8FDAE09B12}</a:tableStyleId>
              </a:tblPr>
              <a:tblGrid>
                <a:gridCol w="11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99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534025" y="1933575"/>
          <a:ext cx="697020" cy="280880"/>
        </p:xfrm>
        <a:graphic>
          <a:graphicData uri="http://schemas.openxmlformats.org/drawingml/2006/table">
            <a:tbl>
              <a:tblPr firstRow="1" bandRow="1">
                <a:tableStyleId>{73E4DE06-B88D-4D55-81EC-1D8FDAE09B12}</a:tableStyleId>
              </a:tblPr>
              <a:tblGrid>
                <a:gridCol w="11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99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0455" marR="10455" marT="5228" marB="522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0455" marR="10455" marT="5228" marB="52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248542" y="2228908"/>
            <a:ext cx="993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3A454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 sample 1</a:t>
            </a:r>
            <a:endParaRPr lang="en-US" sz="800" dirty="0">
              <a:solidFill>
                <a:srgbClr val="3A454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81425" y="2238375"/>
            <a:ext cx="993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3A454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 sample 2</a:t>
            </a:r>
            <a:endParaRPr lang="en-US" sz="800" dirty="0">
              <a:solidFill>
                <a:srgbClr val="3A454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57825" y="2238375"/>
            <a:ext cx="993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3A454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 sample n</a:t>
            </a:r>
            <a:endParaRPr lang="en-US" sz="800" dirty="0">
              <a:solidFill>
                <a:srgbClr val="3A454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97770" y="2976737"/>
            <a:ext cx="121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085975" y="3400425"/>
            <a:ext cx="1123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Tree 1</a:t>
            </a:r>
            <a:endParaRPr lang="en-US" sz="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05226" y="3381376"/>
            <a:ext cx="785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Tree 2</a:t>
            </a:r>
            <a:endParaRPr lang="en-US" sz="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63536" y="3349661"/>
            <a:ext cx="1123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Tree n</a:t>
            </a:r>
            <a:endParaRPr lang="en-US" sz="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172445" y="2605722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836041" y="2884094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453827" y="2895129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655085" y="3257752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008592" y="3260909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96" idx="3"/>
            <a:endCxn id="97" idx="0"/>
          </p:cNvCxnSpPr>
          <p:nvPr/>
        </p:nvCxnSpPr>
        <p:spPr>
          <a:xfrm rot="5400000">
            <a:off x="3947570" y="2641873"/>
            <a:ext cx="189913" cy="29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5"/>
            <a:endCxn id="98" idx="0"/>
          </p:cNvCxnSpPr>
          <p:nvPr/>
        </p:nvCxnSpPr>
        <p:spPr>
          <a:xfrm rot="16200000" flipH="1">
            <a:off x="4292820" y="2674901"/>
            <a:ext cx="200948" cy="23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7" idx="4"/>
            <a:endCxn id="99" idx="0"/>
          </p:cNvCxnSpPr>
          <p:nvPr/>
        </p:nvCxnSpPr>
        <p:spPr>
          <a:xfrm rot="5400000">
            <a:off x="3669773" y="3032263"/>
            <a:ext cx="270022" cy="18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7" idx="4"/>
            <a:endCxn id="100" idx="1"/>
          </p:cNvCxnSpPr>
          <p:nvPr/>
        </p:nvCxnSpPr>
        <p:spPr>
          <a:xfrm rot="16200000" flipH="1">
            <a:off x="3816421" y="3066570"/>
            <a:ext cx="288356" cy="13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287516" y="3254521"/>
            <a:ext cx="118441" cy="10363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98" idx="4"/>
            <a:endCxn id="105" idx="0"/>
          </p:cNvCxnSpPr>
          <p:nvPr/>
        </p:nvCxnSpPr>
        <p:spPr>
          <a:xfrm rot="5400000">
            <a:off x="4302015" y="3043488"/>
            <a:ext cx="255756" cy="16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697770" y="1872057"/>
            <a:ext cx="121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>
            <a:off x="2456074" y="3616252"/>
            <a:ext cx="132138" cy="285419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/>
          <p:cNvSpPr/>
          <p:nvPr/>
        </p:nvSpPr>
        <p:spPr>
          <a:xfrm>
            <a:off x="3933825" y="3609975"/>
            <a:ext cx="132138" cy="285419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5762625" y="3686175"/>
            <a:ext cx="132138" cy="285419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271079" y="3928099"/>
            <a:ext cx="533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Class A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05225" y="3928099"/>
            <a:ext cx="533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Class B</a:t>
            </a:r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604939" y="3928099"/>
            <a:ext cx="73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Class B</a:t>
            </a:r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877886" y="4345658"/>
            <a:ext cx="1432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Majority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voting</a:t>
            </a:r>
            <a:endParaRPr lang="en-US" sz="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5" name="Elbow Connector 114"/>
          <p:cNvCxnSpPr/>
          <p:nvPr/>
        </p:nvCxnSpPr>
        <p:spPr>
          <a:xfrm>
            <a:off x="2514215" y="4181805"/>
            <a:ext cx="1326672" cy="285420"/>
          </a:xfrm>
          <a:prstGeom prst="bentConnector3">
            <a:avLst>
              <a:gd name="adj1" fmla="val -5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10800000" flipV="1">
            <a:off x="4707718" y="4176519"/>
            <a:ext cx="1162821" cy="285419"/>
          </a:xfrm>
          <a:prstGeom prst="bentConnector3">
            <a:avLst>
              <a:gd name="adj1" fmla="val -4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914885" y="4715646"/>
            <a:ext cx="1125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Final Class</a:t>
            </a:r>
            <a:endParaRPr lang="en-US" sz="800" dirty="0"/>
          </a:p>
        </p:txBody>
      </p:sp>
      <p:sp>
        <p:nvSpPr>
          <p:cNvPr id="118" name="Down Arrow 117"/>
          <p:cNvSpPr/>
          <p:nvPr/>
        </p:nvSpPr>
        <p:spPr>
          <a:xfrm>
            <a:off x="4219245" y="4540235"/>
            <a:ext cx="132138" cy="217698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344866" y="443114"/>
            <a:ext cx="8460000" cy="572700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Random Forest contd.</a:t>
            </a:r>
            <a:endParaRPr lang="en-US"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grpSp>
        <p:nvGrpSpPr>
          <p:cNvPr id="59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0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134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wasat\Downloads\Screenshot (6).png"/>
          <p:cNvPicPr>
            <a:picLocks noChangeAspect="1" noChangeArrowheads="1"/>
          </p:cNvPicPr>
          <p:nvPr/>
        </p:nvPicPr>
        <p:blipFill>
          <a:blip r:embed="rId2"/>
          <a:srcRect t="21010" b="9726"/>
          <a:stretch>
            <a:fillRect/>
          </a:stretch>
        </p:blipFill>
        <p:spPr bwMode="auto">
          <a:xfrm>
            <a:off x="130625" y="1173780"/>
            <a:ext cx="8882743" cy="333634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3138" y="463138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5981B5"/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Dataset</a:t>
            </a:r>
            <a:endParaRPr lang="en-US" sz="2800" dirty="0">
              <a:solidFill>
                <a:srgbClr val="5981B5"/>
              </a:solidFill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grpSp>
        <p:nvGrpSpPr>
          <p:cNvPr id="5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623" y="4558725"/>
            <a:ext cx="173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4A5D63"/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Area: ‘000 hect</a:t>
            </a:r>
          </a:p>
          <a:p>
            <a:r>
              <a:rPr lang="en-IN" sz="800" dirty="0" smtClean="0">
                <a:solidFill>
                  <a:srgbClr val="4A5D63"/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Production: ‘000 tonne</a:t>
            </a:r>
          </a:p>
          <a:p>
            <a:r>
              <a:rPr lang="en-IN" sz="800" dirty="0" smtClean="0">
                <a:solidFill>
                  <a:srgbClr val="4A5D63"/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Rainfall: mm</a:t>
            </a:r>
          </a:p>
          <a:p>
            <a:r>
              <a:rPr lang="en-IN" sz="800" dirty="0" smtClean="0">
                <a:solidFill>
                  <a:srgbClr val="4A5D63"/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Temperature: Celsius</a:t>
            </a:r>
            <a:endParaRPr lang="en-IN" sz="800" dirty="0">
              <a:solidFill>
                <a:srgbClr val="4A5D63"/>
              </a:solidFill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Prediction is done with 72.31% accuracy </a:t>
            </a:r>
            <a:endParaRPr sz="1600" dirty="0">
              <a:solidFill>
                <a:srgbClr val="4A5D6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602" name="Google Shape;602;p56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03" name="Google Shape;603;p5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6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:\Users\Swasat\Downloads\Screenshot (3).png"/>
          <p:cNvPicPr>
            <a:picLocks noChangeAspect="1" noChangeArrowheads="1"/>
          </p:cNvPicPr>
          <p:nvPr/>
        </p:nvPicPr>
        <p:blipFill>
          <a:blip r:embed="rId3"/>
          <a:srcRect l="19906" t="22474" r="39528" b="23130"/>
          <a:stretch>
            <a:fillRect/>
          </a:stretch>
        </p:blipFill>
        <p:spPr bwMode="auto">
          <a:xfrm>
            <a:off x="253079" y="1394115"/>
            <a:ext cx="4370607" cy="3296635"/>
          </a:xfrm>
          <a:prstGeom prst="rect">
            <a:avLst/>
          </a:prstGeom>
          <a:noFill/>
        </p:spPr>
      </p:pic>
      <p:pic>
        <p:nvPicPr>
          <p:cNvPr id="12" name="Picture 2" descr="C:\Users\Swasat\Downloads\Screenshot (5).png"/>
          <p:cNvPicPr>
            <a:picLocks noChangeAspect="1" noChangeArrowheads="1"/>
          </p:cNvPicPr>
          <p:nvPr/>
        </p:nvPicPr>
        <p:blipFill>
          <a:blip r:embed="rId4"/>
          <a:srcRect l="13896" t="30476" r="38052" b="12727"/>
          <a:stretch>
            <a:fillRect/>
          </a:stretch>
        </p:blipFill>
        <p:spPr bwMode="auto">
          <a:xfrm>
            <a:off x="4667005" y="1436907"/>
            <a:ext cx="4393870" cy="304008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1261" y="461569"/>
            <a:ext cx="459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5981B5"/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Results and Screenshots</a:t>
            </a:r>
            <a:endParaRPr lang="en-IN" sz="2800" dirty="0">
              <a:solidFill>
                <a:srgbClr val="5981B5"/>
              </a:solidFill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wasat\Downloads\Screenshot (4).png"/>
          <p:cNvPicPr>
            <a:picLocks noChangeAspect="1" noChangeArrowheads="1"/>
          </p:cNvPicPr>
          <p:nvPr/>
        </p:nvPicPr>
        <p:blipFill>
          <a:blip r:embed="rId2"/>
          <a:srcRect l="14805" t="30245" r="41299" b="6724"/>
          <a:stretch>
            <a:fillRect/>
          </a:stretch>
        </p:blipFill>
        <p:spPr bwMode="auto">
          <a:xfrm>
            <a:off x="1791195" y="639288"/>
            <a:ext cx="4839668" cy="390896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8752" y="323134"/>
            <a:ext cx="446887" cy="99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</a:t>
            </a:r>
            <a:endParaRPr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1" name="Google Shape;611;p57"/>
          <p:cNvSpPr txBox="1">
            <a:spLocks noGrp="1"/>
          </p:cNvSpPr>
          <p:nvPr>
            <p:ph type="subTitle" idx="2"/>
          </p:nvPr>
        </p:nvSpPr>
        <p:spPr>
          <a:xfrm>
            <a:off x="353231" y="1459109"/>
            <a:ext cx="8460000" cy="17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RF turned out to be good for yield prediction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Better understanding of RF is achieved</a:t>
            </a:r>
            <a:endParaRPr dirty="0">
              <a:solidFill>
                <a:srgbClr val="4A5D6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613" name="Google Shape;613;p5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14" name="Google Shape;614;p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Future Work</a:t>
            </a:r>
            <a:endParaRPr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2"/>
          </p:nvPr>
        </p:nvSpPr>
        <p:spPr>
          <a:xfrm>
            <a:off x="373179" y="1319828"/>
            <a:ext cx="8460000" cy="3216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Font typeface="Wingdings" pitchFamily="2" charset="2"/>
              <a:buChar char="v"/>
            </a:pP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Analysing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other algorithms for prediction</a:t>
            </a:r>
          </a:p>
          <a:p>
            <a:pPr marL="0" lvl="0" indent="0">
              <a:spcAft>
                <a:spcPts val="1600"/>
              </a:spcAft>
              <a:buFont typeface="Wingdings" pitchFamily="2" charset="2"/>
              <a:buChar char="v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Determining the best algorithm for crop output prediction</a:t>
            </a:r>
          </a:p>
        </p:txBody>
      </p:sp>
      <p:grpSp>
        <p:nvGrpSpPr>
          <p:cNvPr id="652" name="Google Shape;652;p58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53" name="Google Shape;653;p5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0" y="0"/>
            <a:ext cx="3764478" cy="5143500"/>
          </a:xfrm>
          <a:prstGeom prst="rect">
            <a:avLst/>
          </a:prstGeom>
          <a:solidFill>
            <a:srgbClr val="4A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423177" y="2095387"/>
            <a:ext cx="2782478" cy="1152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 pitchFamily="34" charset="0"/>
                <a:cs typeface="Arial" pitchFamily="34" charset="0"/>
              </a:rPr>
              <a:t>Contents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6" name="Google Shape;326;p45"/>
          <p:cNvGrpSpPr/>
          <p:nvPr/>
        </p:nvGrpSpPr>
        <p:grpSpPr>
          <a:xfrm>
            <a:off x="4492311" y="328022"/>
            <a:ext cx="210318" cy="261482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884125" y="223986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Introduction</a:t>
            </a:r>
            <a:endParaRPr sz="1800" dirty="0">
              <a:solidFill>
                <a:srgbClr val="43434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4884125" y="718244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3A454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Definition of ML</a:t>
            </a:r>
            <a:endParaRPr sz="1800" dirty="0">
              <a:solidFill>
                <a:srgbClr val="3A454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884125" y="1260712"/>
            <a:ext cx="3714236" cy="43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3A454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Types of Learning model</a:t>
            </a:r>
            <a:endParaRPr sz="1800" dirty="0">
              <a:solidFill>
                <a:srgbClr val="3A454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4966626" y="2022527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 pitchFamily="18" charset="0"/>
              <a:sym typeface="Mul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4884125" y="2271182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Proposed Solution</a:t>
            </a:r>
            <a:endParaRPr sz="1800" dirty="0">
              <a:solidFill>
                <a:srgbClr val="43434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32" name="Google Shape;334;p45"/>
          <p:cNvSpPr txBox="1"/>
          <p:nvPr/>
        </p:nvSpPr>
        <p:spPr>
          <a:xfrm>
            <a:off x="4884125" y="2832119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Random Forest</a:t>
            </a:r>
            <a:endParaRPr sz="1800" dirty="0">
              <a:solidFill>
                <a:srgbClr val="43434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37" name="Google Shape;334;p45"/>
          <p:cNvSpPr txBox="1"/>
          <p:nvPr/>
        </p:nvSpPr>
        <p:spPr>
          <a:xfrm>
            <a:off x="4884125" y="3403432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Results/Screenshots</a:t>
            </a:r>
            <a:endParaRPr sz="1800" dirty="0">
              <a:solidFill>
                <a:srgbClr val="43434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70" name="Google Shape;332;p45"/>
          <p:cNvSpPr txBox="1"/>
          <p:nvPr/>
        </p:nvSpPr>
        <p:spPr>
          <a:xfrm>
            <a:off x="4890062" y="1715140"/>
            <a:ext cx="3702361" cy="56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Problem Definition </a:t>
            </a:r>
          </a:p>
        </p:txBody>
      </p:sp>
      <p:sp>
        <p:nvSpPr>
          <p:cNvPr id="72" name="Google Shape;334;p45"/>
          <p:cNvSpPr txBox="1"/>
          <p:nvPr/>
        </p:nvSpPr>
        <p:spPr>
          <a:xfrm>
            <a:off x="4884125" y="3927902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Conclusion</a:t>
            </a:r>
            <a:endParaRPr sz="1800" dirty="0">
              <a:solidFill>
                <a:srgbClr val="43434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73" name="Google Shape;334;p45"/>
          <p:cNvSpPr txBox="1"/>
          <p:nvPr/>
        </p:nvSpPr>
        <p:spPr>
          <a:xfrm>
            <a:off x="4884125" y="4421967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43434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Future Work</a:t>
            </a:r>
            <a:endParaRPr sz="1800" dirty="0">
              <a:solidFill>
                <a:srgbClr val="43434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grpSp>
        <p:nvGrpSpPr>
          <p:cNvPr id="74" name="Google Shape;326;p45"/>
          <p:cNvGrpSpPr/>
          <p:nvPr/>
        </p:nvGrpSpPr>
        <p:grpSpPr>
          <a:xfrm>
            <a:off x="4492311" y="819150"/>
            <a:ext cx="210318" cy="261482"/>
            <a:chOff x="0" y="46600"/>
            <a:chExt cx="3121800" cy="5004600"/>
          </a:xfrm>
        </p:grpSpPr>
        <p:sp>
          <p:nvSpPr>
            <p:cNvPr id="7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26;p45"/>
          <p:cNvGrpSpPr/>
          <p:nvPr/>
        </p:nvGrpSpPr>
        <p:grpSpPr>
          <a:xfrm>
            <a:off x="4492311" y="1352550"/>
            <a:ext cx="210318" cy="261482"/>
            <a:chOff x="0" y="46600"/>
            <a:chExt cx="3121800" cy="5004600"/>
          </a:xfrm>
        </p:grpSpPr>
        <p:sp>
          <p:nvSpPr>
            <p:cNvPr id="79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326;p45"/>
          <p:cNvGrpSpPr/>
          <p:nvPr/>
        </p:nvGrpSpPr>
        <p:grpSpPr>
          <a:xfrm>
            <a:off x="4492311" y="1871326"/>
            <a:ext cx="210318" cy="261482"/>
            <a:chOff x="0" y="46600"/>
            <a:chExt cx="3121800" cy="5004600"/>
          </a:xfrm>
        </p:grpSpPr>
        <p:sp>
          <p:nvSpPr>
            <p:cNvPr id="83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326;p45"/>
          <p:cNvGrpSpPr/>
          <p:nvPr/>
        </p:nvGrpSpPr>
        <p:grpSpPr>
          <a:xfrm>
            <a:off x="4492311" y="2395597"/>
            <a:ext cx="210318" cy="261482"/>
            <a:chOff x="0" y="46600"/>
            <a:chExt cx="3121800" cy="5004600"/>
          </a:xfrm>
        </p:grpSpPr>
        <p:sp>
          <p:nvSpPr>
            <p:cNvPr id="8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326;p45"/>
          <p:cNvGrpSpPr/>
          <p:nvPr/>
        </p:nvGrpSpPr>
        <p:grpSpPr>
          <a:xfrm>
            <a:off x="4504866" y="2955949"/>
            <a:ext cx="210318" cy="261482"/>
            <a:chOff x="0" y="46600"/>
            <a:chExt cx="3121800" cy="5004600"/>
          </a:xfrm>
        </p:grpSpPr>
        <p:sp>
          <p:nvSpPr>
            <p:cNvPr id="91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326;p45"/>
          <p:cNvGrpSpPr/>
          <p:nvPr/>
        </p:nvGrpSpPr>
        <p:grpSpPr>
          <a:xfrm>
            <a:off x="4492311" y="3504666"/>
            <a:ext cx="210318" cy="261482"/>
            <a:chOff x="0" y="46600"/>
            <a:chExt cx="3121800" cy="5004600"/>
          </a:xfrm>
        </p:grpSpPr>
        <p:sp>
          <p:nvSpPr>
            <p:cNvPr id="9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326;p45"/>
          <p:cNvGrpSpPr/>
          <p:nvPr/>
        </p:nvGrpSpPr>
        <p:grpSpPr>
          <a:xfrm>
            <a:off x="4492311" y="4028808"/>
            <a:ext cx="210318" cy="261482"/>
            <a:chOff x="0" y="46600"/>
            <a:chExt cx="3121800" cy="5004600"/>
          </a:xfrm>
        </p:grpSpPr>
        <p:sp>
          <p:nvSpPr>
            <p:cNvPr id="99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326;p45"/>
          <p:cNvGrpSpPr/>
          <p:nvPr/>
        </p:nvGrpSpPr>
        <p:grpSpPr>
          <a:xfrm>
            <a:off x="4492311" y="4522873"/>
            <a:ext cx="210318" cy="261482"/>
            <a:chOff x="0" y="46600"/>
            <a:chExt cx="3121800" cy="5004600"/>
          </a:xfrm>
        </p:grpSpPr>
        <p:sp>
          <p:nvSpPr>
            <p:cNvPr id="103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Introduction</a:t>
            </a:r>
            <a:endParaRPr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ubtitle 13"/>
          <p:cNvSpPr>
            <a:spLocks noGrp="1"/>
          </p:cNvSpPr>
          <p:nvPr>
            <p:ph type="subTitle" idx="2"/>
          </p:nvPr>
        </p:nvSpPr>
        <p:spPr>
          <a:xfrm>
            <a:off x="312881" y="1455302"/>
            <a:ext cx="8460000" cy="326261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ML is crucial in Decision making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Predicting crop yield is necessary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              -To develop agricultural policies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              -To forecast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              -To identify effective adaption against climate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Definition of Machine Learning</a:t>
            </a:r>
            <a:endParaRPr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ubTitle" idx="2"/>
          </p:nvPr>
        </p:nvSpPr>
        <p:spPr>
          <a:xfrm>
            <a:off x="338952" y="1214793"/>
            <a:ext cx="8460000" cy="1318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i="1" dirty="0" smtClean="0">
                <a:solidFill>
                  <a:srgbClr val="002060"/>
                </a:solidFill>
                <a:latin typeface="Georgia" pitchFamily="18" charset="0"/>
              </a:rPr>
              <a:t>“</a:t>
            </a:r>
            <a:r>
              <a:rPr lang="en-US" sz="1600" i="1" dirty="0" smtClean="0">
                <a:solidFill>
                  <a:srgbClr val="3A4549"/>
                </a:solidFill>
                <a:latin typeface="Georgia" pitchFamily="18" charset="0"/>
              </a:rPr>
              <a:t>A computer program is said to learn from experience E with respect to some class of tasks T and performance measure P if its performance at tasks in T, as measured by P, improves with experience E.” - </a:t>
            </a:r>
            <a:r>
              <a:rPr lang="en-US" sz="1600" b="1" dirty="0" smtClean="0">
                <a:solidFill>
                  <a:srgbClr val="3A4549"/>
                </a:solidFill>
                <a:latin typeface="Georgia" pitchFamily="18" charset="0"/>
              </a:rPr>
              <a:t>Tom M. Mitchell.</a:t>
            </a:r>
            <a:endParaRPr sz="1600" b="1" dirty="0">
              <a:solidFill>
                <a:srgbClr val="3A4549"/>
              </a:solidFill>
              <a:latin typeface="Georgia" pitchFamily="18" charset="0"/>
              <a:ea typeface="Muli"/>
              <a:cs typeface="Muli"/>
              <a:sym typeface="Muli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493985" y="3142592"/>
            <a:ext cx="1481959" cy="451945"/>
          </a:xfrm>
          <a:prstGeom prst="roundRect">
            <a:avLst/>
          </a:prstGeom>
          <a:solidFill>
            <a:srgbClr val="5981B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 Data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54428" y="3359604"/>
            <a:ext cx="1103587" cy="34684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212427" y="2906112"/>
            <a:ext cx="1103587" cy="34684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69931" y="260656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0233" y="3731172"/>
            <a:ext cx="106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773916" y="3000703"/>
            <a:ext cx="1481959" cy="451945"/>
          </a:xfrm>
          <a:prstGeom prst="roundRect">
            <a:avLst/>
          </a:prstGeom>
          <a:solidFill>
            <a:srgbClr val="5981B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12892" y="2559665"/>
            <a:ext cx="250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Decision/Prediction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272861" y="3384987"/>
            <a:ext cx="1103587" cy="34684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53861" y="2529444"/>
            <a:ext cx="1355834" cy="1408796"/>
          </a:xfrm>
          <a:prstGeom prst="ellipse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Algorithm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5177038" y="2868731"/>
            <a:ext cx="1103587" cy="34684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34310" y="3657600"/>
            <a:ext cx="226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Errors/Feedback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Types of Learning Models</a:t>
            </a:r>
            <a:endParaRPr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grpSp>
        <p:nvGrpSpPr>
          <p:cNvPr id="423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424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680370" y="1989288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REGRESSION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680369" y="1197486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CLASSIFICATION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95184" y="1683494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SUPERVISED</a:t>
            </a:r>
          </a:p>
          <a:p>
            <a:pPr algn="ctr"/>
            <a:endParaRPr lang="en-US" sz="11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587566" y="2616318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UNSUPERVISED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535807" y="3402761"/>
            <a:ext cx="154269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REINFORCEMENT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75260" y="2672212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CLUSTERING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16739" y="2632134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 LEARNING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756570" y="3223583"/>
            <a:ext cx="1421921" cy="351166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ASSOCIATION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ight Arrow 47"/>
          <p:cNvSpPr/>
          <p:nvPr/>
        </p:nvSpPr>
        <p:spPr>
          <a:xfrm rot="-1800000">
            <a:off x="1706234" y="2139350"/>
            <a:ext cx="776377" cy="18978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744803" y="2702811"/>
            <a:ext cx="776377" cy="18978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2400000">
            <a:off x="1673164" y="3270489"/>
            <a:ext cx="776377" cy="18978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-1800000">
            <a:off x="3967831" y="1503381"/>
            <a:ext cx="696768" cy="17032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800000">
            <a:off x="4037459" y="3131243"/>
            <a:ext cx="696769" cy="17032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048125" y="2743611"/>
            <a:ext cx="696769" cy="17032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800000">
            <a:off x="3977356" y="2017962"/>
            <a:ext cx="696769" cy="170321"/>
          </a:xfrm>
          <a:prstGeom prst="right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61347" y="2142046"/>
            <a:ext cx="1966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(Data with labels)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9785" y="2983842"/>
            <a:ext cx="207034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(Data without labels)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65922" y="3786996"/>
            <a:ext cx="1492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 Reward based )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99584" y="1241567"/>
            <a:ext cx="1871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SVM,RANDOM FOREST</a:t>
            </a:r>
          </a:p>
          <a:p>
            <a:endParaRPr lang="en-US" sz="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01592" y="1996311"/>
            <a:ext cx="3732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REGRESSION,DECISION TREES</a:t>
            </a:r>
          </a:p>
          <a:p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82366" y="2611468"/>
            <a:ext cx="245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 MEANS,HIERARCHICAL, </a:t>
            </a:r>
          </a:p>
          <a:p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2841" y="3173262"/>
            <a:ext cx="26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APRIORI,FP GROWTH</a:t>
            </a:r>
          </a:p>
          <a:p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Problem Definition</a:t>
            </a:r>
            <a:endParaRPr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grpSp>
        <p:nvGrpSpPr>
          <p:cNvPr id="477" name="Google Shape;477;p52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478" name="Google Shape;478;p5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3683" y="1509623"/>
            <a:ext cx="835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Finding best supervised Machine Learning algorithm for crop yield prediction in Assam</a:t>
            </a:r>
            <a:endParaRPr lang="en-US" sz="1800" dirty="0">
              <a:solidFill>
                <a:srgbClr val="4A5D6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>
            <a:spLocks noGrp="1"/>
          </p:cNvSpPr>
          <p:nvPr>
            <p:ph type="title"/>
          </p:nvPr>
        </p:nvSpPr>
        <p:spPr>
          <a:xfrm>
            <a:off x="370483" y="45937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Proposed</a:t>
            </a:r>
            <a:r>
              <a:rPr lang="en" dirty="0" smtClean="0"/>
              <a:t> Solution</a:t>
            </a:r>
            <a:endParaRPr dirty="0"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2"/>
          </p:nvPr>
        </p:nvSpPr>
        <p:spPr>
          <a:xfrm>
            <a:off x="406765" y="1509062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uli"/>
              </a:rPr>
              <a:t>Analysis of the different ML algorithms</a:t>
            </a:r>
            <a:endParaRPr dirty="0">
              <a:solidFill>
                <a:srgbClr val="4A5D6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Muli"/>
            </a:endParaRPr>
          </a:p>
        </p:txBody>
      </p:sp>
      <p:sp>
        <p:nvSpPr>
          <p:cNvPr id="491" name="Google Shape;491;p53"/>
          <p:cNvSpPr txBox="1"/>
          <p:nvPr/>
        </p:nvSpPr>
        <p:spPr>
          <a:xfrm>
            <a:off x="6116700" y="1320350"/>
            <a:ext cx="117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50%</a:t>
            </a:r>
            <a:endParaRPr sz="3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7" name="Google Shape;497;p53"/>
          <p:cNvSpPr/>
          <p:nvPr/>
        </p:nvSpPr>
        <p:spPr>
          <a:xfrm>
            <a:off x="5563899" y="2671210"/>
            <a:ext cx="366600" cy="36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5951" y="47903"/>
                </a:moveTo>
                <a:lnTo>
                  <a:pt x="110168" y="46554"/>
                </a:lnTo>
                <a:cubicBezTo>
                  <a:pt x="109108" y="42216"/>
                  <a:pt x="107180" y="37879"/>
                  <a:pt x="105060" y="34024"/>
                </a:cubicBezTo>
                <a:lnTo>
                  <a:pt x="108048" y="28915"/>
                </a:lnTo>
                <a:cubicBezTo>
                  <a:pt x="108819" y="26987"/>
                  <a:pt x="109686" y="24771"/>
                  <a:pt x="108048" y="23132"/>
                </a:cubicBezTo>
                <a:lnTo>
                  <a:pt x="96867" y="12048"/>
                </a:lnTo>
                <a:cubicBezTo>
                  <a:pt x="96096" y="11180"/>
                  <a:pt x="95228" y="10891"/>
                  <a:pt x="94457" y="10891"/>
                </a:cubicBezTo>
                <a:cubicBezTo>
                  <a:pt x="93301" y="10891"/>
                  <a:pt x="92240" y="11469"/>
                  <a:pt x="91180" y="12048"/>
                </a:cubicBezTo>
                <a:lnTo>
                  <a:pt x="85975" y="15036"/>
                </a:lnTo>
                <a:cubicBezTo>
                  <a:pt x="82216" y="12819"/>
                  <a:pt x="77879" y="10891"/>
                  <a:pt x="73445" y="9831"/>
                </a:cubicBezTo>
                <a:lnTo>
                  <a:pt x="72096" y="4144"/>
                </a:lnTo>
                <a:cubicBezTo>
                  <a:pt x="71614" y="2216"/>
                  <a:pt x="70265" y="0"/>
                  <a:pt x="68048" y="0"/>
                </a:cubicBezTo>
                <a:lnTo>
                  <a:pt x="51951" y="0"/>
                </a:lnTo>
                <a:cubicBezTo>
                  <a:pt x="49831" y="0"/>
                  <a:pt x="48481" y="1927"/>
                  <a:pt x="47903" y="4144"/>
                </a:cubicBezTo>
                <a:lnTo>
                  <a:pt x="46554" y="9831"/>
                </a:lnTo>
                <a:cubicBezTo>
                  <a:pt x="42216" y="10891"/>
                  <a:pt x="37879" y="12819"/>
                  <a:pt x="34024" y="15036"/>
                </a:cubicBezTo>
                <a:lnTo>
                  <a:pt x="28915" y="12048"/>
                </a:lnTo>
                <a:cubicBezTo>
                  <a:pt x="28048" y="11469"/>
                  <a:pt x="26698" y="10891"/>
                  <a:pt x="25638" y="10891"/>
                </a:cubicBezTo>
                <a:cubicBezTo>
                  <a:pt x="24771" y="10891"/>
                  <a:pt x="24000" y="11180"/>
                  <a:pt x="23132" y="12048"/>
                </a:cubicBezTo>
                <a:lnTo>
                  <a:pt x="12048" y="23132"/>
                </a:lnTo>
                <a:cubicBezTo>
                  <a:pt x="10409" y="24771"/>
                  <a:pt x="11180" y="26987"/>
                  <a:pt x="12048" y="28915"/>
                </a:cubicBezTo>
                <a:lnTo>
                  <a:pt x="15036" y="34024"/>
                </a:lnTo>
                <a:cubicBezTo>
                  <a:pt x="12819" y="37879"/>
                  <a:pt x="10891" y="42216"/>
                  <a:pt x="9831" y="46554"/>
                </a:cubicBezTo>
                <a:lnTo>
                  <a:pt x="4144" y="47903"/>
                </a:lnTo>
                <a:cubicBezTo>
                  <a:pt x="2216" y="48481"/>
                  <a:pt x="0" y="49831"/>
                  <a:pt x="0" y="51951"/>
                </a:cubicBezTo>
                <a:lnTo>
                  <a:pt x="0" y="68048"/>
                </a:lnTo>
                <a:cubicBezTo>
                  <a:pt x="0" y="70265"/>
                  <a:pt x="1927" y="71325"/>
                  <a:pt x="4144" y="72096"/>
                </a:cubicBezTo>
                <a:lnTo>
                  <a:pt x="9831" y="73445"/>
                </a:lnTo>
                <a:cubicBezTo>
                  <a:pt x="10891" y="77879"/>
                  <a:pt x="12819" y="82216"/>
                  <a:pt x="15036" y="85975"/>
                </a:cubicBezTo>
                <a:lnTo>
                  <a:pt x="12048" y="91180"/>
                </a:lnTo>
                <a:cubicBezTo>
                  <a:pt x="10891" y="92819"/>
                  <a:pt x="10409" y="95228"/>
                  <a:pt x="12048" y="96867"/>
                </a:cubicBezTo>
                <a:lnTo>
                  <a:pt x="23132" y="108048"/>
                </a:lnTo>
                <a:cubicBezTo>
                  <a:pt x="24000" y="108819"/>
                  <a:pt x="24771" y="108819"/>
                  <a:pt x="25638" y="108819"/>
                </a:cubicBezTo>
                <a:cubicBezTo>
                  <a:pt x="26698" y="108819"/>
                  <a:pt x="27759" y="108337"/>
                  <a:pt x="28915" y="108048"/>
                </a:cubicBezTo>
                <a:lnTo>
                  <a:pt x="34024" y="105060"/>
                </a:lnTo>
                <a:cubicBezTo>
                  <a:pt x="37879" y="107180"/>
                  <a:pt x="42216" y="109108"/>
                  <a:pt x="46554" y="110168"/>
                </a:cubicBezTo>
                <a:lnTo>
                  <a:pt x="47903" y="115951"/>
                </a:lnTo>
                <a:cubicBezTo>
                  <a:pt x="48481" y="117783"/>
                  <a:pt x="49831" y="120000"/>
                  <a:pt x="51951" y="120000"/>
                </a:cubicBezTo>
                <a:lnTo>
                  <a:pt x="68048" y="120000"/>
                </a:lnTo>
                <a:cubicBezTo>
                  <a:pt x="70265" y="120000"/>
                  <a:pt x="71325" y="118072"/>
                  <a:pt x="72096" y="115951"/>
                </a:cubicBezTo>
                <a:lnTo>
                  <a:pt x="73445" y="110168"/>
                </a:lnTo>
                <a:cubicBezTo>
                  <a:pt x="77879" y="109108"/>
                  <a:pt x="82216" y="107180"/>
                  <a:pt x="85975" y="105060"/>
                </a:cubicBezTo>
                <a:lnTo>
                  <a:pt x="91180" y="108048"/>
                </a:lnTo>
                <a:cubicBezTo>
                  <a:pt x="92240" y="108626"/>
                  <a:pt x="93301" y="108819"/>
                  <a:pt x="94457" y="108819"/>
                </a:cubicBezTo>
                <a:cubicBezTo>
                  <a:pt x="95228" y="108819"/>
                  <a:pt x="96096" y="108626"/>
                  <a:pt x="96867" y="108048"/>
                </a:cubicBezTo>
                <a:lnTo>
                  <a:pt x="108048" y="96867"/>
                </a:lnTo>
                <a:cubicBezTo>
                  <a:pt x="109686" y="95228"/>
                  <a:pt x="109108" y="93108"/>
                  <a:pt x="108048" y="91180"/>
                </a:cubicBezTo>
                <a:lnTo>
                  <a:pt x="105060" y="85975"/>
                </a:lnTo>
                <a:cubicBezTo>
                  <a:pt x="107180" y="82216"/>
                  <a:pt x="109108" y="77879"/>
                  <a:pt x="110168" y="73445"/>
                </a:cubicBezTo>
                <a:lnTo>
                  <a:pt x="115951" y="72096"/>
                </a:lnTo>
                <a:cubicBezTo>
                  <a:pt x="117783" y="71614"/>
                  <a:pt x="120000" y="70265"/>
                  <a:pt x="120000" y="68048"/>
                </a:cubicBezTo>
                <a:lnTo>
                  <a:pt x="120000" y="51951"/>
                </a:lnTo>
                <a:cubicBezTo>
                  <a:pt x="120000" y="49831"/>
                  <a:pt x="118072" y="48481"/>
                  <a:pt x="115951" y="47903"/>
                </a:cubicBezTo>
                <a:close/>
                <a:moveTo>
                  <a:pt x="114602" y="66698"/>
                </a:moveTo>
                <a:lnTo>
                  <a:pt x="114602" y="66698"/>
                </a:lnTo>
                <a:lnTo>
                  <a:pt x="108819" y="68048"/>
                </a:lnTo>
                <a:cubicBezTo>
                  <a:pt x="106987" y="68626"/>
                  <a:pt x="105349" y="69975"/>
                  <a:pt x="105060" y="71903"/>
                </a:cubicBezTo>
                <a:cubicBezTo>
                  <a:pt x="103903" y="75662"/>
                  <a:pt x="102361" y="79518"/>
                  <a:pt x="100433" y="82987"/>
                </a:cubicBezTo>
                <a:cubicBezTo>
                  <a:pt x="99373" y="84626"/>
                  <a:pt x="99373" y="86843"/>
                  <a:pt x="100433" y="88481"/>
                </a:cubicBezTo>
                <a:lnTo>
                  <a:pt x="103421" y="93301"/>
                </a:lnTo>
                <a:lnTo>
                  <a:pt x="93879" y="102843"/>
                </a:lnTo>
                <a:lnTo>
                  <a:pt x="93879" y="102843"/>
                </a:lnTo>
                <a:lnTo>
                  <a:pt x="88963" y="99855"/>
                </a:lnTo>
                <a:cubicBezTo>
                  <a:pt x="88192" y="99373"/>
                  <a:pt x="87132" y="99084"/>
                  <a:pt x="86265" y="99084"/>
                </a:cubicBezTo>
                <a:cubicBezTo>
                  <a:pt x="85493" y="99084"/>
                  <a:pt x="84337" y="99373"/>
                  <a:pt x="83566" y="99855"/>
                </a:cubicBezTo>
                <a:cubicBezTo>
                  <a:pt x="80000" y="101783"/>
                  <a:pt x="76240" y="103421"/>
                  <a:pt x="72385" y="104481"/>
                </a:cubicBezTo>
                <a:cubicBezTo>
                  <a:pt x="70457" y="105060"/>
                  <a:pt x="69108" y="106409"/>
                  <a:pt x="68626" y="108337"/>
                </a:cubicBezTo>
                <a:lnTo>
                  <a:pt x="67180" y="114024"/>
                </a:lnTo>
                <a:lnTo>
                  <a:pt x="67180" y="114024"/>
                </a:lnTo>
                <a:lnTo>
                  <a:pt x="53879" y="114024"/>
                </a:lnTo>
                <a:lnTo>
                  <a:pt x="52530" y="108337"/>
                </a:lnTo>
                <a:cubicBezTo>
                  <a:pt x="51951" y="106409"/>
                  <a:pt x="50602" y="104771"/>
                  <a:pt x="48771" y="104481"/>
                </a:cubicBezTo>
                <a:cubicBezTo>
                  <a:pt x="44915" y="103421"/>
                  <a:pt x="41156" y="101783"/>
                  <a:pt x="37590" y="99855"/>
                </a:cubicBezTo>
                <a:cubicBezTo>
                  <a:pt x="36722" y="99373"/>
                  <a:pt x="35662" y="99084"/>
                  <a:pt x="34891" y="99084"/>
                </a:cubicBezTo>
                <a:cubicBezTo>
                  <a:pt x="33734" y="99084"/>
                  <a:pt x="32963" y="99373"/>
                  <a:pt x="32096" y="99855"/>
                </a:cubicBezTo>
                <a:lnTo>
                  <a:pt x="27277" y="102843"/>
                </a:lnTo>
                <a:lnTo>
                  <a:pt x="27277" y="102843"/>
                </a:lnTo>
                <a:lnTo>
                  <a:pt x="17734" y="93301"/>
                </a:lnTo>
                <a:lnTo>
                  <a:pt x="20722" y="88481"/>
                </a:lnTo>
                <a:cubicBezTo>
                  <a:pt x="21783" y="86843"/>
                  <a:pt x="21783" y="84626"/>
                  <a:pt x="20722" y="82987"/>
                </a:cubicBezTo>
                <a:cubicBezTo>
                  <a:pt x="18506" y="79518"/>
                  <a:pt x="17156" y="75662"/>
                  <a:pt x="16096" y="71903"/>
                </a:cubicBezTo>
                <a:cubicBezTo>
                  <a:pt x="15518" y="69975"/>
                  <a:pt x="14168" y="68626"/>
                  <a:pt x="12240" y="68048"/>
                </a:cubicBezTo>
                <a:lnTo>
                  <a:pt x="6843" y="66698"/>
                </a:lnTo>
                <a:lnTo>
                  <a:pt x="6843" y="66698"/>
                </a:lnTo>
                <a:lnTo>
                  <a:pt x="6843" y="53397"/>
                </a:lnTo>
                <a:lnTo>
                  <a:pt x="12530" y="51951"/>
                </a:lnTo>
                <a:cubicBezTo>
                  <a:pt x="14457" y="51469"/>
                  <a:pt x="16096" y="50120"/>
                  <a:pt x="16385" y="48192"/>
                </a:cubicBezTo>
                <a:cubicBezTo>
                  <a:pt x="17445" y="44337"/>
                  <a:pt x="19084" y="40578"/>
                  <a:pt x="21012" y="37012"/>
                </a:cubicBezTo>
                <a:cubicBezTo>
                  <a:pt x="22072" y="35373"/>
                  <a:pt x="22072" y="33253"/>
                  <a:pt x="21012" y="31614"/>
                </a:cubicBezTo>
                <a:lnTo>
                  <a:pt x="18024" y="26698"/>
                </a:lnTo>
                <a:lnTo>
                  <a:pt x="18024" y="26698"/>
                </a:lnTo>
                <a:lnTo>
                  <a:pt x="27469" y="17156"/>
                </a:lnTo>
                <a:lnTo>
                  <a:pt x="32385" y="20144"/>
                </a:lnTo>
                <a:cubicBezTo>
                  <a:pt x="33253" y="20722"/>
                  <a:pt x="34313" y="21012"/>
                  <a:pt x="35084" y="21012"/>
                </a:cubicBezTo>
                <a:cubicBezTo>
                  <a:pt x="35951" y="21012"/>
                  <a:pt x="37012" y="20722"/>
                  <a:pt x="37879" y="20144"/>
                </a:cubicBezTo>
                <a:cubicBezTo>
                  <a:pt x="41349" y="18313"/>
                  <a:pt x="45204" y="16674"/>
                  <a:pt x="48963" y="15518"/>
                </a:cubicBezTo>
                <a:cubicBezTo>
                  <a:pt x="50891" y="15036"/>
                  <a:pt x="52240" y="13686"/>
                  <a:pt x="52819" y="11759"/>
                </a:cubicBezTo>
                <a:lnTo>
                  <a:pt x="54168" y="6072"/>
                </a:lnTo>
                <a:lnTo>
                  <a:pt x="67469" y="6072"/>
                </a:lnTo>
                <a:lnTo>
                  <a:pt x="67469" y="6072"/>
                </a:lnTo>
                <a:lnTo>
                  <a:pt x="68819" y="11759"/>
                </a:lnTo>
                <a:cubicBezTo>
                  <a:pt x="69397" y="13686"/>
                  <a:pt x="70746" y="15228"/>
                  <a:pt x="72674" y="15518"/>
                </a:cubicBezTo>
                <a:cubicBezTo>
                  <a:pt x="76433" y="16674"/>
                  <a:pt x="80289" y="18313"/>
                  <a:pt x="83855" y="20144"/>
                </a:cubicBezTo>
                <a:cubicBezTo>
                  <a:pt x="84626" y="20722"/>
                  <a:pt x="85686" y="21012"/>
                  <a:pt x="86554" y="21012"/>
                </a:cubicBezTo>
                <a:cubicBezTo>
                  <a:pt x="87614" y="21012"/>
                  <a:pt x="88481" y="20722"/>
                  <a:pt x="89253" y="20144"/>
                </a:cubicBezTo>
                <a:lnTo>
                  <a:pt x="94168" y="17156"/>
                </a:lnTo>
                <a:lnTo>
                  <a:pt x="103710" y="26698"/>
                </a:lnTo>
                <a:lnTo>
                  <a:pt x="103710" y="26698"/>
                </a:lnTo>
                <a:lnTo>
                  <a:pt x="100722" y="31614"/>
                </a:lnTo>
                <a:cubicBezTo>
                  <a:pt x="99566" y="33253"/>
                  <a:pt x="99566" y="35373"/>
                  <a:pt x="100722" y="37012"/>
                </a:cubicBezTo>
                <a:cubicBezTo>
                  <a:pt x="102554" y="40578"/>
                  <a:pt x="104192" y="44337"/>
                  <a:pt x="105349" y="48192"/>
                </a:cubicBezTo>
                <a:cubicBezTo>
                  <a:pt x="105831" y="50120"/>
                  <a:pt x="107180" y="51469"/>
                  <a:pt x="109108" y="51951"/>
                </a:cubicBezTo>
                <a:lnTo>
                  <a:pt x="114795" y="53397"/>
                </a:lnTo>
                <a:lnTo>
                  <a:pt x="114795" y="66698"/>
                </a:lnTo>
                <a:lnTo>
                  <a:pt x="114602" y="66698"/>
                </a:lnTo>
                <a:close/>
                <a:moveTo>
                  <a:pt x="60144" y="32674"/>
                </a:moveTo>
                <a:cubicBezTo>
                  <a:pt x="45204" y="32674"/>
                  <a:pt x="32963" y="44915"/>
                  <a:pt x="32963" y="59855"/>
                </a:cubicBezTo>
                <a:cubicBezTo>
                  <a:pt x="32963" y="74891"/>
                  <a:pt x="45204" y="87132"/>
                  <a:pt x="60144" y="87132"/>
                </a:cubicBezTo>
                <a:cubicBezTo>
                  <a:pt x="75084" y="87132"/>
                  <a:pt x="87325" y="74891"/>
                  <a:pt x="87325" y="59855"/>
                </a:cubicBezTo>
                <a:cubicBezTo>
                  <a:pt x="87325" y="44915"/>
                  <a:pt x="75084" y="32674"/>
                  <a:pt x="60144" y="32674"/>
                </a:cubicBezTo>
                <a:close/>
                <a:moveTo>
                  <a:pt x="60144" y="81638"/>
                </a:moveTo>
                <a:cubicBezTo>
                  <a:pt x="48192" y="81638"/>
                  <a:pt x="38361" y="71903"/>
                  <a:pt x="38361" y="59855"/>
                </a:cubicBezTo>
                <a:cubicBezTo>
                  <a:pt x="38361" y="47903"/>
                  <a:pt x="48192" y="38168"/>
                  <a:pt x="60144" y="38168"/>
                </a:cubicBezTo>
                <a:cubicBezTo>
                  <a:pt x="72096" y="38168"/>
                  <a:pt x="81927" y="47903"/>
                  <a:pt x="81927" y="59855"/>
                </a:cubicBezTo>
                <a:cubicBezTo>
                  <a:pt x="81927" y="71903"/>
                  <a:pt x="72096" y="81638"/>
                  <a:pt x="60144" y="816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5563900" y="3900551"/>
            <a:ext cx="366600" cy="36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398" y="81259"/>
                </a:moveTo>
                <a:lnTo>
                  <a:pt x="29202" y="78450"/>
                </a:lnTo>
                <a:cubicBezTo>
                  <a:pt x="29685" y="77966"/>
                  <a:pt x="29975" y="77384"/>
                  <a:pt x="29975" y="76610"/>
                </a:cubicBezTo>
                <a:cubicBezTo>
                  <a:pt x="29975" y="74963"/>
                  <a:pt x="28912" y="73801"/>
                  <a:pt x="27268" y="73801"/>
                </a:cubicBezTo>
                <a:cubicBezTo>
                  <a:pt x="26398" y="73801"/>
                  <a:pt x="25914" y="74092"/>
                  <a:pt x="25334" y="74673"/>
                </a:cubicBezTo>
                <a:lnTo>
                  <a:pt x="22626" y="77384"/>
                </a:lnTo>
                <a:cubicBezTo>
                  <a:pt x="22046" y="77966"/>
                  <a:pt x="21756" y="78450"/>
                  <a:pt x="21756" y="79322"/>
                </a:cubicBezTo>
                <a:cubicBezTo>
                  <a:pt x="21756" y="80968"/>
                  <a:pt x="22917" y="82033"/>
                  <a:pt x="24560" y="82033"/>
                </a:cubicBezTo>
                <a:cubicBezTo>
                  <a:pt x="25334" y="82033"/>
                  <a:pt x="25914" y="81743"/>
                  <a:pt x="26398" y="81259"/>
                </a:cubicBezTo>
                <a:close/>
                <a:moveTo>
                  <a:pt x="43609" y="79322"/>
                </a:moveTo>
                <a:cubicBezTo>
                  <a:pt x="43609" y="77675"/>
                  <a:pt x="42546" y="76610"/>
                  <a:pt x="40902" y="76610"/>
                </a:cubicBezTo>
                <a:cubicBezTo>
                  <a:pt x="40032" y="76610"/>
                  <a:pt x="39548" y="76803"/>
                  <a:pt x="38968" y="77384"/>
                </a:cubicBezTo>
                <a:lnTo>
                  <a:pt x="11700" y="104697"/>
                </a:lnTo>
                <a:cubicBezTo>
                  <a:pt x="11120" y="105278"/>
                  <a:pt x="10829" y="105859"/>
                  <a:pt x="10829" y="106634"/>
                </a:cubicBezTo>
                <a:cubicBezTo>
                  <a:pt x="10829" y="108280"/>
                  <a:pt x="11990" y="109346"/>
                  <a:pt x="13634" y="109346"/>
                </a:cubicBezTo>
                <a:cubicBezTo>
                  <a:pt x="14407" y="109346"/>
                  <a:pt x="14987" y="109152"/>
                  <a:pt x="15471" y="108571"/>
                </a:cubicBezTo>
                <a:lnTo>
                  <a:pt x="42836" y="81259"/>
                </a:lnTo>
                <a:cubicBezTo>
                  <a:pt x="43319" y="80677"/>
                  <a:pt x="43609" y="80096"/>
                  <a:pt x="43609" y="79322"/>
                </a:cubicBezTo>
                <a:close/>
                <a:moveTo>
                  <a:pt x="43609" y="90266"/>
                </a:moveTo>
                <a:cubicBezTo>
                  <a:pt x="42836" y="90266"/>
                  <a:pt x="42256" y="90556"/>
                  <a:pt x="41676" y="91041"/>
                </a:cubicBezTo>
                <a:lnTo>
                  <a:pt x="33553" y="99273"/>
                </a:lnTo>
                <a:cubicBezTo>
                  <a:pt x="32973" y="99854"/>
                  <a:pt x="32683" y="100338"/>
                  <a:pt x="32683" y="101210"/>
                </a:cubicBezTo>
                <a:cubicBezTo>
                  <a:pt x="32683" y="102857"/>
                  <a:pt x="33843" y="103922"/>
                  <a:pt x="35390" y="103922"/>
                </a:cubicBezTo>
                <a:cubicBezTo>
                  <a:pt x="36261" y="103922"/>
                  <a:pt x="36841" y="103631"/>
                  <a:pt x="37324" y="103050"/>
                </a:cubicBezTo>
                <a:lnTo>
                  <a:pt x="45543" y="94915"/>
                </a:lnTo>
                <a:cubicBezTo>
                  <a:pt x="46124" y="94334"/>
                  <a:pt x="46317" y="93753"/>
                  <a:pt x="46317" y="92978"/>
                </a:cubicBezTo>
                <a:cubicBezTo>
                  <a:pt x="46317" y="91331"/>
                  <a:pt x="45253" y="90266"/>
                  <a:pt x="43609" y="90266"/>
                </a:cubicBezTo>
                <a:close/>
                <a:moveTo>
                  <a:pt x="120000" y="2808"/>
                </a:moveTo>
                <a:cubicBezTo>
                  <a:pt x="120000" y="1162"/>
                  <a:pt x="118936" y="0"/>
                  <a:pt x="117292" y="0"/>
                </a:cubicBezTo>
                <a:cubicBezTo>
                  <a:pt x="116712" y="0"/>
                  <a:pt x="116518" y="0"/>
                  <a:pt x="116228" y="290"/>
                </a:cubicBezTo>
                <a:lnTo>
                  <a:pt x="116228" y="290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cubicBezTo>
                  <a:pt x="773" y="50072"/>
                  <a:pt x="0" y="50847"/>
                  <a:pt x="0" y="52009"/>
                </a:cubicBezTo>
                <a:cubicBezTo>
                  <a:pt x="0" y="53365"/>
                  <a:pt x="773" y="54140"/>
                  <a:pt x="1837" y="54430"/>
                </a:cubicBezTo>
                <a:lnTo>
                  <a:pt x="1837" y="54430"/>
                </a:lnTo>
                <a:lnTo>
                  <a:pt x="46897" y="73026"/>
                </a:lnTo>
                <a:lnTo>
                  <a:pt x="65463" y="118159"/>
                </a:lnTo>
                <a:lnTo>
                  <a:pt x="65463" y="118159"/>
                </a:lnTo>
                <a:cubicBezTo>
                  <a:pt x="65753" y="119225"/>
                  <a:pt x="66817" y="120000"/>
                  <a:pt x="67880" y="120000"/>
                </a:cubicBezTo>
                <a:cubicBezTo>
                  <a:pt x="69041" y="120000"/>
                  <a:pt x="69814" y="119515"/>
                  <a:pt x="70394" y="118353"/>
                </a:cubicBezTo>
                <a:lnTo>
                  <a:pt x="70394" y="118353"/>
                </a:lnTo>
                <a:lnTo>
                  <a:pt x="70394" y="118353"/>
                </a:lnTo>
                <a:lnTo>
                  <a:pt x="70394" y="118353"/>
                </a:lnTo>
                <a:lnTo>
                  <a:pt x="119516" y="3583"/>
                </a:lnTo>
                <a:lnTo>
                  <a:pt x="119516" y="3583"/>
                </a:lnTo>
                <a:cubicBezTo>
                  <a:pt x="120000" y="3583"/>
                  <a:pt x="120000" y="3292"/>
                  <a:pt x="120000" y="2808"/>
                </a:cubicBezTo>
                <a:close/>
                <a:moveTo>
                  <a:pt x="9766" y="52009"/>
                </a:moveTo>
                <a:lnTo>
                  <a:pt x="105302" y="10944"/>
                </a:lnTo>
                <a:lnTo>
                  <a:pt x="48251" y="68087"/>
                </a:lnTo>
                <a:lnTo>
                  <a:pt x="9766" y="52009"/>
                </a:lnTo>
                <a:close/>
                <a:moveTo>
                  <a:pt x="68170" y="110508"/>
                </a:moveTo>
                <a:lnTo>
                  <a:pt x="52312" y="71670"/>
                </a:lnTo>
                <a:lnTo>
                  <a:pt x="109363" y="14527"/>
                </a:lnTo>
                <a:lnTo>
                  <a:pt x="68170" y="1105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3"/>
          <p:cNvSpPr txBox="1"/>
          <p:nvPr/>
        </p:nvSpPr>
        <p:spPr>
          <a:xfrm>
            <a:off x="6116700" y="2556575"/>
            <a:ext cx="117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32%</a:t>
            </a:r>
            <a:endParaRPr sz="3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53"/>
          <p:cNvSpPr txBox="1"/>
          <p:nvPr/>
        </p:nvSpPr>
        <p:spPr>
          <a:xfrm>
            <a:off x="6116700" y="3781450"/>
            <a:ext cx="117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70%</a:t>
            </a:r>
            <a:endParaRPr sz="3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0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Random Forest </a:t>
            </a:r>
            <a:endParaRPr lang="en-US" dirty="0">
              <a:latin typeface="Arial Unicode MS" panose="020B0604020202020204" charset="-128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370482" y="1079405"/>
            <a:ext cx="8460000" cy="2523193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 overfitting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Builds multiple decision trees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Training time is less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large data, it produces highly accurate predictions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4A5D6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Can maintain accuracy even if some data are missing</a:t>
            </a:r>
          </a:p>
        </p:txBody>
      </p:sp>
      <p:grpSp>
        <p:nvGrpSpPr>
          <p:cNvPr id="5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66" y="443114"/>
            <a:ext cx="8460000" cy="572700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charset="-128"/>
                <a:ea typeface="Arial Unicode MS" panose="020B0604020202020204" charset="-128"/>
                <a:cs typeface="Arial Unicode MS" panose="020B0604020202020204" charset="-128"/>
              </a:rPr>
              <a:t>Random</a:t>
            </a:r>
            <a:r>
              <a:rPr lang="en-US" dirty="0" smtClean="0"/>
              <a:t> Forest contd.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8678" y="3988311"/>
            <a:ext cx="170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Fig: Decision Tree</a:t>
            </a:r>
            <a:endParaRPr lang="en-US" dirty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48678" y="1479699"/>
            <a:ext cx="1647645" cy="414068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 I feeling sleepy?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Down Arrow 13"/>
          <p:cNvSpPr/>
          <p:nvPr/>
        </p:nvSpPr>
        <p:spPr>
          <a:xfrm rot="3000000">
            <a:off x="4136867" y="1873067"/>
            <a:ext cx="172528" cy="646981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-3000000">
            <a:off x="4849987" y="1878820"/>
            <a:ext cx="172528" cy="646981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62085" y="2468292"/>
            <a:ext cx="1423358" cy="405442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Pending Work?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74049" y="3379307"/>
            <a:ext cx="1174631" cy="405442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Finish the work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1814" y="1976587"/>
            <a:ext cx="483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YES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1875" y="1985212"/>
            <a:ext cx="560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Down Arrow 19"/>
          <p:cNvSpPr/>
          <p:nvPr/>
        </p:nvSpPr>
        <p:spPr>
          <a:xfrm rot="3000000">
            <a:off x="3184984" y="2818150"/>
            <a:ext cx="172528" cy="646981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063543" y="3371758"/>
            <a:ext cx="1384540" cy="405442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 to sleep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Down Arrow 21"/>
          <p:cNvSpPr/>
          <p:nvPr/>
        </p:nvSpPr>
        <p:spPr>
          <a:xfrm rot="-3000000">
            <a:off x="4033248" y="2809525"/>
            <a:ext cx="172528" cy="646981"/>
          </a:xfrm>
          <a:prstGeom prst="downArrow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4049" y="2971139"/>
            <a:ext cx="733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YES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4317" y="2926571"/>
            <a:ext cx="560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90244" y="2444929"/>
            <a:ext cx="1384540" cy="405442"/>
          </a:xfrm>
          <a:prstGeom prst="roundRect">
            <a:avLst/>
          </a:prstGeom>
          <a:solidFill>
            <a:srgbClr val="598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Study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5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7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376</Words>
  <Application>Microsoft Office PowerPoint</Application>
  <PresentationFormat>On-screen Show (16:9)</PresentationFormat>
  <Paragraphs>104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Times New Roman</vt:lpstr>
      <vt:lpstr>Muli</vt:lpstr>
      <vt:lpstr>Georgia</vt:lpstr>
      <vt:lpstr>Arial Black</vt:lpstr>
      <vt:lpstr>Calibri</vt:lpstr>
      <vt:lpstr>Wingdings</vt:lpstr>
      <vt:lpstr>Arial</vt:lpstr>
      <vt:lpstr>Arial Unicode MS</vt:lpstr>
      <vt:lpstr>Simple Light</vt:lpstr>
      <vt:lpstr> Crop Output Prediction</vt:lpstr>
      <vt:lpstr>Contents</vt:lpstr>
      <vt:lpstr>Introduction</vt:lpstr>
      <vt:lpstr>Definition of Machine Learning</vt:lpstr>
      <vt:lpstr>Types of Learning Models</vt:lpstr>
      <vt:lpstr>Problem Definition</vt:lpstr>
      <vt:lpstr>Proposed Solution</vt:lpstr>
      <vt:lpstr>Random Forest </vt:lpstr>
      <vt:lpstr>Random Forest contd.</vt:lpstr>
      <vt:lpstr>Random Forest contd.</vt:lpstr>
      <vt:lpstr>PowerPoint Presentation</vt:lpstr>
      <vt:lpstr>PowerPoint Presentation</vt:lpstr>
      <vt:lpstr>PowerPoint Presentation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Output Prediction</dc:title>
  <dc:creator>Swasat</dc:creator>
  <cp:lastModifiedBy>Nayan Dewri</cp:lastModifiedBy>
  <cp:revision>121</cp:revision>
  <dcterms:modified xsi:type="dcterms:W3CDTF">2018-09-27T06:27:58Z</dcterms:modified>
</cp:coreProperties>
</file>